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40" r:id="rId3"/>
    <p:sldId id="259" r:id="rId4"/>
    <p:sldId id="260" r:id="rId5"/>
    <p:sldId id="262" r:id="rId6"/>
    <p:sldId id="264" r:id="rId7"/>
    <p:sldId id="265" r:id="rId8"/>
    <p:sldId id="267" r:id="rId9"/>
    <p:sldId id="269" r:id="rId10"/>
    <p:sldId id="271" r:id="rId11"/>
    <p:sldId id="273" r:id="rId12"/>
    <p:sldId id="276" r:id="rId13"/>
    <p:sldId id="277" r:id="rId14"/>
    <p:sldId id="278" r:id="rId15"/>
    <p:sldId id="281" r:id="rId16"/>
    <p:sldId id="285" r:id="rId17"/>
    <p:sldId id="286" r:id="rId18"/>
    <p:sldId id="288" r:id="rId19"/>
    <p:sldId id="290" r:id="rId20"/>
    <p:sldId id="300" r:id="rId21"/>
    <p:sldId id="301" r:id="rId22"/>
    <p:sldId id="297" r:id="rId23"/>
    <p:sldId id="299" r:id="rId24"/>
    <p:sldId id="304" r:id="rId25"/>
    <p:sldId id="312" r:id="rId26"/>
    <p:sldId id="307" r:id="rId27"/>
    <p:sldId id="308" r:id="rId28"/>
    <p:sldId id="310" r:id="rId29"/>
    <p:sldId id="313" r:id="rId30"/>
    <p:sldId id="315" r:id="rId31"/>
    <p:sldId id="317" r:id="rId32"/>
    <p:sldId id="318" r:id="rId33"/>
    <p:sldId id="320" r:id="rId34"/>
    <p:sldId id="322" r:id="rId35"/>
    <p:sldId id="323" r:id="rId36"/>
    <p:sldId id="326" r:id="rId37"/>
    <p:sldId id="329" r:id="rId38"/>
    <p:sldId id="331" r:id="rId39"/>
    <p:sldId id="338" r:id="rId40"/>
    <p:sldId id="334" r:id="rId41"/>
    <p:sldId id="335" r:id="rId42"/>
    <p:sldId id="33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ven Lore" initials="MEL" lastIdx="7" clrIdx="0">
    <p:extLst>
      <p:ext uri="{19B8F6BF-5375-455C-9EA6-DF929625EA0E}">
        <p15:presenceInfo xmlns:p15="http://schemas.microsoft.com/office/powerpoint/2012/main" userId="Elven Lo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0" autoAdjust="0"/>
    <p:restoredTop sz="94660"/>
  </p:normalViewPr>
  <p:slideViewPr>
    <p:cSldViewPr snapToGrid="0">
      <p:cViewPr varScale="1">
        <p:scale>
          <a:sx n="75" d="100"/>
          <a:sy n="75" d="100"/>
        </p:scale>
        <p:origin x="77" y="4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1315-35F2-4E2E-8601-084069436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FAE033-1107-4C3B-B000-BEB9C5953D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3C6D07-481B-42FD-A9F8-529F7803C917}"/>
              </a:ext>
            </a:extLst>
          </p:cNvPr>
          <p:cNvSpPr>
            <a:spLocks noGrp="1"/>
          </p:cNvSpPr>
          <p:nvPr>
            <p:ph type="dt" sz="half" idx="10"/>
          </p:nvPr>
        </p:nvSpPr>
        <p:spPr/>
        <p:txBody>
          <a:bodyPr/>
          <a:lstStyle/>
          <a:p>
            <a:fld id="{5507E5DE-A65E-4AED-866F-2447A07E3446}" type="datetimeFigureOut">
              <a:rPr lang="en-US" smtClean="0"/>
              <a:t>12/17/2018</a:t>
            </a:fld>
            <a:endParaRPr lang="en-US" dirty="0"/>
          </a:p>
        </p:txBody>
      </p:sp>
      <p:sp>
        <p:nvSpPr>
          <p:cNvPr id="5" name="Footer Placeholder 4">
            <a:extLst>
              <a:ext uri="{FF2B5EF4-FFF2-40B4-BE49-F238E27FC236}">
                <a16:creationId xmlns:a16="http://schemas.microsoft.com/office/drawing/2014/main" id="{5B442151-FBC2-4CBA-B350-5BA1B9D9E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6944E8-6B18-42C5-AE04-202197CAFAEF}"/>
              </a:ext>
            </a:extLst>
          </p:cNvPr>
          <p:cNvSpPr>
            <a:spLocks noGrp="1"/>
          </p:cNvSpPr>
          <p:nvPr>
            <p:ph type="sldNum" sz="quarter" idx="12"/>
          </p:nvPr>
        </p:nvSpPr>
        <p:spPr/>
        <p:txBody>
          <a:bodyPr/>
          <a:lstStyle/>
          <a:p>
            <a:fld id="{E67E1967-05AA-419E-915D-63EFC163DBF7}" type="slidenum">
              <a:rPr lang="en-US" smtClean="0"/>
              <a:t>‹#›</a:t>
            </a:fld>
            <a:endParaRPr lang="en-US" dirty="0"/>
          </a:p>
        </p:txBody>
      </p:sp>
    </p:spTree>
    <p:extLst>
      <p:ext uri="{BB962C8B-B14F-4D97-AF65-F5344CB8AC3E}">
        <p14:creationId xmlns:p14="http://schemas.microsoft.com/office/powerpoint/2010/main" val="75829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E8A9-2FFC-4333-8549-9B7D0988F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65B82F-8CD6-44E0-A35B-93B7B6C65B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F1EE4-EB03-4317-98E4-B252EB9E9FAB}"/>
              </a:ext>
            </a:extLst>
          </p:cNvPr>
          <p:cNvSpPr>
            <a:spLocks noGrp="1"/>
          </p:cNvSpPr>
          <p:nvPr>
            <p:ph type="dt" sz="half" idx="10"/>
          </p:nvPr>
        </p:nvSpPr>
        <p:spPr/>
        <p:txBody>
          <a:bodyPr/>
          <a:lstStyle/>
          <a:p>
            <a:fld id="{5507E5DE-A65E-4AED-866F-2447A07E3446}" type="datetimeFigureOut">
              <a:rPr lang="en-US" smtClean="0"/>
              <a:t>12/17/2018</a:t>
            </a:fld>
            <a:endParaRPr lang="en-US" dirty="0"/>
          </a:p>
        </p:txBody>
      </p:sp>
      <p:sp>
        <p:nvSpPr>
          <p:cNvPr id="5" name="Footer Placeholder 4">
            <a:extLst>
              <a:ext uri="{FF2B5EF4-FFF2-40B4-BE49-F238E27FC236}">
                <a16:creationId xmlns:a16="http://schemas.microsoft.com/office/drawing/2014/main" id="{3C058D20-BF4E-4F3A-857E-8D28F9A7DB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D3F666-8813-4888-A49E-09C66CAD9376}"/>
              </a:ext>
            </a:extLst>
          </p:cNvPr>
          <p:cNvSpPr>
            <a:spLocks noGrp="1"/>
          </p:cNvSpPr>
          <p:nvPr>
            <p:ph type="sldNum" sz="quarter" idx="12"/>
          </p:nvPr>
        </p:nvSpPr>
        <p:spPr/>
        <p:txBody>
          <a:bodyPr/>
          <a:lstStyle/>
          <a:p>
            <a:fld id="{E67E1967-05AA-419E-915D-63EFC163DBF7}" type="slidenum">
              <a:rPr lang="en-US" smtClean="0"/>
              <a:t>‹#›</a:t>
            </a:fld>
            <a:endParaRPr lang="en-US" dirty="0"/>
          </a:p>
        </p:txBody>
      </p:sp>
    </p:spTree>
    <p:extLst>
      <p:ext uri="{BB962C8B-B14F-4D97-AF65-F5344CB8AC3E}">
        <p14:creationId xmlns:p14="http://schemas.microsoft.com/office/powerpoint/2010/main" val="920082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2A26A6-371C-47BE-8158-DB76EFC8CB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33B14B-DD47-4B59-8372-8634898C0BF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0B5EC-8A3C-400B-8F5F-8C89653018EA}"/>
              </a:ext>
            </a:extLst>
          </p:cNvPr>
          <p:cNvSpPr>
            <a:spLocks noGrp="1"/>
          </p:cNvSpPr>
          <p:nvPr>
            <p:ph type="dt" sz="half" idx="10"/>
          </p:nvPr>
        </p:nvSpPr>
        <p:spPr/>
        <p:txBody>
          <a:bodyPr/>
          <a:lstStyle/>
          <a:p>
            <a:fld id="{5507E5DE-A65E-4AED-866F-2447A07E3446}" type="datetimeFigureOut">
              <a:rPr lang="en-US" smtClean="0"/>
              <a:t>12/17/2018</a:t>
            </a:fld>
            <a:endParaRPr lang="en-US" dirty="0"/>
          </a:p>
        </p:txBody>
      </p:sp>
      <p:sp>
        <p:nvSpPr>
          <p:cNvPr id="5" name="Footer Placeholder 4">
            <a:extLst>
              <a:ext uri="{FF2B5EF4-FFF2-40B4-BE49-F238E27FC236}">
                <a16:creationId xmlns:a16="http://schemas.microsoft.com/office/drawing/2014/main" id="{E77A580C-B78B-4B2D-B678-5A7D2ADAB8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31919-3999-47AA-BC70-6F7A87B3C794}"/>
              </a:ext>
            </a:extLst>
          </p:cNvPr>
          <p:cNvSpPr>
            <a:spLocks noGrp="1"/>
          </p:cNvSpPr>
          <p:nvPr>
            <p:ph type="sldNum" sz="quarter" idx="12"/>
          </p:nvPr>
        </p:nvSpPr>
        <p:spPr/>
        <p:txBody>
          <a:bodyPr/>
          <a:lstStyle/>
          <a:p>
            <a:fld id="{E67E1967-05AA-419E-915D-63EFC163DBF7}" type="slidenum">
              <a:rPr lang="en-US" smtClean="0"/>
              <a:t>‹#›</a:t>
            </a:fld>
            <a:endParaRPr lang="en-US" dirty="0"/>
          </a:p>
        </p:txBody>
      </p:sp>
    </p:spTree>
    <p:extLst>
      <p:ext uri="{BB962C8B-B14F-4D97-AF65-F5344CB8AC3E}">
        <p14:creationId xmlns:p14="http://schemas.microsoft.com/office/powerpoint/2010/main" val="11403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C884-CAC6-42B6-9EFF-CE6304E4A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013E17-CC67-4A32-AED9-7045862240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22078-77C0-4879-B2E1-5AAAF54C473E}"/>
              </a:ext>
            </a:extLst>
          </p:cNvPr>
          <p:cNvSpPr>
            <a:spLocks noGrp="1"/>
          </p:cNvSpPr>
          <p:nvPr>
            <p:ph type="dt" sz="half" idx="10"/>
          </p:nvPr>
        </p:nvSpPr>
        <p:spPr/>
        <p:txBody>
          <a:bodyPr/>
          <a:lstStyle/>
          <a:p>
            <a:fld id="{5507E5DE-A65E-4AED-866F-2447A07E3446}" type="datetimeFigureOut">
              <a:rPr lang="en-US" smtClean="0"/>
              <a:t>12/17/2018</a:t>
            </a:fld>
            <a:endParaRPr lang="en-US" dirty="0"/>
          </a:p>
        </p:txBody>
      </p:sp>
      <p:sp>
        <p:nvSpPr>
          <p:cNvPr id="5" name="Footer Placeholder 4">
            <a:extLst>
              <a:ext uri="{FF2B5EF4-FFF2-40B4-BE49-F238E27FC236}">
                <a16:creationId xmlns:a16="http://schemas.microsoft.com/office/drawing/2014/main" id="{C3ACFA80-9644-4EA5-A5D4-EEAB891570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B57078-8E53-4C10-BB49-8AE4059C3E51}"/>
              </a:ext>
            </a:extLst>
          </p:cNvPr>
          <p:cNvSpPr>
            <a:spLocks noGrp="1"/>
          </p:cNvSpPr>
          <p:nvPr>
            <p:ph type="sldNum" sz="quarter" idx="12"/>
          </p:nvPr>
        </p:nvSpPr>
        <p:spPr/>
        <p:txBody>
          <a:bodyPr/>
          <a:lstStyle/>
          <a:p>
            <a:fld id="{E67E1967-05AA-419E-915D-63EFC163DBF7}" type="slidenum">
              <a:rPr lang="en-US" smtClean="0"/>
              <a:t>‹#›</a:t>
            </a:fld>
            <a:endParaRPr lang="en-US" dirty="0"/>
          </a:p>
        </p:txBody>
      </p:sp>
    </p:spTree>
    <p:extLst>
      <p:ext uri="{BB962C8B-B14F-4D97-AF65-F5344CB8AC3E}">
        <p14:creationId xmlns:p14="http://schemas.microsoft.com/office/powerpoint/2010/main" val="1934809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3E3D-0C68-4C77-B17E-CD2AE322F4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8DC0E6-5214-4A00-8350-C0B396AFB2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8749B9-03F4-4A5B-8913-F359BA0F81C4}"/>
              </a:ext>
            </a:extLst>
          </p:cNvPr>
          <p:cNvSpPr>
            <a:spLocks noGrp="1"/>
          </p:cNvSpPr>
          <p:nvPr>
            <p:ph type="dt" sz="half" idx="10"/>
          </p:nvPr>
        </p:nvSpPr>
        <p:spPr/>
        <p:txBody>
          <a:bodyPr/>
          <a:lstStyle/>
          <a:p>
            <a:fld id="{5507E5DE-A65E-4AED-866F-2447A07E3446}" type="datetimeFigureOut">
              <a:rPr lang="en-US" smtClean="0"/>
              <a:t>12/17/2018</a:t>
            </a:fld>
            <a:endParaRPr lang="en-US" dirty="0"/>
          </a:p>
        </p:txBody>
      </p:sp>
      <p:sp>
        <p:nvSpPr>
          <p:cNvPr id="5" name="Footer Placeholder 4">
            <a:extLst>
              <a:ext uri="{FF2B5EF4-FFF2-40B4-BE49-F238E27FC236}">
                <a16:creationId xmlns:a16="http://schemas.microsoft.com/office/drawing/2014/main" id="{71E4ECF4-2E34-43D0-B513-0E0721E183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ACE1A0-9525-4DFE-9959-1F6ECA60C458}"/>
              </a:ext>
            </a:extLst>
          </p:cNvPr>
          <p:cNvSpPr>
            <a:spLocks noGrp="1"/>
          </p:cNvSpPr>
          <p:nvPr>
            <p:ph type="sldNum" sz="quarter" idx="12"/>
          </p:nvPr>
        </p:nvSpPr>
        <p:spPr/>
        <p:txBody>
          <a:bodyPr/>
          <a:lstStyle/>
          <a:p>
            <a:fld id="{E67E1967-05AA-419E-915D-63EFC163DBF7}" type="slidenum">
              <a:rPr lang="en-US" smtClean="0"/>
              <a:t>‹#›</a:t>
            </a:fld>
            <a:endParaRPr lang="en-US" dirty="0"/>
          </a:p>
        </p:txBody>
      </p:sp>
    </p:spTree>
    <p:extLst>
      <p:ext uri="{BB962C8B-B14F-4D97-AF65-F5344CB8AC3E}">
        <p14:creationId xmlns:p14="http://schemas.microsoft.com/office/powerpoint/2010/main" val="3368910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68276-EDFE-4D06-9BEC-60F9458932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691545-69D0-4F8A-BC75-735C34CF73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E99040-56C6-4266-904A-9B888EDC6C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FE1200-60CD-4BDE-AB66-F21B4E58CFE1}"/>
              </a:ext>
            </a:extLst>
          </p:cNvPr>
          <p:cNvSpPr>
            <a:spLocks noGrp="1"/>
          </p:cNvSpPr>
          <p:nvPr>
            <p:ph type="dt" sz="half" idx="10"/>
          </p:nvPr>
        </p:nvSpPr>
        <p:spPr/>
        <p:txBody>
          <a:bodyPr/>
          <a:lstStyle/>
          <a:p>
            <a:fld id="{5507E5DE-A65E-4AED-866F-2447A07E3446}" type="datetimeFigureOut">
              <a:rPr lang="en-US" smtClean="0"/>
              <a:t>12/17/2018</a:t>
            </a:fld>
            <a:endParaRPr lang="en-US" dirty="0"/>
          </a:p>
        </p:txBody>
      </p:sp>
      <p:sp>
        <p:nvSpPr>
          <p:cNvPr id="6" name="Footer Placeholder 5">
            <a:extLst>
              <a:ext uri="{FF2B5EF4-FFF2-40B4-BE49-F238E27FC236}">
                <a16:creationId xmlns:a16="http://schemas.microsoft.com/office/drawing/2014/main" id="{F98A9CAE-C55F-4200-9652-1DD9ECACA3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32B97D-1250-4D4B-83FD-D13DAA99E832}"/>
              </a:ext>
            </a:extLst>
          </p:cNvPr>
          <p:cNvSpPr>
            <a:spLocks noGrp="1"/>
          </p:cNvSpPr>
          <p:nvPr>
            <p:ph type="sldNum" sz="quarter" idx="12"/>
          </p:nvPr>
        </p:nvSpPr>
        <p:spPr/>
        <p:txBody>
          <a:bodyPr/>
          <a:lstStyle/>
          <a:p>
            <a:fld id="{E67E1967-05AA-419E-915D-63EFC163DBF7}" type="slidenum">
              <a:rPr lang="en-US" smtClean="0"/>
              <a:t>‹#›</a:t>
            </a:fld>
            <a:endParaRPr lang="en-US" dirty="0"/>
          </a:p>
        </p:txBody>
      </p:sp>
    </p:spTree>
    <p:extLst>
      <p:ext uri="{BB962C8B-B14F-4D97-AF65-F5344CB8AC3E}">
        <p14:creationId xmlns:p14="http://schemas.microsoft.com/office/powerpoint/2010/main" val="762507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33E2-A9A6-477F-AAED-C2658BC0A0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DA4C5-1B47-4D5E-B762-076577C9A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418E51-EAF2-411F-B570-3520D7BFD3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CD345D-399D-458D-82F7-CE96B29E92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D82FF9-E8E1-416C-9021-0E6F68FC2F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0C594-7719-44CD-B4F3-FB49AAE73BCA}"/>
              </a:ext>
            </a:extLst>
          </p:cNvPr>
          <p:cNvSpPr>
            <a:spLocks noGrp="1"/>
          </p:cNvSpPr>
          <p:nvPr>
            <p:ph type="dt" sz="half" idx="10"/>
          </p:nvPr>
        </p:nvSpPr>
        <p:spPr/>
        <p:txBody>
          <a:bodyPr/>
          <a:lstStyle/>
          <a:p>
            <a:fld id="{5507E5DE-A65E-4AED-866F-2447A07E3446}" type="datetimeFigureOut">
              <a:rPr lang="en-US" smtClean="0"/>
              <a:t>12/17/2018</a:t>
            </a:fld>
            <a:endParaRPr lang="en-US" dirty="0"/>
          </a:p>
        </p:txBody>
      </p:sp>
      <p:sp>
        <p:nvSpPr>
          <p:cNvPr id="8" name="Footer Placeholder 7">
            <a:extLst>
              <a:ext uri="{FF2B5EF4-FFF2-40B4-BE49-F238E27FC236}">
                <a16:creationId xmlns:a16="http://schemas.microsoft.com/office/drawing/2014/main" id="{B81E580F-F6DB-46CE-B5DF-86A757D62E5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06883B1-8694-4736-998D-1BD7F86A54DC}"/>
              </a:ext>
            </a:extLst>
          </p:cNvPr>
          <p:cNvSpPr>
            <a:spLocks noGrp="1"/>
          </p:cNvSpPr>
          <p:nvPr>
            <p:ph type="sldNum" sz="quarter" idx="12"/>
          </p:nvPr>
        </p:nvSpPr>
        <p:spPr/>
        <p:txBody>
          <a:bodyPr/>
          <a:lstStyle/>
          <a:p>
            <a:fld id="{E67E1967-05AA-419E-915D-63EFC163DBF7}" type="slidenum">
              <a:rPr lang="en-US" smtClean="0"/>
              <a:t>‹#›</a:t>
            </a:fld>
            <a:endParaRPr lang="en-US" dirty="0"/>
          </a:p>
        </p:txBody>
      </p:sp>
    </p:spTree>
    <p:extLst>
      <p:ext uri="{BB962C8B-B14F-4D97-AF65-F5344CB8AC3E}">
        <p14:creationId xmlns:p14="http://schemas.microsoft.com/office/powerpoint/2010/main" val="1837823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5BA6B-AA8E-4AFD-A5BE-B27E74DFD5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A2FEF8-3864-4CDB-884E-CC2D4B179D5C}"/>
              </a:ext>
            </a:extLst>
          </p:cNvPr>
          <p:cNvSpPr>
            <a:spLocks noGrp="1"/>
          </p:cNvSpPr>
          <p:nvPr>
            <p:ph type="dt" sz="half" idx="10"/>
          </p:nvPr>
        </p:nvSpPr>
        <p:spPr/>
        <p:txBody>
          <a:bodyPr/>
          <a:lstStyle/>
          <a:p>
            <a:fld id="{5507E5DE-A65E-4AED-866F-2447A07E3446}" type="datetimeFigureOut">
              <a:rPr lang="en-US" smtClean="0"/>
              <a:t>12/17/2018</a:t>
            </a:fld>
            <a:endParaRPr lang="en-US" dirty="0"/>
          </a:p>
        </p:txBody>
      </p:sp>
      <p:sp>
        <p:nvSpPr>
          <p:cNvPr id="4" name="Footer Placeholder 3">
            <a:extLst>
              <a:ext uri="{FF2B5EF4-FFF2-40B4-BE49-F238E27FC236}">
                <a16:creationId xmlns:a16="http://schemas.microsoft.com/office/drawing/2014/main" id="{6C3060D1-4D75-494B-8D2B-FCB0C8C72C5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4088D90-90B9-4252-BFA9-69C1FB0C88BE}"/>
              </a:ext>
            </a:extLst>
          </p:cNvPr>
          <p:cNvSpPr>
            <a:spLocks noGrp="1"/>
          </p:cNvSpPr>
          <p:nvPr>
            <p:ph type="sldNum" sz="quarter" idx="12"/>
          </p:nvPr>
        </p:nvSpPr>
        <p:spPr/>
        <p:txBody>
          <a:bodyPr/>
          <a:lstStyle/>
          <a:p>
            <a:fld id="{E67E1967-05AA-419E-915D-63EFC163DBF7}" type="slidenum">
              <a:rPr lang="en-US" smtClean="0"/>
              <a:t>‹#›</a:t>
            </a:fld>
            <a:endParaRPr lang="en-US" dirty="0"/>
          </a:p>
        </p:txBody>
      </p:sp>
    </p:spTree>
    <p:extLst>
      <p:ext uri="{BB962C8B-B14F-4D97-AF65-F5344CB8AC3E}">
        <p14:creationId xmlns:p14="http://schemas.microsoft.com/office/powerpoint/2010/main" val="462904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85077-495C-4CF1-946E-CB1B4ADCDD04}"/>
              </a:ext>
            </a:extLst>
          </p:cNvPr>
          <p:cNvSpPr>
            <a:spLocks noGrp="1"/>
          </p:cNvSpPr>
          <p:nvPr>
            <p:ph type="dt" sz="half" idx="10"/>
          </p:nvPr>
        </p:nvSpPr>
        <p:spPr/>
        <p:txBody>
          <a:bodyPr/>
          <a:lstStyle/>
          <a:p>
            <a:fld id="{5507E5DE-A65E-4AED-866F-2447A07E3446}" type="datetimeFigureOut">
              <a:rPr lang="en-US" smtClean="0"/>
              <a:t>12/17/2018</a:t>
            </a:fld>
            <a:endParaRPr lang="en-US" dirty="0"/>
          </a:p>
        </p:txBody>
      </p:sp>
      <p:sp>
        <p:nvSpPr>
          <p:cNvPr id="3" name="Footer Placeholder 2">
            <a:extLst>
              <a:ext uri="{FF2B5EF4-FFF2-40B4-BE49-F238E27FC236}">
                <a16:creationId xmlns:a16="http://schemas.microsoft.com/office/drawing/2014/main" id="{B0ECE01F-9064-4166-AD15-22A92AE1CB0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39700F-1B41-4AB9-A8AF-810ECDF1D797}"/>
              </a:ext>
            </a:extLst>
          </p:cNvPr>
          <p:cNvSpPr>
            <a:spLocks noGrp="1"/>
          </p:cNvSpPr>
          <p:nvPr>
            <p:ph type="sldNum" sz="quarter" idx="12"/>
          </p:nvPr>
        </p:nvSpPr>
        <p:spPr/>
        <p:txBody>
          <a:bodyPr/>
          <a:lstStyle/>
          <a:p>
            <a:fld id="{E67E1967-05AA-419E-915D-63EFC163DBF7}" type="slidenum">
              <a:rPr lang="en-US" smtClean="0"/>
              <a:t>‹#›</a:t>
            </a:fld>
            <a:endParaRPr lang="en-US" dirty="0"/>
          </a:p>
        </p:txBody>
      </p:sp>
    </p:spTree>
    <p:extLst>
      <p:ext uri="{BB962C8B-B14F-4D97-AF65-F5344CB8AC3E}">
        <p14:creationId xmlns:p14="http://schemas.microsoft.com/office/powerpoint/2010/main" val="126816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8FB2-61C0-4E45-BE58-64DEB9FBC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BD07BE-CD71-4C3E-BC98-FEC468EFB4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71153E-705B-4DB3-85D5-CCC9810EAE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03252C-8CDD-434C-BC25-8EE7D04A20BB}"/>
              </a:ext>
            </a:extLst>
          </p:cNvPr>
          <p:cNvSpPr>
            <a:spLocks noGrp="1"/>
          </p:cNvSpPr>
          <p:nvPr>
            <p:ph type="dt" sz="half" idx="10"/>
          </p:nvPr>
        </p:nvSpPr>
        <p:spPr/>
        <p:txBody>
          <a:bodyPr/>
          <a:lstStyle/>
          <a:p>
            <a:fld id="{5507E5DE-A65E-4AED-866F-2447A07E3446}" type="datetimeFigureOut">
              <a:rPr lang="en-US" smtClean="0"/>
              <a:t>12/17/2018</a:t>
            </a:fld>
            <a:endParaRPr lang="en-US" dirty="0"/>
          </a:p>
        </p:txBody>
      </p:sp>
      <p:sp>
        <p:nvSpPr>
          <p:cNvPr id="6" name="Footer Placeholder 5">
            <a:extLst>
              <a:ext uri="{FF2B5EF4-FFF2-40B4-BE49-F238E27FC236}">
                <a16:creationId xmlns:a16="http://schemas.microsoft.com/office/drawing/2014/main" id="{F27800DB-94A4-4398-B6AF-75678F2B54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FCDF7C-927B-495C-AC3F-C49B7BB256C8}"/>
              </a:ext>
            </a:extLst>
          </p:cNvPr>
          <p:cNvSpPr>
            <a:spLocks noGrp="1"/>
          </p:cNvSpPr>
          <p:nvPr>
            <p:ph type="sldNum" sz="quarter" idx="12"/>
          </p:nvPr>
        </p:nvSpPr>
        <p:spPr/>
        <p:txBody>
          <a:bodyPr/>
          <a:lstStyle/>
          <a:p>
            <a:fld id="{E67E1967-05AA-419E-915D-63EFC163DBF7}" type="slidenum">
              <a:rPr lang="en-US" smtClean="0"/>
              <a:t>‹#›</a:t>
            </a:fld>
            <a:endParaRPr lang="en-US" dirty="0"/>
          </a:p>
        </p:txBody>
      </p:sp>
    </p:spTree>
    <p:extLst>
      <p:ext uri="{BB962C8B-B14F-4D97-AF65-F5344CB8AC3E}">
        <p14:creationId xmlns:p14="http://schemas.microsoft.com/office/powerpoint/2010/main" val="28825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3E88-8A41-49DB-A738-7C4F1E54B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DFBAD-381C-4214-89A6-07FF2490D4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96AB4D4-2C56-4863-BCBA-D1F1272D0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8AFCDE-294E-4361-9C78-1A8D542CDFD0}"/>
              </a:ext>
            </a:extLst>
          </p:cNvPr>
          <p:cNvSpPr>
            <a:spLocks noGrp="1"/>
          </p:cNvSpPr>
          <p:nvPr>
            <p:ph type="dt" sz="half" idx="10"/>
          </p:nvPr>
        </p:nvSpPr>
        <p:spPr/>
        <p:txBody>
          <a:bodyPr/>
          <a:lstStyle/>
          <a:p>
            <a:fld id="{5507E5DE-A65E-4AED-866F-2447A07E3446}" type="datetimeFigureOut">
              <a:rPr lang="en-US" smtClean="0"/>
              <a:t>12/17/2018</a:t>
            </a:fld>
            <a:endParaRPr lang="en-US" dirty="0"/>
          </a:p>
        </p:txBody>
      </p:sp>
      <p:sp>
        <p:nvSpPr>
          <p:cNvPr id="6" name="Footer Placeholder 5">
            <a:extLst>
              <a:ext uri="{FF2B5EF4-FFF2-40B4-BE49-F238E27FC236}">
                <a16:creationId xmlns:a16="http://schemas.microsoft.com/office/drawing/2014/main" id="{B37C24B8-8CC2-4581-9AE5-CE5F97E3D0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E0BD10-BD0D-4979-9216-63E019939D54}"/>
              </a:ext>
            </a:extLst>
          </p:cNvPr>
          <p:cNvSpPr>
            <a:spLocks noGrp="1"/>
          </p:cNvSpPr>
          <p:nvPr>
            <p:ph type="sldNum" sz="quarter" idx="12"/>
          </p:nvPr>
        </p:nvSpPr>
        <p:spPr/>
        <p:txBody>
          <a:bodyPr/>
          <a:lstStyle/>
          <a:p>
            <a:fld id="{E67E1967-05AA-419E-915D-63EFC163DBF7}" type="slidenum">
              <a:rPr lang="en-US" smtClean="0"/>
              <a:t>‹#›</a:t>
            </a:fld>
            <a:endParaRPr lang="en-US" dirty="0"/>
          </a:p>
        </p:txBody>
      </p:sp>
    </p:spTree>
    <p:extLst>
      <p:ext uri="{BB962C8B-B14F-4D97-AF65-F5344CB8AC3E}">
        <p14:creationId xmlns:p14="http://schemas.microsoft.com/office/powerpoint/2010/main" val="1919477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4F7FA0-7DD9-4425-9C04-9F22A7AB1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71CA4B-E3D6-4332-B913-2A911F6B19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EDA9C-D28F-4456-98EC-9B6C1E675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07E5DE-A65E-4AED-866F-2447A07E3446}" type="datetimeFigureOut">
              <a:rPr lang="en-US" smtClean="0"/>
              <a:t>12/17/2018</a:t>
            </a:fld>
            <a:endParaRPr lang="en-US" dirty="0"/>
          </a:p>
        </p:txBody>
      </p:sp>
      <p:sp>
        <p:nvSpPr>
          <p:cNvPr id="5" name="Footer Placeholder 4">
            <a:extLst>
              <a:ext uri="{FF2B5EF4-FFF2-40B4-BE49-F238E27FC236}">
                <a16:creationId xmlns:a16="http://schemas.microsoft.com/office/drawing/2014/main" id="{24C518E3-8C39-44B0-B40A-F3EBA7C5BD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0E93AE-31FF-45C0-8CF5-63284DB96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E1967-05AA-419E-915D-63EFC163DBF7}" type="slidenum">
              <a:rPr lang="en-US" smtClean="0"/>
              <a:t>‹#›</a:t>
            </a:fld>
            <a:endParaRPr lang="en-US" dirty="0"/>
          </a:p>
        </p:txBody>
      </p:sp>
    </p:spTree>
    <p:extLst>
      <p:ext uri="{BB962C8B-B14F-4D97-AF65-F5344CB8AC3E}">
        <p14:creationId xmlns:p14="http://schemas.microsoft.com/office/powerpoint/2010/main" val="244171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hyperlink" Target="https://www.wsd3.org/Page/325" TargetMode="Externa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s://www.lrs.org/"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2.sv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57.png"/><Relationship Id="rId5" Type="http://schemas.openxmlformats.org/officeDocument/2006/relationships/image" Target="../media/image12.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61.sv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9.PNG"/><Relationship Id="rId5" Type="http://schemas.openxmlformats.org/officeDocument/2006/relationships/image" Target="../media/image65.sv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67.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hyperlink" Target="https://www.tableau.com/embedded-analytics" TargetMode="External"/><Relationship Id="rId3" Type="http://schemas.openxmlformats.org/officeDocument/2006/relationships/image" Target="../media/image73.png"/><Relationship Id="rId7" Type="http://schemas.openxmlformats.org/officeDocument/2006/relationships/hyperlink" Target="https://www.tableau.com/products/cloud-bi" TargetMode="External"/><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hyperlink" Target="https://www.tableau.com/products/server" TargetMode="External"/><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hyperlink" Target="https://public.tableau.com/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8B6D-7EBD-4B82-902E-5357803E9449}"/>
              </a:ext>
            </a:extLst>
          </p:cNvPr>
          <p:cNvSpPr>
            <a:spLocks noGrp="1"/>
          </p:cNvSpPr>
          <p:nvPr>
            <p:ph type="ctrTitle"/>
          </p:nvPr>
        </p:nvSpPr>
        <p:spPr>
          <a:xfrm>
            <a:off x="2715491" y="1154617"/>
            <a:ext cx="6761018" cy="2609128"/>
          </a:xfrm>
        </p:spPr>
        <p:txBody>
          <a:bodyPr>
            <a:normAutofit fontScale="90000"/>
          </a:bodyPr>
          <a:lstStyle/>
          <a:p>
            <a:pPr>
              <a:lnSpc>
                <a:spcPct val="100000"/>
              </a:lnSpc>
            </a:pPr>
            <a:r>
              <a:rPr lang="en-US" b="1" dirty="0">
                <a:latin typeface="Berlin Sans FB Demi" panose="020E0802020502020306" pitchFamily="34" charset="0"/>
              </a:rPr>
              <a:t>Visualizing Data</a:t>
            </a:r>
            <a:br>
              <a:rPr lang="en-US" b="1" dirty="0">
                <a:latin typeface="Berlin Sans FB Demi" panose="020E0802020502020306" pitchFamily="34" charset="0"/>
              </a:rPr>
            </a:br>
            <a:r>
              <a:rPr lang="en-US" b="1" dirty="0">
                <a:latin typeface="Berlin Sans FB Demi" panose="020E0802020502020306" pitchFamily="34" charset="0"/>
              </a:rPr>
              <a:t>for Libraries</a:t>
            </a:r>
            <a:br>
              <a:rPr lang="en-US" b="1" dirty="0"/>
            </a:br>
            <a:endParaRPr lang="en-US" dirty="0"/>
          </a:p>
        </p:txBody>
      </p:sp>
      <p:sp>
        <p:nvSpPr>
          <p:cNvPr id="3" name="Subtitle 2">
            <a:extLst>
              <a:ext uri="{FF2B5EF4-FFF2-40B4-BE49-F238E27FC236}">
                <a16:creationId xmlns:a16="http://schemas.microsoft.com/office/drawing/2014/main" id="{04A53A05-BE0F-4E3C-BBE4-A58D144654C7}"/>
              </a:ext>
            </a:extLst>
          </p:cNvPr>
          <p:cNvSpPr>
            <a:spLocks noGrp="1"/>
          </p:cNvSpPr>
          <p:nvPr>
            <p:ph type="subTitle" idx="1"/>
          </p:nvPr>
        </p:nvSpPr>
        <p:spPr>
          <a:xfrm>
            <a:off x="193964" y="5735637"/>
            <a:ext cx="9144000" cy="914544"/>
          </a:xfrm>
        </p:spPr>
        <p:txBody>
          <a:bodyPr/>
          <a:lstStyle/>
          <a:p>
            <a:pPr algn="l"/>
            <a:r>
              <a:rPr lang="en-US" dirty="0">
                <a:solidFill>
                  <a:schemeClr val="tx1">
                    <a:lumMod val="75000"/>
                    <a:lumOff val="25000"/>
                  </a:schemeClr>
                </a:solidFill>
                <a:latin typeface="Candara" panose="020E0502030303020204" pitchFamily="34" charset="0"/>
              </a:rPr>
              <a:t>Mahogany Elven Lore, Rutgers University</a:t>
            </a:r>
          </a:p>
          <a:p>
            <a:pPr algn="l"/>
            <a:r>
              <a:rPr lang="en-US" dirty="0">
                <a:solidFill>
                  <a:schemeClr val="tx1">
                    <a:lumMod val="75000"/>
                    <a:lumOff val="25000"/>
                  </a:schemeClr>
                </a:solidFill>
                <a:latin typeface="Candara" panose="020E0502030303020204" pitchFamily="34" charset="0"/>
              </a:rPr>
              <a:t>December 2018</a:t>
            </a:r>
          </a:p>
        </p:txBody>
      </p:sp>
      <p:pic>
        <p:nvPicPr>
          <p:cNvPr id="5" name="Picture 4">
            <a:extLst>
              <a:ext uri="{FF2B5EF4-FFF2-40B4-BE49-F238E27FC236}">
                <a16:creationId xmlns:a16="http://schemas.microsoft.com/office/drawing/2014/main" id="{599ADFBD-7271-4527-9C1D-9BA403B7795C}"/>
              </a:ext>
            </a:extLst>
          </p:cNvPr>
          <p:cNvPicPr>
            <a:picLocks noChangeAspect="1"/>
          </p:cNvPicPr>
          <p:nvPr/>
        </p:nvPicPr>
        <p:blipFill rotWithShape="1">
          <a:blip r:embed="rId2">
            <a:extLst>
              <a:ext uri="{28A0092B-C50C-407E-A947-70E740481C1C}">
                <a14:useLocalDpi xmlns:a14="http://schemas.microsoft.com/office/drawing/2010/main" val="0"/>
              </a:ext>
            </a:extLst>
          </a:blip>
          <a:srcRect b="1170"/>
          <a:stretch/>
        </p:blipFill>
        <p:spPr>
          <a:xfrm>
            <a:off x="4550417" y="2934335"/>
            <a:ext cx="3091166" cy="2578608"/>
          </a:xfrm>
          <a:prstGeom prst="rect">
            <a:avLst/>
          </a:prstGeom>
        </p:spPr>
      </p:pic>
    </p:spTree>
    <p:extLst>
      <p:ext uri="{BB962C8B-B14F-4D97-AF65-F5344CB8AC3E}">
        <p14:creationId xmlns:p14="http://schemas.microsoft.com/office/powerpoint/2010/main" val="22905706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advTm="1014">
        <p15:prstTrans prst="curtains"/>
      </p:transition>
    </mc:Choice>
    <mc:Fallback xmlns="">
      <p:transition spd="slow" advTm="101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2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7681325" cy="1415772"/>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Set Aggregation</a:t>
            </a:r>
          </a:p>
          <a:p>
            <a:pPr marL="285750" indent="-285750">
              <a:spcAft>
                <a:spcPts val="1200"/>
              </a:spcAft>
              <a:buFont typeface="Arial" panose="020B0604020202020204" pitchFamily="34" charset="0"/>
              <a:buChar char="•"/>
            </a:pPr>
            <a:r>
              <a:rPr lang="en-US" sz="1400" dirty="0">
                <a:latin typeface="Candara" panose="020E0502030303020204" pitchFamily="34" charset="0"/>
              </a:rPr>
              <a:t>Click the arrow to the right of each field and select </a:t>
            </a:r>
            <a:r>
              <a:rPr lang="en-US" sz="1400" dirty="0">
                <a:highlight>
                  <a:srgbClr val="EEEAEA"/>
                </a:highlight>
                <a:latin typeface="Candara" panose="020E0502030303020204" pitchFamily="34" charset="0"/>
              </a:rPr>
              <a:t>Measure&gt;&gt;Average</a:t>
            </a:r>
            <a:r>
              <a:rPr lang="en-US" sz="1400" dirty="0">
                <a:latin typeface="Candara" panose="020E0502030303020204" pitchFamily="34" charset="0"/>
              </a:rPr>
              <a:t>.  </a:t>
            </a:r>
          </a:p>
          <a:p>
            <a:pPr marL="0" lvl="1">
              <a:spcAft>
                <a:spcPts val="1200"/>
              </a:spcAft>
            </a:pPr>
            <a:r>
              <a:rPr lang="en-US" sz="1400" u="sng" dirty="0">
                <a:latin typeface="Candara" panose="020E0502030303020204" pitchFamily="34" charset="0"/>
              </a:rPr>
              <a:t>Setup Data Points</a:t>
            </a:r>
          </a:p>
          <a:p>
            <a:pPr marL="283464" indent="-285750">
              <a:spcAft>
                <a:spcPts val="1200"/>
              </a:spcAft>
              <a:buFont typeface="Arial" panose="020B0604020202020204" pitchFamily="34" charset="0"/>
              <a:buChar char="•"/>
            </a:pPr>
            <a:r>
              <a:rPr lang="en-US" sz="1400" dirty="0">
                <a:latin typeface="Candara" panose="020E0502030303020204" pitchFamily="34" charset="0"/>
              </a:rPr>
              <a:t>Change the mark type to </a:t>
            </a:r>
            <a:r>
              <a:rPr lang="en-US" sz="1400" dirty="0">
                <a:highlight>
                  <a:srgbClr val="EEEAEA"/>
                </a:highlight>
                <a:latin typeface="Candara" panose="020E0502030303020204" pitchFamily="34" charset="0"/>
              </a:rPr>
              <a:t>Pie</a:t>
            </a:r>
            <a:r>
              <a:rPr lang="en-US" sz="1400" dirty="0">
                <a:latin typeface="Candara" panose="020E0502030303020204" pitchFamily="34" charset="0"/>
              </a:rPr>
              <a:t> via the </a:t>
            </a:r>
            <a:r>
              <a:rPr lang="en-US" sz="1400" dirty="0">
                <a:highlight>
                  <a:srgbClr val="EEEAEA"/>
                </a:highlight>
                <a:latin typeface="Candara" panose="020E0502030303020204" pitchFamily="34" charset="0"/>
              </a:rPr>
              <a:t>Marks</a:t>
            </a:r>
            <a:r>
              <a:rPr lang="en-US" sz="1400" dirty="0">
                <a:latin typeface="Candara" panose="020E0502030303020204" pitchFamily="34" charset="0"/>
              </a:rPr>
              <a:t> dropdown.</a:t>
            </a:r>
            <a:endParaRPr lang="en-US" dirty="0">
              <a:latin typeface="Candara" panose="020E0502030303020204" pitchFamily="34" charset="0"/>
            </a:endParaRPr>
          </a:p>
        </p:txBody>
      </p:sp>
      <p:pic>
        <p:nvPicPr>
          <p:cNvPr id="7" name="Picture 6">
            <a:extLst>
              <a:ext uri="{FF2B5EF4-FFF2-40B4-BE49-F238E27FC236}">
                <a16:creationId xmlns:a16="http://schemas.microsoft.com/office/drawing/2014/main" id="{0845BFB9-D85D-490E-BA33-8DC1CDF956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3641" y="2507008"/>
            <a:ext cx="2804160" cy="36576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3" name="Arrow: Down 22">
            <a:extLst>
              <a:ext uri="{FF2B5EF4-FFF2-40B4-BE49-F238E27FC236}">
                <a16:creationId xmlns:a16="http://schemas.microsoft.com/office/drawing/2014/main" id="{ADBCB067-8FC9-4008-B0C1-772085982133}"/>
              </a:ext>
            </a:extLst>
          </p:cNvPr>
          <p:cNvSpPr/>
          <p:nvPr/>
        </p:nvSpPr>
        <p:spPr>
          <a:xfrm>
            <a:off x="9988295" y="2327639"/>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D34102B0-3F1B-4CAF-BB7C-C05ED768D9F8}"/>
              </a:ext>
            </a:extLst>
          </p:cNvPr>
          <p:cNvSpPr/>
          <p:nvPr/>
        </p:nvSpPr>
        <p:spPr>
          <a:xfrm>
            <a:off x="8830055" y="4062752"/>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1F64B621-4804-44F9-BEB0-A85AFF06C5C7}"/>
              </a:ext>
            </a:extLst>
          </p:cNvPr>
          <p:cNvSpPr/>
          <p:nvPr/>
        </p:nvSpPr>
        <p:spPr>
          <a:xfrm>
            <a:off x="10547095" y="4255792"/>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3BDC54F-93E8-49D2-A7CE-983AA84B2162}"/>
              </a:ext>
            </a:extLst>
          </p:cNvPr>
          <p:cNvSpPr txBox="1"/>
          <p:nvPr/>
        </p:nvSpPr>
        <p:spPr>
          <a:xfrm>
            <a:off x="1069481" y="3588506"/>
            <a:ext cx="7760574" cy="227754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400" dirty="0">
                <a:latin typeface="Candara" panose="020E0502030303020204" pitchFamily="34" charset="0"/>
              </a:rPr>
              <a:t>Determine a field for your data points, e.g. </a:t>
            </a:r>
            <a:r>
              <a:rPr lang="en-US" sz="1400" dirty="0">
                <a:highlight>
                  <a:srgbClr val="EEEAEA"/>
                </a:highlight>
                <a:latin typeface="Candara" panose="020E0502030303020204" pitchFamily="34" charset="0"/>
              </a:rPr>
              <a:t>Libraries</a:t>
            </a:r>
            <a:r>
              <a:rPr lang="en-US" sz="1400" dirty="0">
                <a:latin typeface="Candara" panose="020E0502030303020204" pitchFamily="34" charset="0"/>
              </a:rPr>
              <a:t>.  This needs to be an entity, which in Tableau is a </a:t>
            </a:r>
            <a:r>
              <a:rPr lang="en-US" sz="1400" dirty="0">
                <a:highlight>
                  <a:srgbClr val="EEEAEA"/>
                </a:highlight>
                <a:latin typeface="Candara" panose="020E0502030303020204" pitchFamily="34" charset="0"/>
              </a:rPr>
              <a:t>Dimension</a:t>
            </a:r>
            <a:r>
              <a:rPr lang="en-US" sz="1400" dirty="0">
                <a:latin typeface="Candara" panose="020E0502030303020204" pitchFamily="34" charset="0"/>
              </a:rPr>
              <a:t>, or basically data on which mathematic operations cannot be performed.</a:t>
            </a:r>
          </a:p>
          <a:p>
            <a:pPr marL="742950" lvl="1" indent="-285750">
              <a:spcAft>
                <a:spcPts val="1200"/>
              </a:spcAft>
              <a:buFont typeface="Calibri" panose="020F0502020204030204" pitchFamily="34" charset="0"/>
              <a:buChar char="▪"/>
            </a:pPr>
            <a:r>
              <a:rPr lang="en-US" sz="1400" dirty="0">
                <a:latin typeface="Candara" panose="020E0502030303020204" pitchFamily="34" charset="0"/>
              </a:rPr>
              <a:t>Drag </a:t>
            </a:r>
            <a:r>
              <a:rPr lang="en-US" sz="1400" dirty="0">
                <a:highlight>
                  <a:srgbClr val="EEEAEA"/>
                </a:highlight>
                <a:latin typeface="Candara" panose="020E0502030303020204" pitchFamily="34" charset="0"/>
              </a:rPr>
              <a:t>Libraries</a:t>
            </a:r>
            <a:r>
              <a:rPr lang="en-US" sz="1400" dirty="0">
                <a:latin typeface="Candara" panose="020E0502030303020204" pitchFamily="34" charset="0"/>
              </a:rPr>
              <a:t> to the </a:t>
            </a:r>
            <a:r>
              <a:rPr lang="en-US" sz="1400" dirty="0">
                <a:highlight>
                  <a:srgbClr val="EEEAEA"/>
                </a:highlight>
                <a:latin typeface="Candara" panose="020E0502030303020204" pitchFamily="34" charset="0"/>
              </a:rPr>
              <a:t>Detail</a:t>
            </a:r>
            <a:r>
              <a:rPr lang="en-US" sz="1400" dirty="0">
                <a:latin typeface="Candara" panose="020E0502030303020204" pitchFamily="34" charset="0"/>
              </a:rPr>
              <a:t> box in the </a:t>
            </a:r>
            <a:r>
              <a:rPr lang="en-US" sz="1400" dirty="0">
                <a:highlight>
                  <a:srgbClr val="EEEAEA"/>
                </a:highlight>
                <a:latin typeface="Candara" panose="020E0502030303020204" pitchFamily="34" charset="0"/>
              </a:rPr>
              <a:t>Marks</a:t>
            </a:r>
            <a:r>
              <a:rPr lang="en-US" sz="1400" dirty="0">
                <a:latin typeface="Candara" panose="020E0502030303020204" pitchFamily="34" charset="0"/>
              </a:rPr>
              <a:t> pane.  </a:t>
            </a:r>
          </a:p>
          <a:p>
            <a:pPr marL="285750" indent="-285750">
              <a:spcAft>
                <a:spcPts val="1200"/>
              </a:spcAft>
              <a:buFont typeface="Arial" panose="020B0604020202020204" pitchFamily="34" charset="0"/>
              <a:buChar char="•"/>
            </a:pPr>
            <a:r>
              <a:rPr lang="en-US" sz="1400" dirty="0">
                <a:latin typeface="Candara" panose="020E0502030303020204" pitchFamily="34" charset="0"/>
              </a:rPr>
              <a:t>Decide which measure to use for size, e.g. the total collection size.  It should be something which may correlate with the other fields already used and which is closely tied to the data we will use for the pie chart sections.  </a:t>
            </a:r>
          </a:p>
          <a:p>
            <a:pPr marL="742950" lvl="1" indent="-285750">
              <a:spcAft>
                <a:spcPts val="1200"/>
              </a:spcAft>
              <a:buFont typeface="Calibri" panose="020F0502020204030204" pitchFamily="34" charset="0"/>
              <a:buChar char="▪"/>
            </a:pPr>
            <a:r>
              <a:rPr lang="en-US" sz="1400" dirty="0">
                <a:latin typeface="Candara" panose="020E0502030303020204" pitchFamily="34" charset="0"/>
              </a:rPr>
              <a:t>Drag </a:t>
            </a:r>
            <a:r>
              <a:rPr lang="en-US" sz="1400" dirty="0">
                <a:highlight>
                  <a:srgbClr val="EEEAEA"/>
                </a:highlight>
                <a:latin typeface="Candara" panose="020E0502030303020204" pitchFamily="34" charset="0"/>
              </a:rPr>
              <a:t>Total Collection</a:t>
            </a:r>
            <a:r>
              <a:rPr lang="en-US" sz="1400" dirty="0">
                <a:latin typeface="Candara" panose="020E0502030303020204" pitchFamily="34" charset="0"/>
              </a:rPr>
              <a:t> onto the </a:t>
            </a:r>
            <a:r>
              <a:rPr lang="en-US" sz="1400" dirty="0">
                <a:highlight>
                  <a:srgbClr val="EEEAEA"/>
                </a:highlight>
                <a:latin typeface="Candara" panose="020E0502030303020204" pitchFamily="34" charset="0"/>
              </a:rPr>
              <a:t>Size</a:t>
            </a:r>
            <a:r>
              <a:rPr lang="en-US" sz="1400" dirty="0">
                <a:latin typeface="Candara" panose="020E0502030303020204" pitchFamily="34" charset="0"/>
              </a:rPr>
              <a:t> box in the </a:t>
            </a:r>
            <a:r>
              <a:rPr lang="en-US" sz="1400" dirty="0">
                <a:highlight>
                  <a:srgbClr val="EEEAEA"/>
                </a:highlight>
                <a:latin typeface="Candara" panose="020E0502030303020204" pitchFamily="34" charset="0"/>
              </a:rPr>
              <a:t>Marks</a:t>
            </a:r>
            <a:r>
              <a:rPr lang="en-US" sz="1400" dirty="0">
                <a:latin typeface="Candara" panose="020E0502030303020204" pitchFamily="34" charset="0"/>
              </a:rPr>
              <a:t> pane.  If necessary, change the </a:t>
            </a:r>
            <a:br>
              <a:rPr lang="en-US" sz="1400" dirty="0">
                <a:latin typeface="Candara" panose="020E0502030303020204" pitchFamily="34" charset="0"/>
              </a:rPr>
            </a:br>
            <a:r>
              <a:rPr lang="en-US" sz="1400" dirty="0">
                <a:latin typeface="Candara" panose="020E0502030303020204" pitchFamily="34" charset="0"/>
              </a:rPr>
              <a:t>aggregation type to average.  </a:t>
            </a:r>
            <a:endParaRPr lang="en-US" dirty="0">
              <a:latin typeface="Candara" panose="020E0502030303020204" pitchFamily="34" charset="0"/>
            </a:endParaRPr>
          </a:p>
        </p:txBody>
      </p:sp>
    </p:spTree>
    <p:custDataLst>
      <p:tags r:id="rId1"/>
    </p:custDataLst>
    <p:extLst>
      <p:ext uri="{BB962C8B-B14F-4D97-AF65-F5344CB8AC3E}">
        <p14:creationId xmlns:p14="http://schemas.microsoft.com/office/powerpoint/2010/main" val="2844287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384">
        <p15:prstTrans prst="peelOff"/>
      </p:transition>
    </mc:Choice>
    <mc:Fallback xmlns="">
      <p:transition spd="slow" advTm="223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wipe(left)">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wipe(left)">
                                      <p:cBhvr>
                                        <p:cTn id="39" dur="500"/>
                                        <p:tgtEl>
                                          <p:spTgt spid="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wipe(left)">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wipe(left)">
                                      <p:cBhvr>
                                        <p:cTn id="49" dur="500"/>
                                        <p:tgtEl>
                                          <p:spTgt spid="1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wipe(left)">
                                      <p:cBhvr>
                                        <p:cTn id="54" dur="500"/>
                                        <p:tgtEl>
                                          <p:spTgt spid="1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6">
                                            <p:txEl>
                                              <p:pRg st="3" end="3"/>
                                            </p:txEl>
                                          </p:spTgt>
                                        </p:tgtEl>
                                        <p:attrNameLst>
                                          <p:attrName>style.visibility</p:attrName>
                                        </p:attrNameLst>
                                      </p:cBhvr>
                                      <p:to>
                                        <p:strVal val="visible"/>
                                      </p:to>
                                    </p:set>
                                    <p:animEffect transition="in" filter="wipe(left)">
                                      <p:cBhvr>
                                        <p:cTn id="59"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4340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2277547"/>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Size Data Points</a:t>
            </a:r>
          </a:p>
          <a:p>
            <a:pPr marL="285750" indent="-285750">
              <a:spcAft>
                <a:spcPts val="1200"/>
              </a:spcAft>
              <a:buFont typeface="Arial" panose="020B0604020202020204" pitchFamily="34" charset="0"/>
              <a:buChar char="•"/>
            </a:pPr>
            <a:r>
              <a:rPr lang="en-US" sz="1400" dirty="0">
                <a:latin typeface="Candara" panose="020E0502030303020204" pitchFamily="34" charset="0"/>
              </a:rPr>
              <a:t>Change the size of the data points to make them more legible by clicking on the  </a:t>
            </a:r>
            <a:r>
              <a:rPr lang="en-US" sz="1400" dirty="0">
                <a:highlight>
                  <a:srgbClr val="EEEAEA"/>
                </a:highlight>
                <a:latin typeface="Candara" panose="020E0502030303020204" pitchFamily="34" charset="0"/>
              </a:rPr>
              <a:t>Size</a:t>
            </a:r>
            <a:r>
              <a:rPr lang="en-US" sz="1400" dirty="0">
                <a:latin typeface="Candara" panose="020E0502030303020204" pitchFamily="34" charset="0"/>
              </a:rPr>
              <a:t> box and moving the slider to the right.  </a:t>
            </a:r>
          </a:p>
          <a:p>
            <a:pPr marL="548640" indent="-285750">
              <a:spcAft>
                <a:spcPts val="1200"/>
              </a:spcAft>
              <a:buFont typeface="Calibri" panose="020F0502020204030204" pitchFamily="34" charset="0"/>
              <a:buChar char="▪"/>
            </a:pPr>
            <a:r>
              <a:rPr lang="en-US" sz="1400" dirty="0">
                <a:latin typeface="Candara" panose="020E0502030303020204" pitchFamily="34" charset="0"/>
              </a:rPr>
              <a:t>For greater control over the size of the circles, click to the right of the size </a:t>
            </a:r>
            <a:br>
              <a:rPr lang="en-US" sz="1400" dirty="0">
                <a:latin typeface="Candara" panose="020E0502030303020204" pitchFamily="34" charset="0"/>
              </a:rPr>
            </a:br>
            <a:r>
              <a:rPr lang="en-US" sz="1400" dirty="0">
                <a:latin typeface="Candara" panose="020E0502030303020204" pitchFamily="34" charset="0"/>
              </a:rPr>
              <a:t>legend and select </a:t>
            </a:r>
            <a:r>
              <a:rPr lang="en-US" sz="1400" dirty="0">
                <a:highlight>
                  <a:srgbClr val="EEEAEA"/>
                </a:highlight>
                <a:latin typeface="Candara" panose="020E0502030303020204" pitchFamily="34" charset="0"/>
              </a:rPr>
              <a:t>Edit Sizes…</a:t>
            </a:r>
            <a:r>
              <a:rPr lang="en-US" sz="1400" dirty="0">
                <a:latin typeface="Candara" panose="020E0502030303020204" pitchFamily="34" charset="0"/>
              </a:rPr>
              <a:t>.  Changing the sizes to vary by range grants </a:t>
            </a:r>
            <a:br>
              <a:rPr lang="en-US" sz="1400" dirty="0">
                <a:latin typeface="Candara" panose="020E0502030303020204" pitchFamily="34" charset="0"/>
              </a:rPr>
            </a:br>
            <a:r>
              <a:rPr lang="en-US" sz="1400" dirty="0">
                <a:latin typeface="Candara" panose="020E0502030303020204" pitchFamily="34" charset="0"/>
              </a:rPr>
              <a:t>flexibility in setting the smallest size to ensure data points are visible.</a:t>
            </a:r>
          </a:p>
          <a:p>
            <a:pPr marL="548640" indent="-285750">
              <a:buFont typeface="Calibri" panose="020F0502020204030204" pitchFamily="34" charset="0"/>
              <a:buChar char="▪"/>
            </a:pPr>
            <a:r>
              <a:rPr lang="en-US" sz="1400" dirty="0">
                <a:latin typeface="Candara" panose="020E0502030303020204" pitchFamily="34" charset="0"/>
              </a:rPr>
              <a:t>If the data range is too great for the smallest and largest data points to </a:t>
            </a:r>
            <a:br>
              <a:rPr lang="en-US" sz="1400" dirty="0">
                <a:latin typeface="Candara" panose="020E0502030303020204" pitchFamily="34" charset="0"/>
              </a:rPr>
            </a:br>
            <a:r>
              <a:rPr lang="en-US" sz="1400" dirty="0">
                <a:latin typeface="Candara" panose="020E0502030303020204" pitchFamily="34" charset="0"/>
              </a:rPr>
              <a:t>be meaningful, check the boxes of the start and end values for the </a:t>
            </a:r>
            <a:br>
              <a:rPr lang="en-US" sz="1400" dirty="0">
                <a:latin typeface="Candara" panose="020E0502030303020204" pitchFamily="34" charset="0"/>
              </a:rPr>
            </a:br>
            <a:r>
              <a:rPr lang="en-US" sz="1400" dirty="0">
                <a:latin typeface="Candara" panose="020E0502030303020204" pitchFamily="34" charset="0"/>
              </a:rPr>
              <a:t>range to assign values before and beyond which the size will not change.</a:t>
            </a:r>
            <a:endParaRPr lang="en-US" dirty="0">
              <a:latin typeface="Candara" panose="020E0502030303020204" pitchFamily="34" charset="0"/>
            </a:endParaRPr>
          </a:p>
        </p:txBody>
      </p:sp>
      <p:pic>
        <p:nvPicPr>
          <p:cNvPr id="9" name="Picture 8">
            <a:extLst>
              <a:ext uri="{FF2B5EF4-FFF2-40B4-BE49-F238E27FC236}">
                <a16:creationId xmlns:a16="http://schemas.microsoft.com/office/drawing/2014/main" id="{C0E21F5A-76FB-4E23-A8AB-8CA90E5A2D49}"/>
              </a:ext>
            </a:extLst>
          </p:cNvPr>
          <p:cNvPicPr>
            <a:picLocks noChangeAspect="1"/>
          </p:cNvPicPr>
          <p:nvPr/>
        </p:nvPicPr>
        <p:blipFill rotWithShape="1">
          <a:blip r:embed="rId4">
            <a:extLst>
              <a:ext uri="{28A0092B-C50C-407E-A947-70E740481C1C}">
                <a14:useLocalDpi xmlns:a14="http://schemas.microsoft.com/office/drawing/2010/main" val="0"/>
              </a:ext>
            </a:extLst>
          </a:blip>
          <a:srcRect r="1899" b="2330"/>
          <a:stretch/>
        </p:blipFill>
        <p:spPr>
          <a:xfrm>
            <a:off x="7799784" y="2960241"/>
            <a:ext cx="3790747" cy="20574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Arrow: Down 13">
            <a:extLst>
              <a:ext uri="{FF2B5EF4-FFF2-40B4-BE49-F238E27FC236}">
                <a16:creationId xmlns:a16="http://schemas.microsoft.com/office/drawing/2014/main" id="{0A23D83A-2635-45FE-9AB7-74754F115916}"/>
              </a:ext>
            </a:extLst>
          </p:cNvPr>
          <p:cNvSpPr/>
          <p:nvPr/>
        </p:nvSpPr>
        <p:spPr>
          <a:xfrm>
            <a:off x="9780750" y="3296674"/>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F69FE2F4-1CF2-4093-8C1F-B7B5476AD421}"/>
              </a:ext>
            </a:extLst>
          </p:cNvPr>
          <p:cNvSpPr/>
          <p:nvPr/>
        </p:nvSpPr>
        <p:spPr>
          <a:xfrm>
            <a:off x="9312024" y="4153382"/>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717CC468-6010-476F-B549-4B4A6A961045}"/>
              </a:ext>
            </a:extLst>
          </p:cNvPr>
          <p:cNvSpPr/>
          <p:nvPr/>
        </p:nvSpPr>
        <p:spPr>
          <a:xfrm>
            <a:off x="10441560" y="4150911"/>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B5922A9-C7DF-4EEF-B023-B240C9F7E57F}"/>
              </a:ext>
            </a:extLst>
          </p:cNvPr>
          <p:cNvSpPr txBox="1"/>
          <p:nvPr/>
        </p:nvSpPr>
        <p:spPr>
          <a:xfrm>
            <a:off x="1069481" y="4450281"/>
            <a:ext cx="10053038" cy="1631216"/>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Configure Pie Charts</a:t>
            </a:r>
          </a:p>
          <a:p>
            <a:pPr marL="285750" indent="-285750">
              <a:spcAft>
                <a:spcPts val="1200"/>
              </a:spcAft>
              <a:buFont typeface="Arial" panose="020B0604020202020204" pitchFamily="34" charset="0"/>
              <a:buChar char="•"/>
            </a:pPr>
            <a:r>
              <a:rPr lang="en-US" sz="1400" dirty="0">
                <a:latin typeface="Candara" panose="020E0502030303020204" pitchFamily="34" charset="0"/>
              </a:rPr>
              <a:t>Add a border to the pie marks to make them easier to distinguish by clicking on </a:t>
            </a:r>
            <a:br>
              <a:rPr lang="en-US" sz="1400" dirty="0">
                <a:latin typeface="Candara" panose="020E0502030303020204" pitchFamily="34" charset="0"/>
              </a:rPr>
            </a:br>
            <a:r>
              <a:rPr lang="en-US" sz="1400" dirty="0">
                <a:latin typeface="Candara" panose="020E0502030303020204" pitchFamily="34" charset="0"/>
              </a:rPr>
              <a:t>the </a:t>
            </a:r>
            <a:r>
              <a:rPr lang="en-US" sz="1400" dirty="0">
                <a:highlight>
                  <a:srgbClr val="EEEAEA"/>
                </a:highlight>
                <a:latin typeface="Candara" panose="020E0502030303020204" pitchFamily="34" charset="0"/>
              </a:rPr>
              <a:t>Color</a:t>
            </a:r>
            <a:r>
              <a:rPr lang="en-US" sz="1400" dirty="0">
                <a:latin typeface="Candara" panose="020E0502030303020204" pitchFamily="34" charset="0"/>
              </a:rPr>
              <a:t> box and choosing a color under </a:t>
            </a:r>
            <a:r>
              <a:rPr lang="en-US" sz="1400" dirty="0">
                <a:highlight>
                  <a:srgbClr val="EEEAEA"/>
                </a:highlight>
                <a:latin typeface="Candara" panose="020E0502030303020204" pitchFamily="34" charset="0"/>
              </a:rPr>
              <a:t>Effects&gt;&gt;Border</a:t>
            </a:r>
            <a:r>
              <a:rPr lang="en-US" sz="1400" dirty="0">
                <a:latin typeface="Candara" panose="020E0502030303020204" pitchFamily="34" charset="0"/>
              </a:rPr>
              <a:t>.</a:t>
            </a:r>
          </a:p>
          <a:p>
            <a:pPr marL="285750" indent="-285750">
              <a:spcAft>
                <a:spcPts val="1200"/>
              </a:spcAft>
              <a:buFont typeface="Arial" panose="020B0604020202020204" pitchFamily="34" charset="0"/>
              <a:buChar char="•"/>
            </a:pPr>
            <a:r>
              <a:rPr lang="en-US" sz="1400" dirty="0">
                <a:latin typeface="Candara" panose="020E0502030303020204" pitchFamily="34" charset="0"/>
              </a:rPr>
              <a:t>Drag the </a:t>
            </a:r>
            <a:r>
              <a:rPr lang="en-US" sz="1400" dirty="0">
                <a:highlight>
                  <a:srgbClr val="EEEAEA"/>
                </a:highlight>
                <a:latin typeface="Candara" panose="020E0502030303020204" pitchFamily="34" charset="0"/>
              </a:rPr>
              <a:t>Collection Type</a:t>
            </a:r>
            <a:r>
              <a:rPr lang="en-US" sz="1400" dirty="0">
                <a:latin typeface="Candara" panose="020E0502030303020204" pitchFamily="34" charset="0"/>
              </a:rPr>
              <a:t> field to the </a:t>
            </a:r>
            <a:r>
              <a:rPr lang="en-US" sz="1400" dirty="0">
                <a:highlight>
                  <a:srgbClr val="EEEAEA"/>
                </a:highlight>
                <a:latin typeface="Candara" panose="020E0502030303020204" pitchFamily="34" charset="0"/>
              </a:rPr>
              <a:t>Color</a:t>
            </a:r>
            <a:r>
              <a:rPr lang="en-US" sz="1400" dirty="0">
                <a:latin typeface="Candara" panose="020E0502030303020204" pitchFamily="34" charset="0"/>
              </a:rPr>
              <a:t> box.  </a:t>
            </a:r>
          </a:p>
          <a:p>
            <a:pPr marL="285750" indent="-285750">
              <a:spcAft>
                <a:spcPts val="1200"/>
              </a:spcAft>
              <a:buFont typeface="Arial" panose="020B0604020202020204" pitchFamily="34" charset="0"/>
              <a:buChar char="•"/>
            </a:pPr>
            <a:r>
              <a:rPr lang="en-US" sz="1400" dirty="0">
                <a:latin typeface="Candara" panose="020E0502030303020204" pitchFamily="34" charset="0"/>
              </a:rPr>
              <a:t>Drag the </a:t>
            </a:r>
            <a:r>
              <a:rPr lang="en-US" sz="1400" dirty="0">
                <a:highlight>
                  <a:srgbClr val="EEEAEA"/>
                </a:highlight>
                <a:latin typeface="Candara" panose="020E0502030303020204" pitchFamily="34" charset="0"/>
              </a:rPr>
              <a:t>Collection Size</a:t>
            </a:r>
            <a:r>
              <a:rPr lang="en-US" sz="1400" dirty="0">
                <a:latin typeface="Candara" panose="020E0502030303020204" pitchFamily="34" charset="0"/>
              </a:rPr>
              <a:t> field to the </a:t>
            </a:r>
            <a:r>
              <a:rPr lang="en-US" sz="1400" dirty="0">
                <a:highlight>
                  <a:srgbClr val="EEEAEA"/>
                </a:highlight>
                <a:latin typeface="Candara" panose="020E0502030303020204" pitchFamily="34" charset="0"/>
              </a:rPr>
              <a:t>Angle</a:t>
            </a:r>
            <a:r>
              <a:rPr lang="en-US" sz="1400" dirty="0">
                <a:latin typeface="Candara" panose="020E0502030303020204" pitchFamily="34" charset="0"/>
              </a:rPr>
              <a:t> box to add detail to the pie mark.</a:t>
            </a:r>
          </a:p>
        </p:txBody>
      </p:sp>
    </p:spTree>
    <p:custDataLst>
      <p:tags r:id="rId1"/>
    </p:custDataLst>
    <p:extLst>
      <p:ext uri="{BB962C8B-B14F-4D97-AF65-F5344CB8AC3E}">
        <p14:creationId xmlns:p14="http://schemas.microsoft.com/office/powerpoint/2010/main" val="2904149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7363">
        <p15:prstTrans prst="peelOff"/>
      </p:transition>
    </mc:Choice>
    <mc:Fallback xmlns="">
      <p:transition spd="slow" advTm="273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wipe(left)">
                                      <p:cBhvr>
                                        <p:cTn id="31" dur="500"/>
                                        <p:tgtEl>
                                          <p:spTgt spid="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wipe(left)">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7">
                                            <p:txEl>
                                              <p:pRg st="1" end="1"/>
                                            </p:txEl>
                                          </p:spTgt>
                                        </p:tgtEl>
                                        <p:attrNameLst>
                                          <p:attrName>style.visibility</p:attrName>
                                        </p:attrNameLst>
                                      </p:cBhvr>
                                      <p:to>
                                        <p:strVal val="visible"/>
                                      </p:to>
                                    </p:set>
                                    <p:animEffect transition="in" filter="wipe(left)">
                                      <p:cBhvr>
                                        <p:cTn id="50" dur="500"/>
                                        <p:tgtEl>
                                          <p:spTgt spid="1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Effect transition="in" filter="wipe(left)">
                                      <p:cBhvr>
                                        <p:cTn id="55" dur="500"/>
                                        <p:tgtEl>
                                          <p:spTgt spid="1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7">
                                            <p:txEl>
                                              <p:pRg st="3" end="3"/>
                                            </p:txEl>
                                          </p:spTgt>
                                        </p:tgtEl>
                                        <p:attrNameLst>
                                          <p:attrName>style.visibility</p:attrName>
                                        </p:attrNameLst>
                                      </p:cBhvr>
                                      <p:to>
                                        <p:strVal val="visible"/>
                                      </p:to>
                                    </p:set>
                                    <p:animEffect transition="in" filter="wipe(left)">
                                      <p:cBhvr>
                                        <p:cTn id="60"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2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4019393"/>
            <a:ext cx="10053038" cy="2000548"/>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Edit Axis</a:t>
            </a:r>
          </a:p>
          <a:p>
            <a:pPr>
              <a:spcAft>
                <a:spcPts val="1200"/>
              </a:spcAft>
            </a:pPr>
            <a:r>
              <a:rPr lang="en-US" sz="1400" dirty="0">
                <a:latin typeface="Candara" panose="020E0502030303020204" pitchFamily="34" charset="0"/>
              </a:rPr>
              <a:t>We’ve got a scatter chart with pie marks now, but the data points are essentially horizontal and </a:t>
            </a:r>
            <a:br>
              <a:rPr lang="en-US" sz="1400" dirty="0">
                <a:latin typeface="Candara" panose="020E0502030303020204" pitchFamily="34" charset="0"/>
              </a:rPr>
            </a:br>
            <a:r>
              <a:rPr lang="en-US" sz="1400" dirty="0">
                <a:latin typeface="Candara" panose="020E0502030303020204" pitchFamily="34" charset="0"/>
              </a:rPr>
              <a:t>vertical because of the wide range of values in the total borrowers.  </a:t>
            </a:r>
          </a:p>
          <a:p>
            <a:pPr marL="285750" indent="-285750">
              <a:spcAft>
                <a:spcPts val="1200"/>
              </a:spcAft>
              <a:buFont typeface="Arial" panose="020B0604020202020204" pitchFamily="34" charset="0"/>
              <a:buChar char="•"/>
            </a:pPr>
            <a:r>
              <a:rPr lang="en-US" sz="1400" dirty="0">
                <a:latin typeface="Candara" panose="020E0502030303020204" pitchFamily="34" charset="0"/>
              </a:rPr>
              <a:t>Change the </a:t>
            </a:r>
            <a:r>
              <a:rPr lang="en-US" sz="1400" dirty="0">
                <a:highlight>
                  <a:srgbClr val="EEEAEA"/>
                </a:highlight>
                <a:latin typeface="Candara" panose="020E0502030303020204" pitchFamily="34" charset="0"/>
              </a:rPr>
              <a:t>Scale</a:t>
            </a:r>
            <a:r>
              <a:rPr lang="en-US" sz="1400" dirty="0">
                <a:latin typeface="Candara" panose="020E0502030303020204" pitchFamily="34" charset="0"/>
              </a:rPr>
              <a:t> to </a:t>
            </a:r>
            <a:r>
              <a:rPr lang="en-US" sz="1400" dirty="0">
                <a:highlight>
                  <a:srgbClr val="EEEAEA"/>
                </a:highlight>
                <a:latin typeface="Candara" panose="020E0502030303020204" pitchFamily="34" charset="0"/>
              </a:rPr>
              <a:t>Logarithmic</a:t>
            </a:r>
            <a:r>
              <a:rPr lang="en-US" sz="1400" dirty="0">
                <a:latin typeface="Candara" panose="020E0502030303020204" pitchFamily="34" charset="0"/>
              </a:rPr>
              <a:t> from the </a:t>
            </a:r>
            <a:r>
              <a:rPr lang="en-US" sz="1400" dirty="0">
                <a:highlight>
                  <a:srgbClr val="EEEAEA"/>
                </a:highlight>
                <a:latin typeface="Candara" panose="020E0502030303020204" pitchFamily="34" charset="0"/>
              </a:rPr>
              <a:t>Edit Axis…</a:t>
            </a:r>
            <a:r>
              <a:rPr lang="en-US" sz="1400" dirty="0">
                <a:latin typeface="Candara" panose="020E0502030303020204" pitchFamily="34" charset="0"/>
              </a:rPr>
              <a:t> option of the y-axis contextual menu.</a:t>
            </a:r>
          </a:p>
          <a:p>
            <a:pPr marL="285750" indent="-285750">
              <a:spcAft>
                <a:spcPts val="1200"/>
              </a:spcAft>
              <a:buFont typeface="Arial" panose="020B0604020202020204" pitchFamily="34" charset="0"/>
              <a:buChar char="•"/>
            </a:pPr>
            <a:r>
              <a:rPr lang="en-US" sz="1400" dirty="0">
                <a:latin typeface="Candara" panose="020E0502030303020204" pitchFamily="34" charset="0"/>
              </a:rPr>
              <a:t>Rename the axis for conciseness.</a:t>
            </a:r>
          </a:p>
          <a:p>
            <a:pPr marL="285750" indent="-285750">
              <a:spcAft>
                <a:spcPts val="1200"/>
              </a:spcAft>
              <a:buFont typeface="Arial" panose="020B0604020202020204" pitchFamily="34" charset="0"/>
              <a:buChar char="•"/>
            </a:pPr>
            <a:r>
              <a:rPr lang="en-US" sz="1400" dirty="0">
                <a:latin typeface="Candara" panose="020E0502030303020204" pitchFamily="34" charset="0"/>
              </a:rPr>
              <a:t>Eliminate unused space and increase data density by unchecking the option for </a:t>
            </a:r>
            <a:r>
              <a:rPr lang="en-US" sz="1400" dirty="0">
                <a:highlight>
                  <a:srgbClr val="EEEAEA"/>
                </a:highlight>
                <a:latin typeface="Candara" panose="020E0502030303020204" pitchFamily="34" charset="0"/>
              </a:rPr>
              <a:t>Include zero</a:t>
            </a:r>
            <a:r>
              <a:rPr lang="en-US" sz="1400" dirty="0">
                <a:latin typeface="Candara" panose="020E0502030303020204" pitchFamily="34" charset="0"/>
              </a:rPr>
              <a:t>.  </a:t>
            </a:r>
          </a:p>
        </p:txBody>
      </p:sp>
      <p:pic>
        <p:nvPicPr>
          <p:cNvPr id="8" name="Picture 7">
            <a:extLst>
              <a:ext uri="{FF2B5EF4-FFF2-40B4-BE49-F238E27FC236}">
                <a16:creationId xmlns:a16="http://schemas.microsoft.com/office/drawing/2014/main" id="{6510AA88-3278-4421-B640-C06135EAB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0855" y="2270868"/>
            <a:ext cx="3031611" cy="41148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Arrow: Left 13">
            <a:extLst>
              <a:ext uri="{FF2B5EF4-FFF2-40B4-BE49-F238E27FC236}">
                <a16:creationId xmlns:a16="http://schemas.microsoft.com/office/drawing/2014/main" id="{D588B995-0352-466D-8AC8-FC142B3C90AA}"/>
              </a:ext>
            </a:extLst>
          </p:cNvPr>
          <p:cNvSpPr/>
          <p:nvPr/>
        </p:nvSpPr>
        <p:spPr>
          <a:xfrm>
            <a:off x="9598781" y="5265906"/>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2E787575-89DA-4C61-8DE1-2C216BB626B9}"/>
              </a:ext>
            </a:extLst>
          </p:cNvPr>
          <p:cNvSpPr/>
          <p:nvPr/>
        </p:nvSpPr>
        <p:spPr>
          <a:xfrm>
            <a:off x="10881077" y="2870807"/>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79DEEC3B-1CAE-4835-A2CF-F07821AE96BA}"/>
              </a:ext>
            </a:extLst>
          </p:cNvPr>
          <p:cNvSpPr/>
          <p:nvPr/>
        </p:nvSpPr>
        <p:spPr>
          <a:xfrm>
            <a:off x="8572538" y="4594985"/>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E8A07EC-2833-4283-924D-51E315403C7E}"/>
              </a:ext>
            </a:extLst>
          </p:cNvPr>
          <p:cNvSpPr txBox="1"/>
          <p:nvPr/>
        </p:nvSpPr>
        <p:spPr>
          <a:xfrm>
            <a:off x="1069481" y="2172734"/>
            <a:ext cx="10053038" cy="1846659"/>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Customize Color</a:t>
            </a:r>
          </a:p>
          <a:p>
            <a:pPr marL="285750" indent="-285750">
              <a:spcAft>
                <a:spcPts val="1200"/>
              </a:spcAft>
              <a:buFont typeface="Arial" panose="020B0604020202020204" pitchFamily="34" charset="0"/>
              <a:buChar char="•"/>
            </a:pPr>
            <a:r>
              <a:rPr lang="en-US" sz="1400" dirty="0">
                <a:latin typeface="Candara" panose="020E0502030303020204" pitchFamily="34" charset="0"/>
              </a:rPr>
              <a:t>If the colors aren’t suitable, click on the </a:t>
            </a:r>
            <a:r>
              <a:rPr lang="en-US" sz="1400" dirty="0">
                <a:highlight>
                  <a:srgbClr val="EEEAEA"/>
                </a:highlight>
                <a:latin typeface="Candara" panose="020E0502030303020204" pitchFamily="34" charset="0"/>
              </a:rPr>
              <a:t>Color</a:t>
            </a:r>
            <a:r>
              <a:rPr lang="en-US" sz="1400" dirty="0">
                <a:latin typeface="Candara" panose="020E0502030303020204" pitchFamily="34" charset="0"/>
              </a:rPr>
              <a:t> box or on the arrow to the right of the </a:t>
            </a:r>
            <a:br>
              <a:rPr lang="en-US" sz="1400" dirty="0">
                <a:latin typeface="Candara" panose="020E0502030303020204" pitchFamily="34" charset="0"/>
              </a:rPr>
            </a:br>
            <a:r>
              <a:rPr lang="en-US" sz="1400" dirty="0">
                <a:highlight>
                  <a:srgbClr val="EEEAEA"/>
                </a:highlight>
                <a:latin typeface="Candara" panose="020E0502030303020204" pitchFamily="34" charset="0"/>
              </a:rPr>
              <a:t>Collection Type</a:t>
            </a:r>
            <a:r>
              <a:rPr lang="en-US" sz="1400" dirty="0">
                <a:latin typeface="Candara" panose="020E0502030303020204" pitchFamily="34" charset="0"/>
              </a:rPr>
              <a:t> legend and select </a:t>
            </a:r>
            <a:r>
              <a:rPr lang="en-US" sz="1400" dirty="0">
                <a:highlight>
                  <a:srgbClr val="EEEAEA"/>
                </a:highlight>
                <a:latin typeface="Candara" panose="020E0502030303020204" pitchFamily="34" charset="0"/>
              </a:rPr>
              <a:t>Edit Colors…</a:t>
            </a:r>
            <a:r>
              <a:rPr lang="en-US" sz="1400" dirty="0">
                <a:latin typeface="Candara" panose="020E0502030303020204" pitchFamily="34" charset="0"/>
              </a:rPr>
              <a:t>. </a:t>
            </a:r>
            <a:r>
              <a:rPr lang="en-US" sz="1400" dirty="0">
                <a:highlight>
                  <a:srgbClr val="EEEAEA"/>
                </a:highlight>
                <a:latin typeface="Candara" panose="020E0502030303020204" pitchFamily="34" charset="0"/>
              </a:rPr>
              <a:t> </a:t>
            </a:r>
          </a:p>
          <a:p>
            <a:pPr marL="285750" indent="-285750">
              <a:spcAft>
                <a:spcPts val="1200"/>
              </a:spcAft>
              <a:buFont typeface="Arial" panose="020B0604020202020204" pitchFamily="34" charset="0"/>
              <a:buChar char="•"/>
            </a:pPr>
            <a:r>
              <a:rPr lang="en-US" sz="1400" dirty="0">
                <a:latin typeface="Candara" panose="020E0502030303020204" pitchFamily="34" charset="0"/>
              </a:rPr>
              <a:t>Select a different palette from the drop down, and click on </a:t>
            </a:r>
            <a:r>
              <a:rPr lang="en-US" sz="1400" dirty="0">
                <a:highlight>
                  <a:srgbClr val="EEEAEA"/>
                </a:highlight>
                <a:latin typeface="Candara" panose="020E0502030303020204" pitchFamily="34" charset="0"/>
              </a:rPr>
              <a:t>Assign Palette</a:t>
            </a:r>
            <a:r>
              <a:rPr lang="en-US" sz="1400" dirty="0">
                <a:latin typeface="Candara" panose="020E0502030303020204" pitchFamily="34" charset="0"/>
              </a:rPr>
              <a:t>.</a:t>
            </a:r>
          </a:p>
          <a:p>
            <a:pPr marL="285750" indent="-285750">
              <a:spcAft>
                <a:spcPts val="1200"/>
              </a:spcAft>
              <a:buFont typeface="Arial" panose="020B0604020202020204" pitchFamily="34" charset="0"/>
              <a:buChar char="•"/>
            </a:pPr>
            <a:r>
              <a:rPr lang="en-US" sz="1400" dirty="0">
                <a:latin typeface="Candara" panose="020E0502030303020204" pitchFamily="34" charset="0"/>
              </a:rPr>
              <a:t>Choose a different color from the displayed palette for the selected data item by clicking </a:t>
            </a:r>
            <a:br>
              <a:rPr lang="en-US" sz="1400" dirty="0">
                <a:latin typeface="Candara" panose="020E0502030303020204" pitchFamily="34" charset="0"/>
              </a:rPr>
            </a:br>
            <a:r>
              <a:rPr lang="en-US" sz="1400" dirty="0">
                <a:latin typeface="Candara" panose="020E0502030303020204" pitchFamily="34" charset="0"/>
              </a:rPr>
              <a:t>the color swatch.  </a:t>
            </a:r>
          </a:p>
        </p:txBody>
      </p:sp>
    </p:spTree>
    <p:custDataLst>
      <p:tags r:id="rId1"/>
    </p:custDataLst>
    <p:extLst>
      <p:ext uri="{BB962C8B-B14F-4D97-AF65-F5344CB8AC3E}">
        <p14:creationId xmlns:p14="http://schemas.microsoft.com/office/powerpoint/2010/main" val="2120803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1379">
        <p15:prstTrans prst="peelOff"/>
      </p:transition>
    </mc:Choice>
    <mc:Fallback xmlns="">
      <p:transition spd="slow" advTm="2137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wipe(left)">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wipe(left)">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animEffect transition="in" filter="wipe(left)">
                                      <p:cBhvr>
                                        <p:cTn id="51" dur="500"/>
                                        <p:tgtEl>
                                          <p:spTgt spid="11">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1">
                                            <p:txEl>
                                              <p:pRg st="4" end="4"/>
                                            </p:txEl>
                                          </p:spTgt>
                                        </p:tgtEl>
                                        <p:attrNameLst>
                                          <p:attrName>style.visibility</p:attrName>
                                        </p:attrNameLst>
                                      </p:cBhvr>
                                      <p:to>
                                        <p:strVal val="visible"/>
                                      </p:to>
                                    </p:set>
                                    <p:animEffect transition="in" filter="wipe(left)">
                                      <p:cBhvr>
                                        <p:cTn id="61" dur="500"/>
                                        <p:tgtEl>
                                          <p:spTgt spid="11">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4011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1846659"/>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Filter Data</a:t>
            </a:r>
          </a:p>
          <a:p>
            <a:pPr>
              <a:spcAft>
                <a:spcPts val="1200"/>
              </a:spcAft>
            </a:pPr>
            <a:r>
              <a:rPr lang="en-US" sz="1400" dirty="0">
                <a:latin typeface="Candara" panose="020E0502030303020204" pitchFamily="34" charset="0"/>
              </a:rPr>
              <a:t>Filter 0 values in Tableau rather than deleting them from Excel in case you need these records for other visualizations.  Note: If some entities have 0 values for some periods but provide data for others, create an untouched copy of the Excel file for future use and delete from this file all records for an entity with any missing data to ensure trends can be spotted.</a:t>
            </a:r>
          </a:p>
          <a:p>
            <a:pPr marL="285750" indent="-285750">
              <a:spcAft>
                <a:spcPts val="1200"/>
              </a:spcAft>
              <a:buFont typeface="Arial" panose="020B0604020202020204" pitchFamily="34" charset="0"/>
              <a:buChar char="•"/>
            </a:pPr>
            <a:r>
              <a:rPr lang="en-US" sz="1400" dirty="0">
                <a:latin typeface="Candara" panose="020E0502030303020204" pitchFamily="34" charset="0"/>
              </a:rPr>
              <a:t>Click on the arrow next to each measure in both the </a:t>
            </a:r>
            <a:r>
              <a:rPr lang="en-US" sz="1400" dirty="0">
                <a:highlight>
                  <a:srgbClr val="EEEAEA"/>
                </a:highlight>
                <a:latin typeface="Candara" panose="020E0502030303020204" pitchFamily="34" charset="0"/>
              </a:rPr>
              <a:t>Marks</a:t>
            </a:r>
            <a:r>
              <a:rPr lang="en-US" sz="1400" dirty="0">
                <a:latin typeface="Candara" panose="020E0502030303020204" pitchFamily="34" charset="0"/>
              </a:rPr>
              <a:t> pane and the </a:t>
            </a:r>
            <a:r>
              <a:rPr lang="en-US" sz="1400" dirty="0">
                <a:highlight>
                  <a:srgbClr val="EEEAEA"/>
                </a:highlight>
                <a:latin typeface="Candara" panose="020E0502030303020204" pitchFamily="34" charset="0"/>
              </a:rPr>
              <a:t>Columns</a:t>
            </a:r>
            <a:r>
              <a:rPr lang="en-US" sz="1400" dirty="0">
                <a:latin typeface="Candara" panose="020E0502030303020204" pitchFamily="34" charset="0"/>
              </a:rPr>
              <a:t> and </a:t>
            </a:r>
            <a:r>
              <a:rPr lang="en-US" sz="1400" dirty="0">
                <a:highlight>
                  <a:srgbClr val="EEEAEA"/>
                </a:highlight>
                <a:latin typeface="Candara" panose="020E0502030303020204" pitchFamily="34" charset="0"/>
              </a:rPr>
              <a:t>Rows</a:t>
            </a:r>
            <a:r>
              <a:rPr lang="en-US" sz="1400" dirty="0">
                <a:latin typeface="Candara" panose="020E0502030303020204" pitchFamily="34" charset="0"/>
              </a:rPr>
              <a:t> pane and choose </a:t>
            </a:r>
            <a:r>
              <a:rPr lang="en-US" sz="1400" dirty="0">
                <a:highlight>
                  <a:srgbClr val="EEEAEA"/>
                </a:highlight>
                <a:latin typeface="Candara" panose="020E0502030303020204" pitchFamily="34" charset="0"/>
              </a:rPr>
              <a:t>Filter…</a:t>
            </a:r>
            <a:r>
              <a:rPr lang="en-US" sz="1400" dirty="0">
                <a:latin typeface="Candara" panose="020E0502030303020204" pitchFamily="34" charset="0"/>
              </a:rPr>
              <a:t>.  </a:t>
            </a:r>
          </a:p>
          <a:p>
            <a:pPr marL="283464" indent="-285750">
              <a:spcAft>
                <a:spcPts val="1200"/>
              </a:spcAft>
              <a:buFont typeface="Arial" panose="020B0604020202020204" pitchFamily="34" charset="0"/>
              <a:buChar char="•"/>
            </a:pPr>
            <a:r>
              <a:rPr lang="en-US" sz="1400" dirty="0">
                <a:latin typeface="Candara" panose="020E0502030303020204" pitchFamily="34" charset="0"/>
              </a:rPr>
              <a:t>Click on the </a:t>
            </a:r>
            <a:r>
              <a:rPr lang="en-US" sz="1400" dirty="0">
                <a:highlight>
                  <a:srgbClr val="EEEAEA"/>
                </a:highlight>
                <a:latin typeface="Candara" panose="020E0502030303020204" pitchFamily="34" charset="0"/>
              </a:rPr>
              <a:t>At least</a:t>
            </a:r>
            <a:r>
              <a:rPr lang="en-US" sz="1400" dirty="0">
                <a:latin typeface="Candara" panose="020E0502030303020204" pitchFamily="34" charset="0"/>
              </a:rPr>
              <a:t> tab and change the starting value to 1.</a:t>
            </a:r>
          </a:p>
        </p:txBody>
      </p:sp>
      <p:sp>
        <p:nvSpPr>
          <p:cNvPr id="13" name="TextBox 12">
            <a:extLst>
              <a:ext uri="{FF2B5EF4-FFF2-40B4-BE49-F238E27FC236}">
                <a16:creationId xmlns:a16="http://schemas.microsoft.com/office/drawing/2014/main" id="{926D7C76-ABAD-47A2-A74B-CA4A9A3725E8}"/>
              </a:ext>
            </a:extLst>
          </p:cNvPr>
          <p:cNvSpPr txBox="1"/>
          <p:nvPr/>
        </p:nvSpPr>
        <p:spPr>
          <a:xfrm>
            <a:off x="838200" y="4019393"/>
            <a:ext cx="10053038" cy="1261884"/>
          </a:xfrm>
          <a:prstGeom prst="rect">
            <a:avLst/>
          </a:prstGeom>
          <a:noFill/>
        </p:spPr>
        <p:txBody>
          <a:bodyPr wrap="square" rtlCol="0">
            <a:spAutoFit/>
          </a:bodyPr>
          <a:lstStyle/>
          <a:p>
            <a:pPr marL="272034">
              <a:spcAft>
                <a:spcPts val="1200"/>
              </a:spcAft>
            </a:pPr>
            <a:r>
              <a:rPr lang="en-US" sz="1400" u="sng" dirty="0">
                <a:latin typeface="Candara" panose="020E0502030303020204" pitchFamily="34" charset="0"/>
              </a:rPr>
              <a:t>Animate Chart</a:t>
            </a:r>
          </a:p>
          <a:p>
            <a:pPr marL="557784" indent="-285750">
              <a:spcAft>
                <a:spcPts val="1200"/>
              </a:spcAft>
              <a:buFont typeface="Arial" panose="020B0604020202020204" pitchFamily="34" charset="0"/>
              <a:buChar char="•"/>
            </a:pPr>
            <a:r>
              <a:rPr lang="en-US" sz="1400" dirty="0">
                <a:latin typeface="Candara" panose="020E0502030303020204" pitchFamily="34" charset="0"/>
              </a:rPr>
              <a:t>Drag the </a:t>
            </a:r>
            <a:r>
              <a:rPr lang="en-US" sz="1400" dirty="0">
                <a:highlight>
                  <a:srgbClr val="EEEAEA"/>
                </a:highlight>
                <a:latin typeface="Candara" panose="020E0502030303020204" pitchFamily="34" charset="0"/>
              </a:rPr>
              <a:t>Year</a:t>
            </a:r>
            <a:r>
              <a:rPr lang="en-US" sz="1400" dirty="0">
                <a:latin typeface="Candara" panose="020E0502030303020204" pitchFamily="34" charset="0"/>
              </a:rPr>
              <a:t> field to the </a:t>
            </a:r>
            <a:r>
              <a:rPr lang="en-US" sz="1400" dirty="0">
                <a:highlight>
                  <a:srgbClr val="EEEAEA"/>
                </a:highlight>
                <a:latin typeface="Candara" panose="020E0502030303020204" pitchFamily="34" charset="0"/>
              </a:rPr>
              <a:t>Pages</a:t>
            </a:r>
            <a:r>
              <a:rPr lang="en-US" sz="1400" dirty="0">
                <a:latin typeface="Candara" panose="020E0502030303020204" pitchFamily="34" charset="0"/>
              </a:rPr>
              <a:t> pane in the top-middle of the window to add animation. </a:t>
            </a:r>
          </a:p>
          <a:p>
            <a:pPr marL="228600">
              <a:spcAft>
                <a:spcPts val="1200"/>
              </a:spcAft>
            </a:pPr>
            <a:r>
              <a:rPr lang="en-US" sz="1400" dirty="0">
                <a:latin typeface="Candara" panose="020E0502030303020204" pitchFamily="34" charset="0"/>
              </a:rPr>
              <a:t> A year navigation box has now appeared to the right, and clicking </a:t>
            </a:r>
            <a:br>
              <a:rPr lang="en-US" sz="1400" dirty="0">
                <a:latin typeface="Candara" panose="020E0502030303020204" pitchFamily="34" charset="0"/>
              </a:rPr>
            </a:br>
            <a:r>
              <a:rPr lang="en-US" sz="1400" dirty="0">
                <a:latin typeface="Candara" panose="020E0502030303020204" pitchFamily="34" charset="0"/>
              </a:rPr>
              <a:t>on an arrow to the right or left of the stop button will play the animation.  </a:t>
            </a:r>
          </a:p>
        </p:txBody>
      </p:sp>
      <p:pic>
        <p:nvPicPr>
          <p:cNvPr id="18" name="Picture 17">
            <a:extLst>
              <a:ext uri="{FF2B5EF4-FFF2-40B4-BE49-F238E27FC236}">
                <a16:creationId xmlns:a16="http://schemas.microsoft.com/office/drawing/2014/main" id="{7500FBB0-2919-4249-8D50-BB8905AE2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9094" y="4289274"/>
            <a:ext cx="1306285" cy="50292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0F3879E-723D-4F7A-98F0-71AC0B46C4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2937" y="4787601"/>
            <a:ext cx="1364876" cy="91440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16804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1175">
        <p15:prstTrans prst="peelOff"/>
      </p:transition>
    </mc:Choice>
    <mc:Fallback xmlns="">
      <p:transition spd="slow" advTm="311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left)">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wipe(left)">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xEl>
                                              <p:pRg st="2" end="2"/>
                                            </p:txEl>
                                          </p:spTgt>
                                        </p:tgtEl>
                                        <p:attrNameLst>
                                          <p:attrName>style.visibility</p:attrName>
                                        </p:attrNameLst>
                                      </p:cBhvr>
                                      <p:to>
                                        <p:strVal val="visible"/>
                                      </p:to>
                                    </p:set>
                                    <p:animEffect transition="in" filter="wipe(left)">
                                      <p:cBhvr>
                                        <p:cTn id="42" dur="500"/>
                                        <p:tgtEl>
                                          <p:spTgt spid="1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3936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18" name="Picture 17">
            <a:extLst>
              <a:ext uri="{FF2B5EF4-FFF2-40B4-BE49-F238E27FC236}">
                <a16:creationId xmlns:a16="http://schemas.microsoft.com/office/drawing/2014/main" id="{AB4710D7-8886-4C68-AE04-60BC67B6D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715" y="2408085"/>
            <a:ext cx="2666288" cy="27432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7" name="Arrow: Right 16">
            <a:extLst>
              <a:ext uri="{FF2B5EF4-FFF2-40B4-BE49-F238E27FC236}">
                <a16:creationId xmlns:a16="http://schemas.microsoft.com/office/drawing/2014/main" id="{79DEEC3B-1CAE-4835-A2CF-F07821AE96BA}"/>
              </a:ext>
            </a:extLst>
          </p:cNvPr>
          <p:cNvSpPr/>
          <p:nvPr/>
        </p:nvSpPr>
        <p:spPr>
          <a:xfrm>
            <a:off x="8909400" y="3648459"/>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a:extLst>
              <a:ext uri="{FF2B5EF4-FFF2-40B4-BE49-F238E27FC236}">
                <a16:creationId xmlns:a16="http://schemas.microsoft.com/office/drawing/2014/main" id="{D588B995-0352-466D-8AC8-FC142B3C90AA}"/>
              </a:ext>
            </a:extLst>
          </p:cNvPr>
          <p:cNvSpPr/>
          <p:nvPr/>
        </p:nvSpPr>
        <p:spPr>
          <a:xfrm>
            <a:off x="11483713" y="3669633"/>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FF5543-1996-4DDD-B81C-EA8F816054DF}"/>
              </a:ext>
            </a:extLst>
          </p:cNvPr>
          <p:cNvSpPr txBox="1"/>
          <p:nvPr/>
        </p:nvSpPr>
        <p:spPr>
          <a:xfrm>
            <a:off x="1069481" y="2172734"/>
            <a:ext cx="7849321" cy="2000548"/>
          </a:xfrm>
          <a:prstGeom prst="rect">
            <a:avLst/>
          </a:prstGeom>
          <a:noFill/>
        </p:spPr>
        <p:txBody>
          <a:bodyPr wrap="square" rtlCol="0">
            <a:spAutoFit/>
          </a:bodyPr>
          <a:lstStyle/>
          <a:p>
            <a:pPr marL="283464">
              <a:spcAft>
                <a:spcPts val="1200"/>
              </a:spcAft>
            </a:pPr>
            <a:r>
              <a:rPr lang="en-US" sz="1400" u="sng" dirty="0">
                <a:latin typeface="Candara" panose="020E0502030303020204" pitchFamily="34" charset="0"/>
              </a:rPr>
              <a:t>Set Trend Line</a:t>
            </a:r>
          </a:p>
          <a:p>
            <a:pPr marL="283464" indent="-285750">
              <a:spcAft>
                <a:spcPts val="1200"/>
              </a:spcAft>
              <a:buFont typeface="Arial" panose="020B0604020202020204" pitchFamily="34" charset="0"/>
              <a:buChar char="•"/>
            </a:pPr>
            <a:r>
              <a:rPr lang="en-US" sz="1400" dirty="0">
                <a:latin typeface="Candara" panose="020E0502030303020204" pitchFamily="34" charset="0"/>
              </a:rPr>
              <a:t>Click on </a:t>
            </a:r>
            <a:r>
              <a:rPr lang="en-US" sz="1400" dirty="0">
                <a:highlight>
                  <a:srgbClr val="EEEAEA"/>
                </a:highlight>
                <a:latin typeface="Candara" panose="020E0502030303020204" pitchFamily="34" charset="0"/>
              </a:rPr>
              <a:t>Analysis&gt;&gt;Trend Lines&gt;&gt;Show Trend Lines</a:t>
            </a:r>
            <a:r>
              <a:rPr lang="en-US" sz="1400" dirty="0">
                <a:latin typeface="Candara" panose="020E0502030303020204" pitchFamily="34" charset="0"/>
              </a:rPr>
              <a:t>.    </a:t>
            </a:r>
          </a:p>
          <a:p>
            <a:pPr marL="285750" indent="-285750">
              <a:spcAft>
                <a:spcPts val="1200"/>
              </a:spcAft>
              <a:buFont typeface="Arial" panose="020B0604020202020204" pitchFamily="34" charset="0"/>
              <a:buChar char="•"/>
            </a:pPr>
            <a:r>
              <a:rPr lang="en-US" sz="1400" dirty="0">
                <a:latin typeface="Candara" panose="020E0502030303020204" pitchFamily="34" charset="0"/>
              </a:rPr>
              <a:t>Click on </a:t>
            </a:r>
            <a:r>
              <a:rPr lang="en-US" sz="1400" dirty="0">
                <a:highlight>
                  <a:srgbClr val="EEEAEA"/>
                </a:highlight>
                <a:latin typeface="Candara" panose="020E0502030303020204" pitchFamily="34" charset="0"/>
              </a:rPr>
              <a:t>Analysis&gt;&gt;Trend Lines</a:t>
            </a:r>
            <a:r>
              <a:rPr lang="en-US" sz="1400" dirty="0">
                <a:latin typeface="Candara" panose="020E0502030303020204" pitchFamily="34" charset="0"/>
              </a:rPr>
              <a:t> again, and this time choose </a:t>
            </a:r>
            <a:r>
              <a:rPr lang="en-US" sz="1400" dirty="0">
                <a:highlight>
                  <a:srgbClr val="EEEAEA"/>
                </a:highlight>
                <a:latin typeface="Candara" panose="020E0502030303020204" pitchFamily="34" charset="0"/>
              </a:rPr>
              <a:t>Edit Trend Lines…</a:t>
            </a:r>
            <a:r>
              <a:rPr lang="en-US" sz="1400" dirty="0">
                <a:latin typeface="Candara" panose="020E0502030303020204" pitchFamily="34" charset="0"/>
              </a:rPr>
              <a:t>.  </a:t>
            </a:r>
          </a:p>
          <a:p>
            <a:pPr marL="742950" lvl="1" indent="-285750">
              <a:spcAft>
                <a:spcPts val="1200"/>
              </a:spcAft>
              <a:buFont typeface="Calibri" panose="020F0502020204030204" pitchFamily="34" charset="0"/>
              <a:buChar char="▪"/>
            </a:pPr>
            <a:r>
              <a:rPr lang="en-US" sz="1400" dirty="0">
                <a:latin typeface="Candara" panose="020E0502030303020204" pitchFamily="34" charset="0"/>
              </a:rPr>
              <a:t>Check the radio button next to the </a:t>
            </a:r>
            <a:r>
              <a:rPr lang="en-US" sz="1400" dirty="0">
                <a:highlight>
                  <a:srgbClr val="EEEAEA"/>
                </a:highlight>
                <a:latin typeface="Candara" panose="020E0502030303020204" pitchFamily="34" charset="0"/>
              </a:rPr>
              <a:t>Exponential</a:t>
            </a:r>
            <a:r>
              <a:rPr lang="en-US" sz="1400" dirty="0">
                <a:latin typeface="Candara" panose="020E0502030303020204" pitchFamily="34" charset="0"/>
              </a:rPr>
              <a:t> model type (necessary because of the logarithmic scale).</a:t>
            </a:r>
          </a:p>
          <a:p>
            <a:pPr marL="742950" lvl="1" indent="-285750">
              <a:spcAft>
                <a:spcPts val="1200"/>
              </a:spcAft>
              <a:buFont typeface="Calibri" panose="020F0502020204030204" pitchFamily="34" charset="0"/>
              <a:buChar char="▪"/>
            </a:pPr>
            <a:r>
              <a:rPr lang="en-US" sz="1400" dirty="0">
                <a:latin typeface="Candara" panose="020E0502030303020204" pitchFamily="34" charset="0"/>
              </a:rPr>
              <a:t>Under </a:t>
            </a:r>
            <a:r>
              <a:rPr lang="en-US" sz="1400" dirty="0">
                <a:highlight>
                  <a:srgbClr val="EEEAEA"/>
                </a:highlight>
                <a:latin typeface="Candara" panose="020E0502030303020204" pitchFamily="34" charset="0"/>
              </a:rPr>
              <a:t>Options&gt;&gt;Include the following fields as factors</a:t>
            </a:r>
            <a:r>
              <a:rPr lang="en-US" sz="1400" dirty="0">
                <a:latin typeface="Candara" panose="020E0502030303020204" pitchFamily="34" charset="0"/>
              </a:rPr>
              <a:t>, uncheck the box for </a:t>
            </a:r>
            <a:r>
              <a:rPr lang="en-US" sz="1400" dirty="0">
                <a:highlight>
                  <a:srgbClr val="EEEAEA"/>
                </a:highlight>
                <a:latin typeface="Candara" panose="020E0502030303020204" pitchFamily="34" charset="0"/>
              </a:rPr>
              <a:t>Collection Type</a:t>
            </a:r>
            <a:r>
              <a:rPr lang="en-US" sz="1400" dirty="0">
                <a:latin typeface="Candara" panose="020E0502030303020204" pitchFamily="34" charset="0"/>
              </a:rPr>
              <a:t>.  </a:t>
            </a:r>
          </a:p>
        </p:txBody>
      </p:sp>
      <p:sp>
        <p:nvSpPr>
          <p:cNvPr id="15" name="TextBox 14">
            <a:extLst>
              <a:ext uri="{FF2B5EF4-FFF2-40B4-BE49-F238E27FC236}">
                <a16:creationId xmlns:a16="http://schemas.microsoft.com/office/drawing/2014/main" id="{3DC07913-2F1C-4CB7-ABCE-390D7E09400C}"/>
              </a:ext>
            </a:extLst>
          </p:cNvPr>
          <p:cNvSpPr txBox="1"/>
          <p:nvPr/>
        </p:nvSpPr>
        <p:spPr>
          <a:xfrm>
            <a:off x="1069481" y="4117207"/>
            <a:ext cx="7979234" cy="1692771"/>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Edit Titles</a:t>
            </a:r>
          </a:p>
          <a:p>
            <a:pPr marL="285750" indent="-285750">
              <a:spcAft>
                <a:spcPts val="1200"/>
              </a:spcAft>
              <a:buFont typeface="Arial" panose="020B0604020202020204" pitchFamily="34" charset="0"/>
              <a:buChar char="•"/>
            </a:pPr>
            <a:r>
              <a:rPr lang="en-US" sz="1400" dirty="0">
                <a:latin typeface="Candara" panose="020E0502030303020204" pitchFamily="34" charset="0"/>
              </a:rPr>
              <a:t>Right click on the sheet tab and choose </a:t>
            </a:r>
            <a:r>
              <a:rPr lang="en-US" sz="1400" dirty="0">
                <a:highlight>
                  <a:srgbClr val="EEEAEA"/>
                </a:highlight>
                <a:latin typeface="Candara" panose="020E0502030303020204" pitchFamily="34" charset="0"/>
              </a:rPr>
              <a:t>Rename</a:t>
            </a:r>
            <a:r>
              <a:rPr lang="en-US" sz="1400" dirty="0">
                <a:latin typeface="Candara" panose="020E0502030303020204" pitchFamily="34" charset="0"/>
              </a:rPr>
              <a:t>.  The sheet name you choose will be the default chart title, but we will change the chart title, so keep the worksheet title concise so you can fit in multiple sheets while still being able to recognize the tab.</a:t>
            </a:r>
          </a:p>
          <a:p>
            <a:pPr marL="283464" indent="-285750">
              <a:spcAft>
                <a:spcPts val="1200"/>
              </a:spcAft>
              <a:buFont typeface="Arial" panose="020B0604020202020204" pitchFamily="34" charset="0"/>
              <a:buChar char="•"/>
            </a:pPr>
            <a:r>
              <a:rPr lang="en-US" sz="1400" dirty="0">
                <a:latin typeface="Candara" panose="020E0502030303020204" pitchFamily="34" charset="0"/>
              </a:rPr>
              <a:t>Right click on the chart title and choose </a:t>
            </a:r>
            <a:r>
              <a:rPr lang="en-US" sz="1400" dirty="0">
                <a:highlight>
                  <a:srgbClr val="EEEAEA"/>
                </a:highlight>
                <a:latin typeface="Candara" panose="020E0502030303020204" pitchFamily="34" charset="0"/>
              </a:rPr>
              <a:t>Edit Title…</a:t>
            </a:r>
            <a:r>
              <a:rPr lang="en-US" sz="1400" dirty="0">
                <a:latin typeface="Candara" panose="020E0502030303020204" pitchFamily="34" charset="0"/>
              </a:rPr>
              <a:t>.  The title should again be concise but clarify to viewers what they are seeing.  </a:t>
            </a:r>
          </a:p>
        </p:txBody>
      </p:sp>
      <p:sp>
        <p:nvSpPr>
          <p:cNvPr id="11" name="Arrow: Left 10">
            <a:extLst>
              <a:ext uri="{FF2B5EF4-FFF2-40B4-BE49-F238E27FC236}">
                <a16:creationId xmlns:a16="http://schemas.microsoft.com/office/drawing/2014/main" id="{29B486B8-0BDA-4077-8C82-8EF2730AC03E}"/>
              </a:ext>
            </a:extLst>
          </p:cNvPr>
          <p:cNvSpPr/>
          <p:nvPr/>
        </p:nvSpPr>
        <p:spPr>
          <a:xfrm>
            <a:off x="11636113" y="3801713"/>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04296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649">
        <p15:prstTrans prst="peelOff"/>
      </p:transition>
    </mc:Choice>
    <mc:Fallback xmlns="">
      <p:transition spd="slow" advTm="1564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left)">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xEl>
                                              <p:pRg st="2" end="2"/>
                                            </p:txEl>
                                          </p:spTgt>
                                        </p:tgtEl>
                                        <p:attrNameLst>
                                          <p:attrName>style.visibility</p:attrName>
                                        </p:attrNameLst>
                                      </p:cBhvr>
                                      <p:to>
                                        <p:strVal val="visible"/>
                                      </p:to>
                                    </p:set>
                                    <p:animEffect transition="in" filter="wipe(left)">
                                      <p:cBhvr>
                                        <p:cTn id="30" dur="500"/>
                                        <p:tgtEl>
                                          <p:spTgt spid="1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
                                            <p:txEl>
                                              <p:pRg st="3" end="3"/>
                                            </p:txEl>
                                          </p:spTgt>
                                        </p:tgtEl>
                                        <p:attrNameLst>
                                          <p:attrName>style.visibility</p:attrName>
                                        </p:attrNameLst>
                                      </p:cBhvr>
                                      <p:to>
                                        <p:strVal val="visible"/>
                                      </p:to>
                                    </p:set>
                                    <p:animEffect transition="in" filter="wipe(left)">
                                      <p:cBhvr>
                                        <p:cTn id="40" dur="500"/>
                                        <p:tgtEl>
                                          <p:spTgt spid="1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xEl>
                                              <p:pRg st="4" end="4"/>
                                            </p:txEl>
                                          </p:spTgt>
                                        </p:tgtEl>
                                        <p:attrNameLst>
                                          <p:attrName>style.visibility</p:attrName>
                                        </p:attrNameLst>
                                      </p:cBhvr>
                                      <p:to>
                                        <p:strVal val="visible"/>
                                      </p:to>
                                    </p:set>
                                    <p:animEffect transition="in" filter="wipe(left)">
                                      <p:cBhvr>
                                        <p:cTn id="45" dur="500"/>
                                        <p:tgtEl>
                                          <p:spTgt spid="1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wipe(left)">
                                      <p:cBhvr>
                                        <p:cTn id="50" dur="500"/>
                                        <p:tgtEl>
                                          <p:spTgt spid="1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5">
                                            <p:txEl>
                                              <p:pRg st="1" end="1"/>
                                            </p:txEl>
                                          </p:spTgt>
                                        </p:tgtEl>
                                        <p:attrNameLst>
                                          <p:attrName>style.visibility</p:attrName>
                                        </p:attrNameLst>
                                      </p:cBhvr>
                                      <p:to>
                                        <p:strVal val="visible"/>
                                      </p:to>
                                    </p:set>
                                    <p:animEffect transition="in" filter="wipe(left)">
                                      <p:cBhvr>
                                        <p:cTn id="55" dur="500"/>
                                        <p:tgtEl>
                                          <p:spTgt spid="15">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5">
                                            <p:txEl>
                                              <p:pRg st="2" end="2"/>
                                            </p:txEl>
                                          </p:spTgt>
                                        </p:tgtEl>
                                        <p:attrNameLst>
                                          <p:attrName>style.visibility</p:attrName>
                                        </p:attrNameLst>
                                      </p:cBhvr>
                                      <p:to>
                                        <p:strVal val="visible"/>
                                      </p:to>
                                    </p:set>
                                    <p:animEffect transition="in" filter="wipe(left)">
                                      <p:cBhvr>
                                        <p:cTn id="60"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0943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8308726" cy="1631216"/>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Format Currency</a:t>
            </a:r>
          </a:p>
          <a:p>
            <a:pPr marL="285750" indent="-285750">
              <a:spcAft>
                <a:spcPts val="1200"/>
              </a:spcAft>
              <a:buFont typeface="Arial" panose="020B0604020202020204" pitchFamily="34" charset="0"/>
              <a:buChar char="•"/>
            </a:pPr>
            <a:r>
              <a:rPr lang="en-US" sz="1400" dirty="0">
                <a:latin typeface="Candara" panose="020E0502030303020204" pitchFamily="34" charset="0"/>
              </a:rPr>
              <a:t>Click on the arrow to the right of the salary field in </a:t>
            </a:r>
            <a:r>
              <a:rPr lang="en-US" sz="1400" dirty="0">
                <a:highlight>
                  <a:srgbClr val="EEEAEA"/>
                </a:highlight>
                <a:latin typeface="Candara" panose="020E0502030303020204" pitchFamily="34" charset="0"/>
              </a:rPr>
              <a:t>Columns</a:t>
            </a:r>
            <a:r>
              <a:rPr lang="en-US" sz="1400" dirty="0">
                <a:latin typeface="Candara" panose="020E0502030303020204" pitchFamily="34" charset="0"/>
              </a:rPr>
              <a:t> and choose </a:t>
            </a:r>
            <a:r>
              <a:rPr lang="en-US" sz="1400" dirty="0">
                <a:highlight>
                  <a:srgbClr val="EEEAEA"/>
                </a:highlight>
                <a:latin typeface="Candara" panose="020E0502030303020204" pitchFamily="34" charset="0"/>
              </a:rPr>
              <a:t>Format…</a:t>
            </a:r>
            <a:r>
              <a:rPr lang="en-US" sz="1400" dirty="0">
                <a:latin typeface="Candara" panose="020E0502030303020204" pitchFamily="34" charset="0"/>
              </a:rPr>
              <a:t>.  </a:t>
            </a:r>
          </a:p>
          <a:p>
            <a:pPr marL="283464" indent="-285750">
              <a:spcAft>
                <a:spcPts val="1200"/>
              </a:spcAft>
              <a:buFont typeface="Arial" panose="020B0604020202020204" pitchFamily="34" charset="0"/>
              <a:buChar char="•"/>
            </a:pPr>
            <a:r>
              <a:rPr lang="en-US" sz="1400" dirty="0">
                <a:latin typeface="Candara" panose="020E0502030303020204" pitchFamily="34" charset="0"/>
              </a:rPr>
              <a:t>In the left pane under </a:t>
            </a:r>
            <a:r>
              <a:rPr lang="en-US" sz="1400" dirty="0">
                <a:highlight>
                  <a:srgbClr val="EEEAEA"/>
                </a:highlight>
                <a:latin typeface="Candara" panose="020E0502030303020204" pitchFamily="34" charset="0"/>
              </a:rPr>
              <a:t>Scale</a:t>
            </a:r>
            <a:r>
              <a:rPr lang="en-US" sz="1400" dirty="0">
                <a:latin typeface="Candara" panose="020E0502030303020204" pitchFamily="34" charset="0"/>
              </a:rPr>
              <a:t>, click the dropdown arrow to the right of </a:t>
            </a:r>
            <a:r>
              <a:rPr lang="en-US" sz="1400" dirty="0">
                <a:highlight>
                  <a:srgbClr val="EEEAEA"/>
                </a:highlight>
                <a:latin typeface="Candara" panose="020E0502030303020204" pitchFamily="34" charset="0"/>
              </a:rPr>
              <a:t>Numbers</a:t>
            </a:r>
            <a:r>
              <a:rPr lang="en-US" sz="1400" dirty="0">
                <a:latin typeface="Candara" panose="020E0502030303020204" pitchFamily="34" charset="0"/>
              </a:rPr>
              <a:t>, and choose </a:t>
            </a:r>
            <a:r>
              <a:rPr lang="en-US" sz="1400" dirty="0">
                <a:highlight>
                  <a:srgbClr val="EEEAEA"/>
                </a:highlight>
                <a:latin typeface="Candara" panose="020E0502030303020204" pitchFamily="34" charset="0"/>
              </a:rPr>
              <a:t>Currency (Custom)</a:t>
            </a:r>
            <a:r>
              <a:rPr lang="en-US" sz="1400" dirty="0">
                <a:latin typeface="Candara" panose="020E0502030303020204" pitchFamily="34" charset="0"/>
              </a:rPr>
              <a:t>.  </a:t>
            </a:r>
          </a:p>
          <a:p>
            <a:pPr marL="283464" indent="-285750">
              <a:spcAft>
                <a:spcPts val="1200"/>
              </a:spcAft>
              <a:buFont typeface="Arial" panose="020B0604020202020204" pitchFamily="34" charset="0"/>
              <a:buChar char="•"/>
            </a:pPr>
            <a:r>
              <a:rPr lang="en-US" sz="1400" dirty="0">
                <a:latin typeface="Candara" panose="020E0502030303020204" pitchFamily="34" charset="0"/>
              </a:rPr>
              <a:t>Change the decimal places to </a:t>
            </a:r>
            <a:r>
              <a:rPr lang="en-US" sz="1400" dirty="0">
                <a:highlight>
                  <a:srgbClr val="EEEAEA"/>
                </a:highlight>
                <a:latin typeface="Candara" panose="020E0502030303020204" pitchFamily="34" charset="0"/>
              </a:rPr>
              <a:t>0</a:t>
            </a:r>
            <a:r>
              <a:rPr lang="en-US" sz="1400" dirty="0">
                <a:latin typeface="Candara" panose="020E0502030303020204" pitchFamily="34" charset="0"/>
              </a:rPr>
              <a:t> and click out of the dialog box.  </a:t>
            </a:r>
          </a:p>
        </p:txBody>
      </p:sp>
      <p:pic>
        <p:nvPicPr>
          <p:cNvPr id="7" name="Picture 6">
            <a:extLst>
              <a:ext uri="{FF2B5EF4-FFF2-40B4-BE49-F238E27FC236}">
                <a16:creationId xmlns:a16="http://schemas.microsoft.com/office/drawing/2014/main" id="{A6521678-EC70-4DD1-A97F-E1CBFE989D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3847" y="2330410"/>
            <a:ext cx="1975593" cy="36576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7" name="Arrow: Left 16">
            <a:extLst>
              <a:ext uri="{FF2B5EF4-FFF2-40B4-BE49-F238E27FC236}">
                <a16:creationId xmlns:a16="http://schemas.microsoft.com/office/drawing/2014/main" id="{79DEEC3B-1CAE-4835-A2CF-F07821AE96BA}"/>
              </a:ext>
            </a:extLst>
          </p:cNvPr>
          <p:cNvSpPr/>
          <p:nvPr/>
        </p:nvSpPr>
        <p:spPr>
          <a:xfrm>
            <a:off x="11132881" y="4798871"/>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90A14FE9-FA4B-40BF-B731-E31B04E6F88B}"/>
              </a:ext>
            </a:extLst>
          </p:cNvPr>
          <p:cNvSpPr/>
          <p:nvPr/>
        </p:nvSpPr>
        <p:spPr>
          <a:xfrm>
            <a:off x="9334090" y="3754917"/>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997CAA3A-3D7A-4DE1-B952-63FAA6BB68BA}"/>
              </a:ext>
            </a:extLst>
          </p:cNvPr>
          <p:cNvSpPr/>
          <p:nvPr/>
        </p:nvSpPr>
        <p:spPr>
          <a:xfrm>
            <a:off x="9496650" y="4181637"/>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27E403C9-1AB6-46DD-B474-2E7D2E148941}"/>
              </a:ext>
            </a:extLst>
          </p:cNvPr>
          <p:cNvSpPr txBox="1"/>
          <p:nvPr/>
        </p:nvSpPr>
        <p:spPr>
          <a:xfrm>
            <a:off x="1069481" y="3820957"/>
            <a:ext cx="8308726" cy="52322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400" dirty="0">
                <a:latin typeface="Candara" panose="020E0502030303020204" pitchFamily="34" charset="0"/>
              </a:rPr>
              <a:t>Go to the </a:t>
            </a:r>
            <a:r>
              <a:rPr lang="en-US" sz="1400" dirty="0">
                <a:highlight>
                  <a:srgbClr val="EEEAEA"/>
                </a:highlight>
                <a:latin typeface="Candara" panose="020E0502030303020204" pitchFamily="34" charset="0"/>
              </a:rPr>
              <a:t>Pane</a:t>
            </a:r>
            <a:r>
              <a:rPr lang="en-US" sz="1400" dirty="0">
                <a:latin typeface="Candara" panose="020E0502030303020204" pitchFamily="34" charset="0"/>
              </a:rPr>
              <a:t> tab and do the same thing for </a:t>
            </a:r>
            <a:r>
              <a:rPr lang="en-US" sz="1400" dirty="0">
                <a:highlight>
                  <a:srgbClr val="EEEAEA"/>
                </a:highlight>
                <a:latin typeface="Candara" panose="020E0502030303020204" pitchFamily="34" charset="0"/>
              </a:rPr>
              <a:t>Numbers</a:t>
            </a:r>
            <a:r>
              <a:rPr lang="en-US" sz="1400" dirty="0">
                <a:latin typeface="Candara" panose="020E0502030303020204" pitchFamily="34" charset="0"/>
              </a:rPr>
              <a:t> under </a:t>
            </a:r>
            <a:r>
              <a:rPr lang="en-US" sz="1400" dirty="0">
                <a:highlight>
                  <a:srgbClr val="EEEAEA"/>
                </a:highlight>
                <a:latin typeface="Candara" panose="020E0502030303020204" pitchFamily="34" charset="0"/>
              </a:rPr>
              <a:t>Default</a:t>
            </a:r>
            <a:r>
              <a:rPr lang="en-US" sz="1400" dirty="0">
                <a:latin typeface="Candara" panose="020E0502030303020204" pitchFamily="34" charset="0"/>
              </a:rPr>
              <a:t>, which will update </a:t>
            </a:r>
            <a:r>
              <a:rPr lang="en-US" sz="1400" dirty="0">
                <a:highlight>
                  <a:srgbClr val="EEEAEA"/>
                </a:highlight>
                <a:latin typeface="Candara" panose="020E0502030303020204" pitchFamily="34" charset="0"/>
              </a:rPr>
              <a:t>Totals</a:t>
            </a:r>
            <a:r>
              <a:rPr lang="en-US" sz="1400" dirty="0">
                <a:latin typeface="Candara" panose="020E0502030303020204" pitchFamily="34" charset="0"/>
              </a:rPr>
              <a:t> and </a:t>
            </a:r>
            <a:r>
              <a:rPr lang="en-US" sz="1400" dirty="0">
                <a:highlight>
                  <a:srgbClr val="EEEAEA"/>
                </a:highlight>
                <a:latin typeface="Candara" panose="020E0502030303020204" pitchFamily="34" charset="0"/>
              </a:rPr>
              <a:t>Grand Totals</a:t>
            </a:r>
            <a:r>
              <a:rPr lang="en-US" sz="1400" dirty="0">
                <a:latin typeface="Candara" panose="020E0502030303020204" pitchFamily="34" charset="0"/>
              </a:rPr>
              <a:t>.  </a:t>
            </a:r>
          </a:p>
        </p:txBody>
      </p:sp>
      <p:sp>
        <p:nvSpPr>
          <p:cNvPr id="22" name="TextBox 21">
            <a:extLst>
              <a:ext uri="{FF2B5EF4-FFF2-40B4-BE49-F238E27FC236}">
                <a16:creationId xmlns:a16="http://schemas.microsoft.com/office/drawing/2014/main" id="{199134CA-3AFB-4B08-9A11-9B8420796772}"/>
              </a:ext>
            </a:extLst>
          </p:cNvPr>
          <p:cNvSpPr txBox="1"/>
          <p:nvPr/>
        </p:nvSpPr>
        <p:spPr>
          <a:xfrm>
            <a:off x="1069481" y="4344177"/>
            <a:ext cx="8308726" cy="1631216"/>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Edit Tooltip</a:t>
            </a:r>
          </a:p>
          <a:p>
            <a:pPr marL="285750" indent="-285750">
              <a:spcAft>
                <a:spcPts val="1200"/>
              </a:spcAft>
              <a:buFont typeface="Arial" panose="020B0604020202020204" pitchFamily="34" charset="0"/>
              <a:buChar char="•"/>
            </a:pPr>
            <a:r>
              <a:rPr lang="en-US" sz="1400" dirty="0">
                <a:latin typeface="Candara" panose="020E0502030303020204" pitchFamily="34" charset="0"/>
              </a:rPr>
              <a:t>Click the </a:t>
            </a:r>
            <a:r>
              <a:rPr lang="en-US" sz="1400" dirty="0">
                <a:highlight>
                  <a:srgbClr val="EEEAEA"/>
                </a:highlight>
                <a:latin typeface="Candara" panose="020E0502030303020204" pitchFamily="34" charset="0"/>
              </a:rPr>
              <a:t>Tooltip</a:t>
            </a:r>
            <a:r>
              <a:rPr lang="en-US" sz="1400" dirty="0">
                <a:latin typeface="Candara" panose="020E0502030303020204" pitchFamily="34" charset="0"/>
              </a:rPr>
              <a:t> box, remove “Avg.” from the tooltip field titles as appropriate, and rearrange the text to position it according to importance.</a:t>
            </a:r>
          </a:p>
          <a:p>
            <a:pPr>
              <a:spcAft>
                <a:spcPts val="1200"/>
              </a:spcAft>
            </a:pPr>
            <a:r>
              <a:rPr lang="en-US" sz="1400" dirty="0">
                <a:latin typeface="Candara" panose="020E0502030303020204" pitchFamily="34" charset="0"/>
              </a:rPr>
              <a:t> You now have a motion scatter chart with pie charts!</a:t>
            </a:r>
          </a:p>
          <a:p>
            <a:pPr>
              <a:spcAft>
                <a:spcPts val="1200"/>
              </a:spcAft>
            </a:pPr>
            <a:endParaRPr lang="en-US" sz="1400" dirty="0">
              <a:latin typeface="Candara" panose="020E0502030303020204" pitchFamily="34" charset="0"/>
            </a:endParaRPr>
          </a:p>
        </p:txBody>
      </p:sp>
    </p:spTree>
    <p:custDataLst>
      <p:tags r:id="rId1"/>
    </p:custDataLst>
    <p:extLst>
      <p:ext uri="{BB962C8B-B14F-4D97-AF65-F5344CB8AC3E}">
        <p14:creationId xmlns:p14="http://schemas.microsoft.com/office/powerpoint/2010/main" val="154346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7750">
        <p15:prstTrans prst="peelOff"/>
      </p:transition>
    </mc:Choice>
    <mc:Fallback xmlns="">
      <p:transition spd="slow" advTm="177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1500"/>
                            </p:stCondLst>
                            <p:childTnLst>
                              <p:par>
                                <p:cTn id="32" presetID="22" presetClass="entr" presetSubtype="2"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Effect transition="in" filter="wipe(left)">
                                      <p:cBhvr>
                                        <p:cTn id="39" dur="500"/>
                                        <p:tgtEl>
                                          <p:spTgt spid="1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wipe(left)">
                                      <p:cBhvr>
                                        <p:cTn id="44" dur="500"/>
                                        <p:tgtEl>
                                          <p:spTgt spid="2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Effect transition="in" filter="wipe(left)">
                                      <p:cBhvr>
                                        <p:cTn id="49" dur="500"/>
                                        <p:tgtEl>
                                          <p:spTgt spid="2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
                                            <p:txEl>
                                              <p:pRg st="1" end="1"/>
                                            </p:txEl>
                                          </p:spTgt>
                                        </p:tgtEl>
                                        <p:attrNameLst>
                                          <p:attrName>style.visibility</p:attrName>
                                        </p:attrNameLst>
                                      </p:cBhvr>
                                      <p:to>
                                        <p:strVal val="visible"/>
                                      </p:to>
                                    </p:set>
                                    <p:animEffect transition="in" filter="wipe(left)">
                                      <p:cBhvr>
                                        <p:cTn id="54" dur="500"/>
                                        <p:tgtEl>
                                          <p:spTgt spid="2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2">
                                            <p:txEl>
                                              <p:pRg st="2" end="2"/>
                                            </p:txEl>
                                          </p:spTgt>
                                        </p:tgtEl>
                                        <p:attrNameLst>
                                          <p:attrName>style.visibility</p:attrName>
                                        </p:attrNameLst>
                                      </p:cBhvr>
                                      <p:to>
                                        <p:strVal val="visible"/>
                                      </p:to>
                                    </p:set>
                                    <p:animEffect transition="in" filter="wipe(left)">
                                      <p:cBhvr>
                                        <p:cTn id="59"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Motion Scatter Chart </a:t>
            </a:r>
            <a:r>
              <a:rPr lang="en-US" sz="2400" dirty="0">
                <a:latin typeface="Berlin Sans FB Demi" panose="020E0802020502020306" pitchFamily="34" charset="0"/>
              </a:rPr>
              <a:t>(cont’d)</a:t>
            </a:r>
            <a:br>
              <a:rPr lang="en-US" b="1" dirty="0"/>
            </a:br>
            <a:endParaRPr lang="en-US" dirty="0"/>
          </a:p>
        </p:txBody>
      </p:sp>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8" name="Picture 7">
            <a:extLst>
              <a:ext uri="{FF2B5EF4-FFF2-40B4-BE49-F238E27FC236}">
                <a16:creationId xmlns:a16="http://schemas.microsoft.com/office/drawing/2014/main" id="{F7DA4093-9253-4235-99AB-C5F2BD9C4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540" y="1463675"/>
            <a:ext cx="8884919" cy="50292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3457279-8181-4960-A637-F629371B16A3}"/>
              </a:ext>
            </a:extLst>
          </p:cNvPr>
          <p:cNvSpPr txBox="1"/>
          <p:nvPr/>
        </p:nvSpPr>
        <p:spPr>
          <a:xfrm>
            <a:off x="1564144" y="1155898"/>
            <a:ext cx="10850880" cy="307777"/>
          </a:xfrm>
          <a:prstGeom prst="rect">
            <a:avLst/>
          </a:prstGeom>
          <a:noFill/>
        </p:spPr>
        <p:txBody>
          <a:bodyPr wrap="square" rtlCol="0">
            <a:spAutoFit/>
          </a:bodyPr>
          <a:lstStyle/>
          <a:p>
            <a:r>
              <a:rPr lang="en-US" sz="1400" u="sng" dirty="0">
                <a:latin typeface="Candara" panose="020E0502030303020204" pitchFamily="34" charset="0"/>
              </a:rPr>
              <a:t>Finished View</a:t>
            </a:r>
          </a:p>
        </p:txBody>
      </p:sp>
    </p:spTree>
    <p:extLst>
      <p:ext uri="{BB962C8B-B14F-4D97-AF65-F5344CB8AC3E}">
        <p14:creationId xmlns:p14="http://schemas.microsoft.com/office/powerpoint/2010/main" val="3072974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10">
        <p15:prstTrans prst="peelOff"/>
      </p:transition>
    </mc:Choice>
    <mc:Fallback xmlns="">
      <p:transition spd="slow" advTm="101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Symbol Map</a:t>
            </a:r>
            <a:br>
              <a:rPr lang="en-US" sz="4000" dirty="0">
                <a:latin typeface="Berlin Sans FB Demi" panose="020E0802020502020306" pitchFamily="34" charset="0"/>
              </a:rPr>
            </a:br>
            <a:r>
              <a:rPr lang="en-US" sz="3600" dirty="0">
                <a:latin typeface="Berlin Sans FB Demi" panose="020E0802020502020306" pitchFamily="34" charset="0"/>
              </a:rPr>
              <a:t> </a:t>
            </a:r>
            <a:br>
              <a:rPr lang="en-US" b="1" dirty="0"/>
            </a:br>
            <a:endParaRPr lang="en-US" dirty="0"/>
          </a:p>
        </p:txBody>
      </p:sp>
      <p:sp>
        <p:nvSpPr>
          <p:cNvPr id="4" name="Rectangle 3">
            <a:extLst>
              <a:ext uri="{FF2B5EF4-FFF2-40B4-BE49-F238E27FC236}">
                <a16:creationId xmlns:a16="http://schemas.microsoft.com/office/drawing/2014/main" id="{A48A5510-877D-4C26-BA0A-FEFFAF03B985}"/>
              </a:ext>
            </a:extLst>
          </p:cNvPr>
          <p:cNvSpPr/>
          <p:nvPr/>
        </p:nvSpPr>
        <p:spPr>
          <a:xfrm>
            <a:off x="2412230" y="1594400"/>
            <a:ext cx="7367539" cy="4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3" y="2962076"/>
            <a:ext cx="2094043" cy="2057398"/>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253" y="2375013"/>
            <a:ext cx="1853077" cy="3180951"/>
          </a:xfrm>
          <a:prstGeom prst="rect">
            <a:avLst/>
          </a:prstGeom>
        </p:spPr>
      </p:pic>
      <p:pic>
        <p:nvPicPr>
          <p:cNvPr id="10" name="Picture 9">
            <a:extLst>
              <a:ext uri="{FF2B5EF4-FFF2-40B4-BE49-F238E27FC236}">
                <a16:creationId xmlns:a16="http://schemas.microsoft.com/office/drawing/2014/main" id="{814F0B8C-05F2-48ED-8C3B-1FC365E34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469" y="1149378"/>
            <a:ext cx="2648176" cy="1488684"/>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8511" y="772907"/>
            <a:ext cx="2925416" cy="1600200"/>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590800" y="1796576"/>
            <a:ext cx="7025268" cy="1846659"/>
          </a:xfrm>
          <a:prstGeom prst="rect">
            <a:avLst/>
          </a:prstGeom>
          <a:noFill/>
        </p:spPr>
        <p:txBody>
          <a:bodyPr wrap="square" rtlCol="0">
            <a:spAutoFit/>
          </a:bodyPr>
          <a:lstStyle/>
          <a:p>
            <a:pPr marL="582930">
              <a:spcAft>
                <a:spcPts val="1200"/>
              </a:spcAft>
            </a:pPr>
            <a:r>
              <a:rPr lang="en-US" sz="1400" u="sng" dirty="0">
                <a:latin typeface="Candara" panose="020E0502030303020204" pitchFamily="34" charset="0"/>
              </a:rPr>
              <a:t>Setup Worksheet</a:t>
            </a:r>
          </a:p>
          <a:p>
            <a:pPr marL="283464" indent="-285750">
              <a:spcAft>
                <a:spcPts val="1200"/>
              </a:spcAft>
              <a:buFont typeface="Arial" panose="020B0604020202020204" pitchFamily="34" charset="0"/>
              <a:buChar char="•"/>
            </a:pPr>
            <a:r>
              <a:rPr lang="en-US" sz="1400" dirty="0">
                <a:latin typeface="Candara" panose="020E0502030303020204" pitchFamily="34" charset="0"/>
              </a:rPr>
              <a:t>Click on the tiny chart with a plus sign icon to the right of your current worksheet at the bottom of the window to create a new worksheet.</a:t>
            </a:r>
          </a:p>
          <a:p>
            <a:pPr marL="283464" indent="-285750">
              <a:spcAft>
                <a:spcPts val="1200"/>
              </a:spcAft>
              <a:buFont typeface="Arial" panose="020B0604020202020204" pitchFamily="34" charset="0"/>
              <a:buChar char="•"/>
            </a:pPr>
            <a:r>
              <a:rPr lang="en-US" sz="1400" dirty="0">
                <a:latin typeface="Candara" panose="020E0502030303020204" pitchFamily="34" charset="0"/>
              </a:rPr>
              <a:t>Drag location information to the </a:t>
            </a:r>
            <a:r>
              <a:rPr lang="en-US" sz="1400" dirty="0">
                <a:highlight>
                  <a:srgbClr val="EEEAEA"/>
                </a:highlight>
                <a:latin typeface="Candara" panose="020E0502030303020204" pitchFamily="34" charset="0"/>
              </a:rPr>
              <a:t>Columns</a:t>
            </a:r>
            <a:r>
              <a:rPr lang="en-US" sz="1400" dirty="0">
                <a:latin typeface="Candara" panose="020E0502030303020204" pitchFamily="34" charset="0"/>
              </a:rPr>
              <a:t>.  Use the zip code for the greatest precision.  </a:t>
            </a:r>
          </a:p>
          <a:p>
            <a:pPr marL="914400" indent="-285750">
              <a:spcAft>
                <a:spcPts val="1200"/>
              </a:spcAft>
              <a:buFont typeface="Arial" panose="020B0604020202020204" pitchFamily="34" charset="0"/>
              <a:buChar char="•"/>
            </a:pPr>
            <a:r>
              <a:rPr lang="en-US" sz="1400" dirty="0">
                <a:latin typeface="Candara" panose="020E0502030303020204" pitchFamily="34" charset="0"/>
              </a:rPr>
              <a:t>In the </a:t>
            </a:r>
            <a:r>
              <a:rPr lang="en-US" sz="1400" dirty="0">
                <a:highlight>
                  <a:srgbClr val="EEEAEA"/>
                </a:highlight>
                <a:latin typeface="Candara" panose="020E0502030303020204" pitchFamily="34" charset="0"/>
              </a:rPr>
              <a:t>Show Me</a:t>
            </a:r>
            <a:r>
              <a:rPr lang="en-US" sz="1400" dirty="0">
                <a:latin typeface="Candara" panose="020E0502030303020204" pitchFamily="34" charset="0"/>
              </a:rPr>
              <a:t> chart pane, click the symbol map icon to confirm the </a:t>
            </a:r>
            <a:br>
              <a:rPr lang="en-US" sz="1400" dirty="0">
                <a:latin typeface="Candara" panose="020E0502030303020204" pitchFamily="34" charset="0"/>
              </a:rPr>
            </a:br>
            <a:r>
              <a:rPr lang="en-US" sz="1400" dirty="0">
                <a:latin typeface="Candara" panose="020E0502030303020204" pitchFamily="34" charset="0"/>
              </a:rPr>
              <a:t>type of chart so Tableau will translate your data to coordinates.  </a:t>
            </a:r>
          </a:p>
        </p:txBody>
      </p:sp>
      <p:pic>
        <p:nvPicPr>
          <p:cNvPr id="11" name="Picture 10">
            <a:extLst>
              <a:ext uri="{FF2B5EF4-FFF2-40B4-BE49-F238E27FC236}">
                <a16:creationId xmlns:a16="http://schemas.microsoft.com/office/drawing/2014/main" id="{A5CA9D0F-989D-46CC-A55B-FB440F1EB6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6459" y="3137205"/>
            <a:ext cx="579170" cy="44199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BD56B1BC-C5AC-4236-89CD-DD4F3AA739C9}"/>
              </a:ext>
            </a:extLst>
          </p:cNvPr>
          <p:cNvSpPr txBox="1"/>
          <p:nvPr/>
        </p:nvSpPr>
        <p:spPr>
          <a:xfrm>
            <a:off x="2590800" y="3650759"/>
            <a:ext cx="6122895" cy="1631216"/>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Edit Locations</a:t>
            </a:r>
          </a:p>
          <a:p>
            <a:pPr marL="283464" indent="-283464">
              <a:spcAft>
                <a:spcPts val="1200"/>
              </a:spcAft>
              <a:buFont typeface="Arial" panose="020B0604020202020204" pitchFamily="34" charset="0"/>
              <a:buChar char="•"/>
            </a:pPr>
            <a:r>
              <a:rPr lang="en-US" sz="1400" dirty="0">
                <a:latin typeface="Candara" panose="020E0502030303020204" pitchFamily="34" charset="0"/>
              </a:rPr>
              <a:t>Click on the </a:t>
            </a:r>
            <a:r>
              <a:rPr lang="en-US" sz="1400" dirty="0">
                <a:highlight>
                  <a:srgbClr val="EEEAEA"/>
                </a:highlight>
                <a:latin typeface="Candara" panose="020E0502030303020204" pitchFamily="34" charset="0"/>
              </a:rPr>
              <a:t>104 unknown</a:t>
            </a:r>
            <a:r>
              <a:rPr lang="en-US" sz="1400" dirty="0">
                <a:latin typeface="Candara" panose="020E0502030303020204" pitchFamily="34" charset="0"/>
              </a:rPr>
              <a:t> message at the far bottom right of the window.  </a:t>
            </a:r>
          </a:p>
          <a:p>
            <a:pPr marL="283464" indent="-283464">
              <a:spcAft>
                <a:spcPts val="1200"/>
              </a:spcAft>
              <a:buFont typeface="Arial" panose="020B0604020202020204" pitchFamily="34" charset="0"/>
              <a:buChar char="•"/>
            </a:pPr>
            <a:r>
              <a:rPr lang="en-US" sz="1400" dirty="0">
                <a:latin typeface="Candara" panose="020E0502030303020204" pitchFamily="34" charset="0"/>
              </a:rPr>
              <a:t>Click on the </a:t>
            </a:r>
            <a:r>
              <a:rPr lang="en-US" sz="1400" dirty="0">
                <a:highlight>
                  <a:srgbClr val="EEEAEA"/>
                </a:highlight>
                <a:latin typeface="Candara" panose="020E0502030303020204" pitchFamily="34" charset="0"/>
              </a:rPr>
              <a:t>Edit Locations…</a:t>
            </a:r>
            <a:r>
              <a:rPr lang="en-US" sz="1400" dirty="0">
                <a:latin typeface="Candara" panose="020E0502030303020204" pitchFamily="34" charset="0"/>
              </a:rPr>
              <a:t> option from the dialogue box that opens.  </a:t>
            </a:r>
          </a:p>
          <a:p>
            <a:pPr marL="283464" indent="-283464">
              <a:spcAft>
                <a:spcPts val="1200"/>
              </a:spcAft>
              <a:buFont typeface="Arial" panose="020B0604020202020204" pitchFamily="34" charset="0"/>
              <a:buChar char="•"/>
            </a:pPr>
            <a:r>
              <a:rPr lang="en-US" sz="1400" dirty="0">
                <a:latin typeface="Candara" panose="020E0502030303020204" pitchFamily="34" charset="0"/>
              </a:rPr>
              <a:t>Under </a:t>
            </a:r>
            <a:r>
              <a:rPr lang="en-US" sz="1400" dirty="0">
                <a:highlight>
                  <a:srgbClr val="EEEAEA"/>
                </a:highlight>
                <a:latin typeface="Candara" panose="020E0502030303020204" pitchFamily="34" charset="0"/>
              </a:rPr>
              <a:t>Geographic roles&gt;&gt;Country/Region</a:t>
            </a:r>
            <a:r>
              <a:rPr lang="en-US" sz="1400" dirty="0">
                <a:latin typeface="Candara" panose="020E0502030303020204" pitchFamily="34" charset="0"/>
              </a:rPr>
              <a:t>, click on the drop down and select the </a:t>
            </a:r>
            <a:r>
              <a:rPr lang="en-US" sz="1400" dirty="0">
                <a:highlight>
                  <a:srgbClr val="EEEAEA"/>
                </a:highlight>
                <a:latin typeface="Candara" panose="020E0502030303020204" pitchFamily="34" charset="0"/>
              </a:rPr>
              <a:t>Fixed</a:t>
            </a:r>
            <a:r>
              <a:rPr lang="en-US" sz="1400" dirty="0">
                <a:latin typeface="Candara" panose="020E0502030303020204" pitchFamily="34" charset="0"/>
              </a:rPr>
              <a:t> radio button and </a:t>
            </a:r>
            <a:r>
              <a:rPr lang="en-US" sz="1400" dirty="0">
                <a:highlight>
                  <a:srgbClr val="EEEAEA"/>
                </a:highlight>
                <a:latin typeface="Candara" panose="020E0502030303020204" pitchFamily="34" charset="0"/>
              </a:rPr>
              <a:t>United States</a:t>
            </a:r>
            <a:r>
              <a:rPr lang="en-US" sz="1400" dirty="0">
                <a:latin typeface="Candara" panose="020E0502030303020204" pitchFamily="34" charset="0"/>
              </a:rPr>
              <a:t> from its drop down menu.  </a:t>
            </a:r>
          </a:p>
        </p:txBody>
      </p:sp>
      <p:pic>
        <p:nvPicPr>
          <p:cNvPr id="15" name="Picture 14">
            <a:extLst>
              <a:ext uri="{FF2B5EF4-FFF2-40B4-BE49-F238E27FC236}">
                <a16:creationId xmlns:a16="http://schemas.microsoft.com/office/drawing/2014/main" id="{9E10DC40-3F56-48D6-AB13-C08FDDF871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3695" y="4006613"/>
            <a:ext cx="887505" cy="6858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6" name="Arrow: Down 15">
            <a:extLst>
              <a:ext uri="{FF2B5EF4-FFF2-40B4-BE49-F238E27FC236}">
                <a16:creationId xmlns:a16="http://schemas.microsoft.com/office/drawing/2014/main" id="{7029CE16-EC30-4069-8518-C0D156C70097}"/>
              </a:ext>
            </a:extLst>
          </p:cNvPr>
          <p:cNvSpPr/>
          <p:nvPr/>
        </p:nvSpPr>
        <p:spPr>
          <a:xfrm>
            <a:off x="9029431" y="3749123"/>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55730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5970">
        <p15:prstTrans prst="peelOff"/>
      </p:transition>
    </mc:Choice>
    <mc:Fallback xmlns="">
      <p:transition spd="slow" advTm="259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left)">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wipe(left)">
                                      <p:cBhvr>
                                        <p:cTn id="28" dur="5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wipe(left)">
                                      <p:cBhvr>
                                        <p:cTn id="33" dur="500"/>
                                        <p:tgtEl>
                                          <p:spTgt spid="1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up)">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wipe(left)">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4">
                                            <p:txEl>
                                              <p:pRg st="1" end="1"/>
                                            </p:txEl>
                                          </p:spTgt>
                                        </p:tgtEl>
                                        <p:attrNameLst>
                                          <p:attrName>style.visibility</p:attrName>
                                        </p:attrNameLst>
                                      </p:cBhvr>
                                      <p:to>
                                        <p:strVal val="visible"/>
                                      </p:to>
                                    </p:set>
                                    <p:animEffect transition="in" filter="wipe(left)">
                                      <p:cBhvr>
                                        <p:cTn id="48" dur="500"/>
                                        <p:tgtEl>
                                          <p:spTgt spid="14">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500"/>
                                        <p:tgtEl>
                                          <p:spTgt spid="15"/>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up)">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
                                            <p:txEl>
                                              <p:pRg st="2" end="2"/>
                                            </p:txEl>
                                          </p:spTgt>
                                        </p:tgtEl>
                                        <p:attrNameLst>
                                          <p:attrName>style.visibility</p:attrName>
                                        </p:attrNameLst>
                                      </p:cBhvr>
                                      <p:to>
                                        <p:strVal val="visible"/>
                                      </p:to>
                                    </p:set>
                                    <p:animEffect transition="in" filter="wipe(left)">
                                      <p:cBhvr>
                                        <p:cTn id="62" dur="500"/>
                                        <p:tgtEl>
                                          <p:spTgt spid="1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4">
                                            <p:txEl>
                                              <p:pRg st="3" end="3"/>
                                            </p:txEl>
                                          </p:spTgt>
                                        </p:tgtEl>
                                        <p:attrNameLst>
                                          <p:attrName>style.visibility</p:attrName>
                                        </p:attrNameLst>
                                      </p:cBhvr>
                                      <p:to>
                                        <p:strVal val="visible"/>
                                      </p:to>
                                    </p:set>
                                    <p:animEffect transition="in" filter="wipe(left)">
                                      <p:cBhvr>
                                        <p:cTn id="67"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uiExpand="1" build="p"/>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7298471" cy="2062103"/>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Review Data</a:t>
            </a:r>
          </a:p>
          <a:p>
            <a:pPr marL="285750" indent="-285750">
              <a:spcAft>
                <a:spcPts val="1200"/>
              </a:spcAft>
              <a:buFont typeface="Arial" panose="020B0604020202020204" pitchFamily="34" charset="0"/>
              <a:buChar char="•"/>
            </a:pPr>
            <a:r>
              <a:rPr lang="en-US" sz="1400" dirty="0">
                <a:latin typeface="Candara" panose="020E0502030303020204" pitchFamily="34" charset="0"/>
              </a:rPr>
              <a:t>Click on the </a:t>
            </a:r>
            <a:r>
              <a:rPr lang="en-US" sz="1400" dirty="0">
                <a:highlight>
                  <a:srgbClr val="EEEAEA"/>
                </a:highlight>
                <a:latin typeface="Candara" panose="020E0502030303020204" pitchFamily="34" charset="0"/>
              </a:rPr>
              <a:t>Data Source</a:t>
            </a:r>
            <a:r>
              <a:rPr lang="en-US" sz="1400" dirty="0">
                <a:latin typeface="Candara" panose="020E0502030303020204" pitchFamily="34" charset="0"/>
              </a:rPr>
              <a:t> tab at the bottom of the window to investigate unresolved locations.</a:t>
            </a:r>
          </a:p>
          <a:p>
            <a:pPr marL="285750" indent="-285750">
              <a:spcAft>
                <a:spcPts val="1200"/>
              </a:spcAft>
              <a:buFont typeface="Arial" panose="020B0604020202020204" pitchFamily="34" charset="0"/>
              <a:buChar char="•"/>
            </a:pPr>
            <a:r>
              <a:rPr lang="en-US" sz="1400" dirty="0">
                <a:latin typeface="Candara" panose="020E0502030303020204" pitchFamily="34" charset="0"/>
              </a:rPr>
              <a:t>Mouse over the </a:t>
            </a:r>
            <a:r>
              <a:rPr lang="en-US" sz="1400" dirty="0">
                <a:highlight>
                  <a:srgbClr val="EEEAEA"/>
                </a:highlight>
                <a:latin typeface="Candara" panose="020E0502030303020204" pitchFamily="34" charset="0"/>
              </a:rPr>
              <a:t>Zip Code</a:t>
            </a:r>
            <a:r>
              <a:rPr lang="en-US" sz="1400" dirty="0">
                <a:latin typeface="Candara" panose="020E0502030303020204" pitchFamily="34" charset="0"/>
              </a:rPr>
              <a:t> header, and click on the button that appears to reverse the </a:t>
            </a:r>
            <a:br>
              <a:rPr lang="en-US" sz="1400" dirty="0">
                <a:latin typeface="Candara" panose="020E0502030303020204" pitchFamily="34" charset="0"/>
              </a:rPr>
            </a:br>
            <a:r>
              <a:rPr lang="en-US" sz="1400" dirty="0">
                <a:latin typeface="Candara" panose="020E0502030303020204" pitchFamily="34" charset="0"/>
              </a:rPr>
              <a:t>sort order so the 00000 area code comes first.  </a:t>
            </a:r>
          </a:p>
          <a:p>
            <a:pPr marL="285750" indent="-285750">
              <a:spcAft>
                <a:spcPts val="1200"/>
              </a:spcAft>
              <a:buFont typeface="Arial" panose="020B0604020202020204" pitchFamily="34" charset="0"/>
              <a:buChar char="•"/>
            </a:pPr>
            <a:r>
              <a:rPr lang="en-US" sz="1400" dirty="0">
                <a:latin typeface="Candara" panose="020E0502030303020204" pitchFamily="34" charset="0"/>
              </a:rPr>
              <a:t>Scrolling across the record reveals that no data was entered for this library at all, so it can be safely filtered out.  </a:t>
            </a:r>
          </a:p>
        </p:txBody>
      </p:sp>
      <p:sp>
        <p:nvSpPr>
          <p:cNvPr id="13" name="TextBox 12">
            <a:extLst>
              <a:ext uri="{FF2B5EF4-FFF2-40B4-BE49-F238E27FC236}">
                <a16:creationId xmlns:a16="http://schemas.microsoft.com/office/drawing/2014/main" id="{58E13096-BDF5-47AE-A421-E3ACA13DCAD7}"/>
              </a:ext>
            </a:extLst>
          </p:cNvPr>
          <p:cNvSpPr txBox="1"/>
          <p:nvPr/>
        </p:nvSpPr>
        <p:spPr>
          <a:xfrm>
            <a:off x="1069481" y="4200491"/>
            <a:ext cx="7418114" cy="1046440"/>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Filter Locations</a:t>
            </a:r>
          </a:p>
          <a:p>
            <a:pPr marL="285750" indent="-285750">
              <a:spcAft>
                <a:spcPts val="1200"/>
              </a:spcAft>
              <a:buFont typeface="Arial" panose="020B0604020202020204" pitchFamily="34" charset="0"/>
              <a:buChar char="•"/>
            </a:pPr>
            <a:r>
              <a:rPr lang="en-US" sz="1400" dirty="0">
                <a:latin typeface="Candara" panose="020E0502030303020204" pitchFamily="34" charset="0"/>
              </a:rPr>
              <a:t>Click to the right of the </a:t>
            </a:r>
            <a:r>
              <a:rPr lang="en-US" sz="1400" dirty="0">
                <a:highlight>
                  <a:srgbClr val="EEEAEA"/>
                </a:highlight>
                <a:latin typeface="Candara" panose="020E0502030303020204" pitchFamily="34" charset="0"/>
              </a:rPr>
              <a:t>Zip Code</a:t>
            </a:r>
            <a:r>
              <a:rPr lang="en-US" sz="1400" dirty="0">
                <a:latin typeface="Candara" panose="020E0502030303020204" pitchFamily="34" charset="0"/>
              </a:rPr>
              <a:t> </a:t>
            </a:r>
            <a:r>
              <a:rPr lang="en-US" sz="1400" dirty="0">
                <a:highlight>
                  <a:srgbClr val="EEEAEA"/>
                </a:highlight>
                <a:latin typeface="Candara" panose="020E0502030303020204" pitchFamily="34" charset="0"/>
              </a:rPr>
              <a:t>Detail</a:t>
            </a:r>
            <a:r>
              <a:rPr lang="en-US" sz="1400" dirty="0">
                <a:latin typeface="Candara" panose="020E0502030303020204" pitchFamily="34" charset="0"/>
              </a:rPr>
              <a:t> mark, and choose </a:t>
            </a:r>
            <a:r>
              <a:rPr lang="en-US" sz="1400" dirty="0">
                <a:highlight>
                  <a:srgbClr val="EEEAEA"/>
                </a:highlight>
                <a:latin typeface="Candara" panose="020E0502030303020204" pitchFamily="34" charset="0"/>
              </a:rPr>
              <a:t>Filter…</a:t>
            </a:r>
            <a:r>
              <a:rPr lang="en-US" sz="1400" dirty="0">
                <a:latin typeface="Candara" panose="020E0502030303020204" pitchFamily="34" charset="0"/>
              </a:rPr>
              <a:t>.  </a:t>
            </a:r>
          </a:p>
          <a:p>
            <a:pPr marL="285750" indent="-285750">
              <a:spcAft>
                <a:spcPts val="1200"/>
              </a:spcAft>
              <a:buFont typeface="Arial" panose="020B0604020202020204" pitchFamily="34" charset="0"/>
              <a:buChar char="•"/>
            </a:pPr>
            <a:r>
              <a:rPr lang="en-US" sz="1400" dirty="0">
                <a:latin typeface="Candara" panose="020E0502030303020204" pitchFamily="34" charset="0"/>
              </a:rPr>
              <a:t>Uncheck the box next to </a:t>
            </a:r>
            <a:r>
              <a:rPr lang="en-US" sz="1400" dirty="0">
                <a:highlight>
                  <a:srgbClr val="EEEAEA"/>
                </a:highlight>
                <a:latin typeface="Candara" panose="020E0502030303020204" pitchFamily="34" charset="0"/>
              </a:rPr>
              <a:t>00000</a:t>
            </a:r>
            <a:r>
              <a:rPr lang="en-US" sz="1400" dirty="0">
                <a:latin typeface="Candara" panose="020E0502030303020204" pitchFamily="34" charset="0"/>
              </a:rPr>
              <a:t>, and hit </a:t>
            </a:r>
            <a:r>
              <a:rPr lang="en-US" sz="1400" dirty="0">
                <a:highlight>
                  <a:srgbClr val="EEEAEA"/>
                </a:highlight>
                <a:latin typeface="Candara" panose="020E0502030303020204" pitchFamily="34" charset="0"/>
              </a:rPr>
              <a:t>OK</a:t>
            </a:r>
            <a:r>
              <a:rPr lang="en-US" sz="1400" dirty="0">
                <a:latin typeface="Candara" panose="020E0502030303020204" pitchFamily="34" charset="0"/>
              </a:rPr>
              <a:t>. </a:t>
            </a:r>
          </a:p>
        </p:txBody>
      </p:sp>
      <p:pic>
        <p:nvPicPr>
          <p:cNvPr id="14" name="Picture 13">
            <a:extLst>
              <a:ext uri="{FF2B5EF4-FFF2-40B4-BE49-F238E27FC236}">
                <a16:creationId xmlns:a16="http://schemas.microsoft.com/office/drawing/2014/main" id="{41EA1A22-B81F-44DE-8B63-75E8D9C42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8235" y="2143091"/>
            <a:ext cx="3017137" cy="4114800"/>
          </a:xfrm>
          <a:prstGeom prst="rect">
            <a:avLst/>
          </a:prstGeom>
        </p:spPr>
      </p:pic>
      <p:sp>
        <p:nvSpPr>
          <p:cNvPr id="16" name="Arrow: Right 15">
            <a:extLst>
              <a:ext uri="{FF2B5EF4-FFF2-40B4-BE49-F238E27FC236}">
                <a16:creationId xmlns:a16="http://schemas.microsoft.com/office/drawing/2014/main" id="{50DC0721-F892-4A65-9425-2E9122AD9D88}"/>
              </a:ext>
            </a:extLst>
          </p:cNvPr>
          <p:cNvSpPr/>
          <p:nvPr/>
        </p:nvSpPr>
        <p:spPr>
          <a:xfrm>
            <a:off x="8487595" y="3204555"/>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Up 16">
            <a:extLst>
              <a:ext uri="{FF2B5EF4-FFF2-40B4-BE49-F238E27FC236}">
                <a16:creationId xmlns:a16="http://schemas.microsoft.com/office/drawing/2014/main" id="{EAC20505-B351-4E8D-A9F9-2BF8FA6399EB}"/>
              </a:ext>
            </a:extLst>
          </p:cNvPr>
          <p:cNvSpPr/>
          <p:nvPr/>
        </p:nvSpPr>
        <p:spPr>
          <a:xfrm>
            <a:off x="9949427" y="6232050"/>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513989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7242">
        <p15:prstTrans prst="peelOff"/>
      </p:transition>
    </mc:Choice>
    <mc:Fallback xmlns="">
      <p:transition spd="slow" advTm="172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ipe(left)">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wipe(left)">
                                      <p:cBhvr>
                                        <p:cTn id="32" dur="5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wipe(left)">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3907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2000548"/>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Add City Labels</a:t>
            </a:r>
          </a:p>
          <a:p>
            <a:pPr marL="285750" indent="-285750">
              <a:spcAft>
                <a:spcPts val="1200"/>
              </a:spcAft>
              <a:buFont typeface="Arial" panose="020B0604020202020204" pitchFamily="34" charset="0"/>
              <a:buChar char="•"/>
            </a:pPr>
            <a:r>
              <a:rPr lang="en-US" sz="1400" dirty="0">
                <a:latin typeface="Candara" panose="020E0502030303020204" pitchFamily="34" charset="0"/>
              </a:rPr>
              <a:t>Drag the </a:t>
            </a:r>
            <a:r>
              <a:rPr lang="en-US" sz="1400" dirty="0">
                <a:highlight>
                  <a:srgbClr val="EEEAEA"/>
                </a:highlight>
                <a:latin typeface="Candara" panose="020E0502030303020204" pitchFamily="34" charset="0"/>
              </a:rPr>
              <a:t>City</a:t>
            </a:r>
            <a:r>
              <a:rPr lang="en-US" sz="1400" dirty="0">
                <a:latin typeface="Candara" panose="020E0502030303020204" pitchFamily="34" charset="0"/>
              </a:rPr>
              <a:t> field to the </a:t>
            </a:r>
            <a:r>
              <a:rPr lang="en-US" sz="1400" dirty="0">
                <a:highlight>
                  <a:srgbClr val="EEEAEA"/>
                </a:highlight>
                <a:latin typeface="Candara" panose="020E0502030303020204" pitchFamily="34" charset="0"/>
              </a:rPr>
              <a:t>Label</a:t>
            </a:r>
            <a:r>
              <a:rPr lang="en-US" sz="1400" dirty="0">
                <a:latin typeface="Candara" panose="020E0502030303020204" pitchFamily="34" charset="0"/>
              </a:rPr>
              <a:t> box to add in the city names.  </a:t>
            </a:r>
          </a:p>
          <a:p>
            <a:pPr>
              <a:spcAft>
                <a:spcPts val="1200"/>
              </a:spcAft>
            </a:pPr>
            <a:r>
              <a:rPr lang="en-US" sz="1400" dirty="0">
                <a:latin typeface="Candara" panose="020E0502030303020204" pitchFamily="34" charset="0"/>
              </a:rPr>
              <a:t>Not all cities are labelled, but this will vary with the zoom level.  </a:t>
            </a:r>
          </a:p>
          <a:p>
            <a:pPr marL="283464" indent="-285750">
              <a:spcAft>
                <a:spcPts val="1200"/>
              </a:spcAft>
              <a:buFont typeface="Arial" panose="020B0604020202020204" pitchFamily="34" charset="0"/>
              <a:buChar char="•"/>
            </a:pPr>
            <a:r>
              <a:rPr lang="en-US" sz="1400" dirty="0">
                <a:latin typeface="Candara" panose="020E0502030303020204" pitchFamily="34" charset="0"/>
              </a:rPr>
              <a:t>Click the </a:t>
            </a:r>
            <a:r>
              <a:rPr lang="en-US" sz="1400" dirty="0">
                <a:highlight>
                  <a:srgbClr val="EEEAEA"/>
                </a:highlight>
                <a:latin typeface="Candara" panose="020E0502030303020204" pitchFamily="34" charset="0"/>
              </a:rPr>
              <a:t>71 unknown</a:t>
            </a:r>
            <a:r>
              <a:rPr lang="en-US" sz="1400" dirty="0">
                <a:latin typeface="Candara" panose="020E0502030303020204" pitchFamily="34" charset="0"/>
              </a:rPr>
              <a:t> message in the bottom right of the </a:t>
            </a:r>
            <a:br>
              <a:rPr lang="en-US" sz="1400" dirty="0">
                <a:latin typeface="Candara" panose="020E0502030303020204" pitchFamily="34" charset="0"/>
              </a:rPr>
            </a:br>
            <a:r>
              <a:rPr lang="en-US" sz="1400" dirty="0">
                <a:latin typeface="Candara" panose="020E0502030303020204" pitchFamily="34" charset="0"/>
              </a:rPr>
              <a:t>window to resolve  location ambiguities.</a:t>
            </a:r>
          </a:p>
          <a:p>
            <a:pPr marL="283464" indent="-285750">
              <a:spcAft>
                <a:spcPts val="1200"/>
              </a:spcAft>
              <a:buFont typeface="Arial" panose="020B0604020202020204" pitchFamily="34" charset="0"/>
              <a:buChar char="•"/>
            </a:pPr>
            <a:r>
              <a:rPr lang="en-US" sz="1400" dirty="0">
                <a:latin typeface="Candara" panose="020E0502030303020204" pitchFamily="34" charset="0"/>
              </a:rPr>
              <a:t>Click </a:t>
            </a:r>
            <a:r>
              <a:rPr lang="en-US" sz="1400" dirty="0">
                <a:highlight>
                  <a:srgbClr val="EEEAEA"/>
                </a:highlight>
                <a:latin typeface="Candara" panose="020E0502030303020204" pitchFamily="34" charset="0"/>
              </a:rPr>
              <a:t>Edit Locations…</a:t>
            </a:r>
            <a:r>
              <a:rPr lang="en-US" sz="1400" dirty="0">
                <a:latin typeface="Candara" panose="020E0502030303020204" pitchFamily="34" charset="0"/>
              </a:rPr>
              <a:t>, and select </a:t>
            </a:r>
            <a:r>
              <a:rPr lang="en-US" sz="1400" dirty="0">
                <a:highlight>
                  <a:srgbClr val="EEEAEA"/>
                </a:highlight>
                <a:latin typeface="Candara" panose="020E0502030303020204" pitchFamily="34" charset="0"/>
              </a:rPr>
              <a:t>Colorado</a:t>
            </a:r>
            <a:r>
              <a:rPr lang="en-US" sz="1400" dirty="0">
                <a:latin typeface="Candara" panose="020E0502030303020204" pitchFamily="34" charset="0"/>
              </a:rPr>
              <a:t> from the </a:t>
            </a:r>
            <a:r>
              <a:rPr lang="en-US" sz="1400" dirty="0">
                <a:highlight>
                  <a:srgbClr val="EEEAEA"/>
                </a:highlight>
                <a:latin typeface="Candara" panose="020E0502030303020204" pitchFamily="34" charset="0"/>
              </a:rPr>
              <a:t>State/Province&gt;&gt;Fixed</a:t>
            </a:r>
            <a:r>
              <a:rPr lang="en-US" sz="1400" dirty="0">
                <a:latin typeface="Candara" panose="020E0502030303020204" pitchFamily="34" charset="0"/>
              </a:rPr>
              <a:t> dropdown.  </a:t>
            </a:r>
          </a:p>
        </p:txBody>
      </p:sp>
      <p:pic>
        <p:nvPicPr>
          <p:cNvPr id="8" name="Picture 7">
            <a:extLst>
              <a:ext uri="{FF2B5EF4-FFF2-40B4-BE49-F238E27FC236}">
                <a16:creationId xmlns:a16="http://schemas.microsoft.com/office/drawing/2014/main" id="{B22DB839-200E-406D-8B34-74B0B91C3473}"/>
              </a:ext>
            </a:extLst>
          </p:cNvPr>
          <p:cNvPicPr>
            <a:picLocks noChangeAspect="1"/>
          </p:cNvPicPr>
          <p:nvPr/>
        </p:nvPicPr>
        <p:blipFill rotWithShape="1">
          <a:blip r:embed="rId4">
            <a:extLst>
              <a:ext uri="{28A0092B-C50C-407E-A947-70E740481C1C}">
                <a14:useLocalDpi xmlns:a14="http://schemas.microsoft.com/office/drawing/2010/main" val="0"/>
              </a:ext>
            </a:extLst>
          </a:blip>
          <a:srcRect b="23164"/>
          <a:stretch/>
        </p:blipFill>
        <p:spPr>
          <a:xfrm>
            <a:off x="6273605" y="2291392"/>
            <a:ext cx="1235372" cy="123444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7" name="Arrow: Left 16">
            <a:extLst>
              <a:ext uri="{FF2B5EF4-FFF2-40B4-BE49-F238E27FC236}">
                <a16:creationId xmlns:a16="http://schemas.microsoft.com/office/drawing/2014/main" id="{2D54158E-7E43-477C-9E39-71AC2C90514D}"/>
              </a:ext>
            </a:extLst>
          </p:cNvPr>
          <p:cNvSpPr/>
          <p:nvPr/>
        </p:nvSpPr>
        <p:spPr>
          <a:xfrm>
            <a:off x="7454498" y="2945334"/>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3869208B-076A-4B5E-8A0E-58B0CAF271DA}"/>
              </a:ext>
            </a:extLst>
          </p:cNvPr>
          <p:cNvSpPr txBox="1"/>
          <p:nvPr/>
        </p:nvSpPr>
        <p:spPr>
          <a:xfrm>
            <a:off x="1069481" y="4173282"/>
            <a:ext cx="10053038" cy="1631216"/>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Research Data Anomalies</a:t>
            </a:r>
          </a:p>
          <a:p>
            <a:pPr>
              <a:spcAft>
                <a:spcPts val="1200"/>
              </a:spcAft>
            </a:pPr>
            <a:r>
              <a:rPr lang="en-US" sz="1400" dirty="0">
                <a:latin typeface="Candara" panose="020E0502030303020204" pitchFamily="34" charset="0"/>
              </a:rPr>
              <a:t>Security-Widefield is still unrecognized, and a quick </a:t>
            </a:r>
            <a:r>
              <a:rPr lang="en-US" sz="1400" dirty="0">
                <a:latin typeface="Candara" panose="020E0502030303020204" pitchFamily="34" charset="0"/>
                <a:hlinkClick r:id="rId5"/>
              </a:rPr>
              <a:t>web search</a:t>
            </a:r>
            <a:r>
              <a:rPr lang="en-US" sz="1400" dirty="0">
                <a:latin typeface="Candara" panose="020E0502030303020204" pitchFamily="34" charset="0"/>
              </a:rPr>
              <a:t> for it reveals that it is located in Colorado Springs.  </a:t>
            </a:r>
          </a:p>
          <a:p>
            <a:pPr marL="285750" indent="-285750">
              <a:spcAft>
                <a:spcPts val="1200"/>
              </a:spcAft>
              <a:buFont typeface="Arial" panose="020B0604020202020204" pitchFamily="34" charset="0"/>
              <a:buChar char="•"/>
            </a:pPr>
            <a:r>
              <a:rPr lang="en-US" sz="1400" dirty="0">
                <a:latin typeface="Candara" panose="020E0502030303020204" pitchFamily="34" charset="0"/>
              </a:rPr>
              <a:t>Click on </a:t>
            </a:r>
            <a:r>
              <a:rPr lang="en-US" sz="1400" dirty="0">
                <a:highlight>
                  <a:srgbClr val="EEEAEA"/>
                </a:highlight>
                <a:latin typeface="Candara" panose="020E0502030303020204" pitchFamily="34" charset="0"/>
              </a:rPr>
              <a:t>Unrecognized</a:t>
            </a:r>
            <a:r>
              <a:rPr lang="en-US" sz="1400" dirty="0">
                <a:latin typeface="Candara" panose="020E0502030303020204" pitchFamily="34" charset="0"/>
              </a:rPr>
              <a:t> under </a:t>
            </a:r>
            <a:r>
              <a:rPr lang="en-US" sz="1400" dirty="0">
                <a:highlight>
                  <a:srgbClr val="EEEAEA"/>
                </a:highlight>
                <a:latin typeface="Candara" panose="020E0502030303020204" pitchFamily="34" charset="0"/>
              </a:rPr>
              <a:t>Matching Location</a:t>
            </a:r>
            <a:r>
              <a:rPr lang="en-US" sz="1400" dirty="0">
                <a:latin typeface="Candara" panose="020E0502030303020204" pitchFamily="34" charset="0"/>
              </a:rPr>
              <a:t>, and select </a:t>
            </a:r>
            <a:r>
              <a:rPr lang="en-US" sz="1400" dirty="0">
                <a:highlight>
                  <a:srgbClr val="EEEAEA"/>
                </a:highlight>
                <a:latin typeface="Candara" panose="020E0502030303020204" pitchFamily="34" charset="0"/>
              </a:rPr>
              <a:t>Colorado Springs</a:t>
            </a:r>
            <a:r>
              <a:rPr lang="en-US" sz="1400" dirty="0">
                <a:latin typeface="Candara" panose="020E0502030303020204" pitchFamily="34" charset="0"/>
              </a:rPr>
              <a:t> from the dropdown menu.  </a:t>
            </a:r>
          </a:p>
          <a:p>
            <a:pPr>
              <a:spcAft>
                <a:spcPts val="1200"/>
              </a:spcAft>
            </a:pPr>
            <a:r>
              <a:rPr lang="en-US" sz="1400" dirty="0">
                <a:latin typeface="Candara" panose="020E0502030303020204" pitchFamily="34" charset="0"/>
              </a:rPr>
              <a:t>If you encounter a city for which you cannot determine a recognized location for the unknown data, simply filter it out as you did for zip codes. </a:t>
            </a:r>
          </a:p>
        </p:txBody>
      </p:sp>
    </p:spTree>
    <p:custDataLst>
      <p:tags r:id="rId1"/>
    </p:custDataLst>
    <p:extLst>
      <p:ext uri="{BB962C8B-B14F-4D97-AF65-F5344CB8AC3E}">
        <p14:creationId xmlns:p14="http://schemas.microsoft.com/office/powerpoint/2010/main" val="672998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6586">
        <p15:prstTrans prst="peelOff"/>
      </p:transition>
    </mc:Choice>
    <mc:Fallback xmlns="">
      <p:transition spd="slow" advTm="1658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wipe(left)">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wipe(left)">
                                      <p:cBhvr>
                                        <p:cTn id="31" dur="500"/>
                                        <p:tgtEl>
                                          <p:spTgt spid="1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1">
                                            <p:txEl>
                                              <p:pRg st="4" end="4"/>
                                            </p:txEl>
                                          </p:spTgt>
                                        </p:tgtEl>
                                        <p:attrNameLst>
                                          <p:attrName>style.visibility</p:attrName>
                                        </p:attrNameLst>
                                      </p:cBhvr>
                                      <p:to>
                                        <p:strVal val="visible"/>
                                      </p:to>
                                    </p:set>
                                    <p:animEffect transition="in" filter="wipe(left)">
                                      <p:cBhvr>
                                        <p:cTn id="36" dur="500"/>
                                        <p:tgtEl>
                                          <p:spTgt spid="11">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Effect transition="in" filter="wipe(left)">
                                      <p:cBhvr>
                                        <p:cTn id="41" dur="500"/>
                                        <p:tgtEl>
                                          <p:spTgt spid="12">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wipe(left)">
                                      <p:cBhvr>
                                        <p:cTn id="46" dur="500"/>
                                        <p:tgtEl>
                                          <p:spTgt spid="12">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2">
                                            <p:txEl>
                                              <p:pRg st="2" end="2"/>
                                            </p:txEl>
                                          </p:spTgt>
                                        </p:tgtEl>
                                        <p:attrNameLst>
                                          <p:attrName>style.visibility</p:attrName>
                                        </p:attrNameLst>
                                      </p:cBhvr>
                                      <p:to>
                                        <p:strVal val="visible"/>
                                      </p:to>
                                    </p:set>
                                    <p:animEffect transition="in" filter="wipe(left)">
                                      <p:cBhvr>
                                        <p:cTn id="51" dur="500"/>
                                        <p:tgtEl>
                                          <p:spTgt spid="12">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2">
                                            <p:txEl>
                                              <p:pRg st="3" end="3"/>
                                            </p:txEl>
                                          </p:spTgt>
                                        </p:tgtEl>
                                        <p:attrNameLst>
                                          <p:attrName>style.visibility</p:attrName>
                                        </p:attrNameLst>
                                      </p:cBhvr>
                                      <p:to>
                                        <p:strVal val="visible"/>
                                      </p:to>
                                    </p:set>
                                    <p:animEffect transition="in" filter="wipe(left)">
                                      <p:cBhvr>
                                        <p:cTn id="5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Acquire Data</a:t>
            </a:r>
            <a:br>
              <a:rPr lang="en-US" b="1" dirty="0"/>
            </a:br>
            <a:endParaRPr lang="en-US" dirty="0"/>
          </a:p>
        </p:txBody>
      </p:sp>
      <p:sp>
        <p:nvSpPr>
          <p:cNvPr id="4" name="Rectangle 3">
            <a:extLst>
              <a:ext uri="{FF2B5EF4-FFF2-40B4-BE49-F238E27FC236}">
                <a16:creationId xmlns:a16="http://schemas.microsoft.com/office/drawing/2014/main" id="{A48A5510-877D-4C26-BA0A-FEFFAF03B985}"/>
              </a:ext>
            </a:extLst>
          </p:cNvPr>
          <p:cNvSpPr/>
          <p:nvPr/>
        </p:nvSpPr>
        <p:spPr>
          <a:xfrm>
            <a:off x="2412230" y="1594399"/>
            <a:ext cx="7367539" cy="464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2" y="2962076"/>
            <a:ext cx="2094046" cy="2057400"/>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4887" y="2375013"/>
            <a:ext cx="1923810" cy="3180952"/>
          </a:xfrm>
          <a:prstGeom prst="rect">
            <a:avLst/>
          </a:prstGeom>
        </p:spPr>
      </p:pic>
      <p:pic>
        <p:nvPicPr>
          <p:cNvPr id="10" name="Picture 9">
            <a:extLst>
              <a:ext uri="{FF2B5EF4-FFF2-40B4-BE49-F238E27FC236}">
                <a16:creationId xmlns:a16="http://schemas.microsoft.com/office/drawing/2014/main" id="{814F0B8C-05F2-48ED-8C3B-1FC365E34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636" y="1027905"/>
            <a:ext cx="2971800" cy="1868450"/>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3159" y="886450"/>
            <a:ext cx="2743200" cy="1407072"/>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553728" y="1796576"/>
            <a:ext cx="6823441" cy="1692771"/>
          </a:xfrm>
          <a:prstGeom prst="rect">
            <a:avLst/>
          </a:prstGeom>
          <a:noFill/>
        </p:spPr>
        <p:txBody>
          <a:bodyPr wrap="square" rtlCol="0">
            <a:spAutoFit/>
          </a:bodyPr>
          <a:lstStyle/>
          <a:p>
            <a:pPr marL="582930">
              <a:spcAft>
                <a:spcPts val="1200"/>
              </a:spcAft>
            </a:pPr>
            <a:r>
              <a:rPr lang="en-US" sz="1400" u="sng" dirty="0">
                <a:latin typeface="Candara" panose="020E0502030303020204" pitchFamily="34" charset="0"/>
              </a:rPr>
              <a:t>Locate &amp; Browse Data </a:t>
            </a:r>
          </a:p>
          <a:p>
            <a:pPr marL="868680" indent="-285750">
              <a:spcAft>
                <a:spcPts val="1200"/>
              </a:spcAft>
              <a:buFont typeface="Arial" panose="020B0604020202020204" pitchFamily="34" charset="0"/>
              <a:buChar char="•"/>
            </a:pPr>
            <a:r>
              <a:rPr lang="en-US" sz="1400" dirty="0">
                <a:latin typeface="Candara" panose="020E0502030303020204" pitchFamily="34" charset="0"/>
                <a:hlinkClick r:id="rId7"/>
              </a:rPr>
              <a:t>Library Research Service</a:t>
            </a:r>
            <a:r>
              <a:rPr lang="en-US" sz="1400" dirty="0">
                <a:latin typeface="Candara" panose="020E0502030303020204" pitchFamily="34" charset="0"/>
              </a:rPr>
              <a:t>:  </a:t>
            </a:r>
            <a:r>
              <a:rPr lang="en-US" sz="1400" dirty="0">
                <a:highlight>
                  <a:srgbClr val="EEEAEA"/>
                </a:highlight>
                <a:latin typeface="Candara" panose="020E0502030303020204" pitchFamily="34" charset="0"/>
              </a:rPr>
              <a:t>Data &amp; Tools&gt;&gt;Public Libraries&gt;&gt;Colorado Public Library Statistics and Profiles</a:t>
            </a:r>
            <a:r>
              <a:rPr lang="en-US" sz="1400" dirty="0">
                <a:latin typeface="Candara" panose="020E0502030303020204" pitchFamily="34" charset="0"/>
              </a:rPr>
              <a:t> from menu. </a:t>
            </a:r>
            <a:r>
              <a:rPr lang="en-US" sz="1400" dirty="0">
                <a:highlight>
                  <a:srgbClr val="EEEAEA"/>
                </a:highlight>
                <a:latin typeface="Candara" panose="020E0502030303020204" pitchFamily="34" charset="0"/>
              </a:rPr>
              <a:t>Go to Survey Data</a:t>
            </a:r>
            <a:r>
              <a:rPr lang="en-US" sz="1400" dirty="0">
                <a:latin typeface="Candara" panose="020E0502030303020204" pitchFamily="34" charset="0"/>
              </a:rPr>
              <a:t> from the </a:t>
            </a:r>
            <a:r>
              <a:rPr lang="en-US" sz="1400" dirty="0">
                <a:highlight>
                  <a:srgbClr val="EEEAEA"/>
                </a:highlight>
                <a:latin typeface="Candara" panose="020E0502030303020204" pitchFamily="34" charset="0"/>
              </a:rPr>
              <a:t>Public Library Annual Report Data (1987 – present)</a:t>
            </a:r>
            <a:r>
              <a:rPr lang="en-US" sz="1400" dirty="0">
                <a:latin typeface="Candara" panose="020E0502030303020204" pitchFamily="34" charset="0"/>
              </a:rPr>
              <a:t> section.</a:t>
            </a:r>
          </a:p>
          <a:p>
            <a:pPr marL="868680" indent="-285750">
              <a:spcAft>
                <a:spcPts val="1200"/>
              </a:spcAft>
              <a:buFont typeface="Arial" panose="020B0604020202020204" pitchFamily="34" charset="0"/>
              <a:buChar char="•"/>
            </a:pPr>
            <a:r>
              <a:rPr lang="en-US" sz="1400" dirty="0">
                <a:latin typeface="Candara" panose="020E0502030303020204" pitchFamily="34" charset="0"/>
              </a:rPr>
              <a:t>Inspect the </a:t>
            </a:r>
            <a:r>
              <a:rPr lang="en-US" sz="1400" dirty="0">
                <a:highlight>
                  <a:srgbClr val="EEEAEA"/>
                </a:highlight>
                <a:latin typeface="Candara" panose="020E0502030303020204" pitchFamily="34" charset="0"/>
              </a:rPr>
              <a:t>Definitions</a:t>
            </a:r>
            <a:r>
              <a:rPr lang="en-US" sz="1400" dirty="0">
                <a:latin typeface="Candara" panose="020E0502030303020204" pitchFamily="34" charset="0"/>
              </a:rPr>
              <a:t> in the data menu bar to determine </a:t>
            </a:r>
            <a:br>
              <a:rPr lang="en-US" sz="1400" dirty="0">
                <a:latin typeface="Candara" panose="020E0502030303020204" pitchFamily="34" charset="0"/>
              </a:rPr>
            </a:br>
            <a:r>
              <a:rPr lang="en-US" sz="1400" dirty="0">
                <a:latin typeface="Candara" panose="020E0502030303020204" pitchFamily="34" charset="0"/>
              </a:rPr>
              <a:t>which fields you want to use.   </a:t>
            </a:r>
          </a:p>
        </p:txBody>
      </p:sp>
      <p:pic>
        <p:nvPicPr>
          <p:cNvPr id="5" name="Picture 4">
            <a:extLst>
              <a:ext uri="{FF2B5EF4-FFF2-40B4-BE49-F238E27FC236}">
                <a16:creationId xmlns:a16="http://schemas.microsoft.com/office/drawing/2014/main" id="{B5BA788A-913B-4735-A73E-1EEA937277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5363" y="2995849"/>
            <a:ext cx="1352753" cy="54864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1" name="Arrow: Left 10">
            <a:extLst>
              <a:ext uri="{FF2B5EF4-FFF2-40B4-BE49-F238E27FC236}">
                <a16:creationId xmlns:a16="http://schemas.microsoft.com/office/drawing/2014/main" id="{BACFD77B-3BC1-4F24-B49F-51E5E6574270}"/>
              </a:ext>
            </a:extLst>
          </p:cNvPr>
          <p:cNvSpPr/>
          <p:nvPr/>
        </p:nvSpPr>
        <p:spPr>
          <a:xfrm>
            <a:off x="9331028" y="3372852"/>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AD32DA5-FC22-4F91-9A1F-8BD7A241F03B}"/>
              </a:ext>
            </a:extLst>
          </p:cNvPr>
          <p:cNvSpPr txBox="1"/>
          <p:nvPr/>
        </p:nvSpPr>
        <p:spPr>
          <a:xfrm>
            <a:off x="4528638" y="3610891"/>
            <a:ext cx="5251132" cy="2492990"/>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Select Data</a:t>
            </a:r>
          </a:p>
          <a:p>
            <a:pPr marL="285750" indent="-285750">
              <a:spcAft>
                <a:spcPts val="1200"/>
              </a:spcAft>
              <a:buFont typeface="Arial" panose="020B0604020202020204" pitchFamily="34" charset="0"/>
              <a:buChar char="•"/>
            </a:pPr>
            <a:r>
              <a:rPr lang="en-US" sz="1400" dirty="0">
                <a:latin typeface="Candara" panose="020E0502030303020204" pitchFamily="34" charset="0"/>
              </a:rPr>
              <a:t>From the </a:t>
            </a:r>
            <a:r>
              <a:rPr lang="en-US" sz="1400" dirty="0">
                <a:highlight>
                  <a:srgbClr val="EEEAEA"/>
                </a:highlight>
                <a:latin typeface="Book Antiqua" panose="02040602050305030304" pitchFamily="18" charset="0"/>
              </a:rPr>
              <a:t>Advanced</a:t>
            </a:r>
            <a:r>
              <a:rPr lang="en-US" sz="1400" dirty="0">
                <a:latin typeface="Candara" panose="020E0502030303020204" pitchFamily="34" charset="0"/>
              </a:rPr>
              <a:t> tab in the </a:t>
            </a:r>
            <a:r>
              <a:rPr lang="en-US" sz="1400" dirty="0">
                <a:highlight>
                  <a:srgbClr val="EEEAEA"/>
                </a:highlight>
                <a:latin typeface="Book Antiqua" panose="02040602050305030304" pitchFamily="18" charset="0"/>
              </a:rPr>
              <a:t>Refine Results</a:t>
            </a:r>
            <a:r>
              <a:rPr lang="en-US" sz="1400" dirty="0">
                <a:latin typeface="Book Antiqua" panose="02040602050305030304" pitchFamily="18" charset="0"/>
              </a:rPr>
              <a:t> </a:t>
            </a:r>
            <a:r>
              <a:rPr lang="en-US" sz="1400" dirty="0">
                <a:latin typeface="Candara" panose="020E0502030303020204" pitchFamily="34" charset="0"/>
              </a:rPr>
              <a:t>pane select one year at a time.</a:t>
            </a:r>
          </a:p>
          <a:p>
            <a:pPr marL="285750" indent="-285750">
              <a:spcAft>
                <a:spcPts val="1200"/>
              </a:spcAft>
              <a:buFont typeface="Arial" panose="020B0604020202020204" pitchFamily="34" charset="0"/>
              <a:buChar char="•"/>
            </a:pPr>
            <a:r>
              <a:rPr lang="en-US" sz="1400" dirty="0">
                <a:latin typeface="Candara" panose="020E0502030303020204" pitchFamily="34" charset="0"/>
              </a:rPr>
              <a:t>Click the </a:t>
            </a:r>
            <a:r>
              <a:rPr lang="en-US" sz="1400" dirty="0">
                <a:highlight>
                  <a:srgbClr val="EEEAEA"/>
                </a:highlight>
                <a:latin typeface="Book Antiqua" panose="02040602050305030304" pitchFamily="18" charset="0"/>
              </a:rPr>
              <a:t>+</a:t>
            </a:r>
            <a:r>
              <a:rPr lang="en-US" sz="1400" dirty="0">
                <a:latin typeface="Book Antiqua" panose="02040602050305030304" pitchFamily="18" charset="0"/>
              </a:rPr>
              <a:t>/</a:t>
            </a:r>
            <a:r>
              <a:rPr lang="en-US" sz="1400" dirty="0">
                <a:highlight>
                  <a:srgbClr val="EEEAEA"/>
                </a:highlight>
                <a:latin typeface="Book Antiqua" panose="02040602050305030304" pitchFamily="18" charset="0"/>
              </a:rPr>
              <a:t>-</a:t>
            </a:r>
            <a:r>
              <a:rPr lang="en-US" sz="1400" dirty="0">
                <a:latin typeface="Candara" panose="020E0502030303020204" pitchFamily="34" charset="0"/>
              </a:rPr>
              <a:t> sign next to each data field group header of interest to expand/collapse the fields.   Check the boxes next to the data fields you selected from the definitions, and scroll to the bottom and hit </a:t>
            </a:r>
            <a:r>
              <a:rPr lang="en-US" sz="1400" dirty="0">
                <a:highlight>
                  <a:srgbClr val="EEEAEA"/>
                </a:highlight>
                <a:latin typeface="Candara" panose="020E0502030303020204" pitchFamily="34" charset="0"/>
              </a:rPr>
              <a:t>Submit</a:t>
            </a:r>
            <a:r>
              <a:rPr lang="en-US" sz="1400" dirty="0">
                <a:latin typeface="Candara" panose="020E0502030303020204" pitchFamily="34" charset="0"/>
              </a:rPr>
              <a:t>.</a:t>
            </a:r>
          </a:p>
          <a:p>
            <a:pPr marL="742950" lvl="1" indent="-285750">
              <a:spcAft>
                <a:spcPts val="1200"/>
              </a:spcAft>
              <a:buFont typeface="Calibri" panose="020F0502020204030204" pitchFamily="34" charset="0"/>
              <a:buChar char="▪"/>
            </a:pPr>
            <a:r>
              <a:rPr lang="en-US" sz="1400" dirty="0">
                <a:latin typeface="Candara" panose="020E0502030303020204" pitchFamily="34" charset="0"/>
              </a:rPr>
              <a:t>Alternatively, hit the data menu bar </a:t>
            </a:r>
            <a:r>
              <a:rPr lang="en-US" sz="1400" dirty="0">
                <a:highlight>
                  <a:srgbClr val="EEEAEA"/>
                </a:highlight>
                <a:latin typeface="Book Antiqua" panose="02040602050305030304" pitchFamily="18" charset="0"/>
              </a:rPr>
              <a:t>Master File</a:t>
            </a:r>
            <a:r>
              <a:rPr lang="en-US" sz="1400" dirty="0">
                <a:latin typeface="Book Antiqua" panose="02040602050305030304" pitchFamily="18" charset="0"/>
              </a:rPr>
              <a:t> </a:t>
            </a:r>
            <a:r>
              <a:rPr lang="en-US" sz="1400" dirty="0">
                <a:latin typeface="Candara" panose="020E0502030303020204" pitchFamily="34" charset="0"/>
              </a:rPr>
              <a:t>option to export all the data for the current year in CSV format.</a:t>
            </a:r>
            <a:endParaRPr lang="en-US" dirty="0"/>
          </a:p>
        </p:txBody>
      </p:sp>
      <p:pic>
        <p:nvPicPr>
          <p:cNvPr id="16" name="Picture 15">
            <a:extLst>
              <a:ext uri="{FF2B5EF4-FFF2-40B4-BE49-F238E27FC236}">
                <a16:creationId xmlns:a16="http://schemas.microsoft.com/office/drawing/2014/main" id="{7F87F245-690E-4A10-A736-5E51051C137E}"/>
              </a:ext>
            </a:extLst>
          </p:cNvPr>
          <p:cNvPicPr>
            <a:picLocks noChangeAspect="1"/>
          </p:cNvPicPr>
          <p:nvPr/>
        </p:nvPicPr>
        <p:blipFill rotWithShape="1">
          <a:blip r:embed="rId9">
            <a:extLst>
              <a:ext uri="{28A0092B-C50C-407E-A947-70E740481C1C}">
                <a14:useLocalDpi xmlns:a14="http://schemas.microsoft.com/office/drawing/2010/main" val="0"/>
              </a:ext>
            </a:extLst>
          </a:blip>
          <a:srcRect b="52582"/>
          <a:stretch/>
        </p:blipFill>
        <p:spPr>
          <a:xfrm>
            <a:off x="2546913" y="3820978"/>
            <a:ext cx="1948264" cy="216793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7" name="Arrow: Left 16">
            <a:extLst>
              <a:ext uri="{FF2B5EF4-FFF2-40B4-BE49-F238E27FC236}">
                <a16:creationId xmlns:a16="http://schemas.microsoft.com/office/drawing/2014/main" id="{E880C9CD-2551-4E2B-8ED2-4ED2C27D7A2F}"/>
              </a:ext>
            </a:extLst>
          </p:cNvPr>
          <p:cNvSpPr/>
          <p:nvPr/>
        </p:nvSpPr>
        <p:spPr>
          <a:xfrm>
            <a:off x="3308777" y="4576648"/>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394ECED9-9380-461C-96E3-F391EA97181F}"/>
              </a:ext>
            </a:extLst>
          </p:cNvPr>
          <p:cNvSpPr/>
          <p:nvPr/>
        </p:nvSpPr>
        <p:spPr>
          <a:xfrm>
            <a:off x="2547397" y="5034571"/>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Left 18">
            <a:extLst>
              <a:ext uri="{FF2B5EF4-FFF2-40B4-BE49-F238E27FC236}">
                <a16:creationId xmlns:a16="http://schemas.microsoft.com/office/drawing/2014/main" id="{1413AD1B-6F17-4C72-990A-A2E5B28529E4}"/>
              </a:ext>
            </a:extLst>
          </p:cNvPr>
          <p:cNvSpPr/>
          <p:nvPr/>
        </p:nvSpPr>
        <p:spPr>
          <a:xfrm>
            <a:off x="4247125" y="4181134"/>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08014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1958">
        <p15:prstTrans prst="peelOff"/>
      </p:transition>
    </mc:Choice>
    <mc:Fallback xmlns="">
      <p:transition spd="slow" advTm="319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par>
                          <p:cTn id="13" fill="hold">
                            <p:stCondLst>
                              <p:cond delay="1000"/>
                            </p:stCondLst>
                            <p:childTnLst>
                              <p:par>
                                <p:cTn id="14" presetID="26" presetClass="emph" presetSubtype="0" fill="hold" nodeType="after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wipe(left)">
                                      <p:cBhvr>
                                        <p:cTn id="35" dur="500"/>
                                        <p:tgtEl>
                                          <p:spTgt spid="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
                                            <p:txEl>
                                              <p:pRg st="1" end="1"/>
                                            </p:txEl>
                                          </p:spTgt>
                                        </p:tgtEl>
                                        <p:attrNameLst>
                                          <p:attrName>style.visibility</p:attrName>
                                        </p:attrNameLst>
                                      </p:cBhvr>
                                      <p:to>
                                        <p:strVal val="visible"/>
                                      </p:to>
                                    </p:set>
                                    <p:animEffect transition="in" filter="wipe(left)">
                                      <p:cBhvr>
                                        <p:cTn id="40" dur="500"/>
                                        <p:tgtEl>
                                          <p:spTgt spid="13">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
                                            <p:txEl>
                                              <p:pRg st="2" end="2"/>
                                            </p:txEl>
                                          </p:spTgt>
                                        </p:tgtEl>
                                        <p:attrNameLst>
                                          <p:attrName>style.visibility</p:attrName>
                                        </p:attrNameLst>
                                      </p:cBhvr>
                                      <p:to>
                                        <p:strVal val="visible"/>
                                      </p:to>
                                    </p:set>
                                    <p:animEffect transition="in" filter="wipe(left)">
                                      <p:cBhvr>
                                        <p:cTn id="45" dur="500"/>
                                        <p:tgtEl>
                                          <p:spTgt spid="1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up)">
                                      <p:cBhvr>
                                        <p:cTn id="50" dur="500"/>
                                        <p:tgtEl>
                                          <p:spTgt spid="5"/>
                                        </p:tgtEl>
                                      </p:cBhvr>
                                    </p:animEffect>
                                  </p:childTnLst>
                                </p:cTn>
                              </p:par>
                            </p:childTnLst>
                          </p:cTn>
                        </p:par>
                        <p:par>
                          <p:cTn id="51" fill="hold">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right)">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wipe(left)">
                                      <p:cBhvr>
                                        <p:cTn id="59" dur="500"/>
                                        <p:tgtEl>
                                          <p:spTgt spid="1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5">
                                            <p:txEl>
                                              <p:pRg st="1" end="1"/>
                                            </p:txEl>
                                          </p:spTgt>
                                        </p:tgtEl>
                                        <p:attrNameLst>
                                          <p:attrName>style.visibility</p:attrName>
                                        </p:attrNameLst>
                                      </p:cBhvr>
                                      <p:to>
                                        <p:strVal val="visible"/>
                                      </p:to>
                                    </p:set>
                                    <p:animEffect transition="in" filter="wipe(left)">
                                      <p:cBhvr>
                                        <p:cTn id="69" dur="500"/>
                                        <p:tgtEl>
                                          <p:spTgt spid="1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right)">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5">
                                            <p:txEl>
                                              <p:pRg st="2" end="2"/>
                                            </p:txEl>
                                          </p:spTgt>
                                        </p:tgtEl>
                                        <p:attrNameLst>
                                          <p:attrName>style.visibility</p:attrName>
                                        </p:attrNameLst>
                                      </p:cBhvr>
                                      <p:to>
                                        <p:strVal val="visible"/>
                                      </p:to>
                                    </p:set>
                                    <p:animEffect transition="in" filter="wipe(left)">
                                      <p:cBhvr>
                                        <p:cTn id="79" dur="500"/>
                                        <p:tgtEl>
                                          <p:spTgt spid="15">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right)">
                                      <p:cBhvr>
                                        <p:cTn id="84" dur="500"/>
                                        <p:tgtEl>
                                          <p:spTgt spid="17"/>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left)">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15">
                                            <p:txEl>
                                              <p:pRg st="3" end="3"/>
                                            </p:txEl>
                                          </p:spTgt>
                                        </p:tgtEl>
                                        <p:attrNameLst>
                                          <p:attrName>style.visibility</p:attrName>
                                        </p:attrNameLst>
                                      </p:cBhvr>
                                      <p:to>
                                        <p:strVal val="visible"/>
                                      </p:to>
                                    </p:set>
                                    <p:animEffect transition="in" filter="wipe(left)">
                                      <p:cBhvr>
                                        <p:cTn id="9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uiExpand="1" build="p"/>
      <p:bldP spid="11"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a:t>
            </a:r>
          </a:p>
        </p:txBody>
      </p:sp>
      <p:sp>
        <p:nvSpPr>
          <p:cNvPr id="8" name="TextBox 7">
            <a:extLst>
              <a:ext uri="{FF2B5EF4-FFF2-40B4-BE49-F238E27FC236}">
                <a16:creationId xmlns:a16="http://schemas.microsoft.com/office/drawing/2014/main" id="{824319A5-20C2-484B-A28A-B7A2A8CADAF7}"/>
              </a:ext>
            </a:extLst>
          </p:cNvPr>
          <p:cNvSpPr txBox="1"/>
          <p:nvPr/>
        </p:nvSpPr>
        <p:spPr>
          <a:xfrm>
            <a:off x="1069481" y="3589173"/>
            <a:ext cx="10053038" cy="1415772"/>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Configure Color</a:t>
            </a:r>
          </a:p>
          <a:p>
            <a:pPr>
              <a:spcAft>
                <a:spcPts val="1200"/>
              </a:spcAft>
            </a:pPr>
            <a:r>
              <a:rPr lang="en-US" sz="1400" dirty="0">
                <a:latin typeface="Candara" panose="020E0502030303020204" pitchFamily="34" charset="0"/>
              </a:rPr>
              <a:t>Choose a dimension which might be correlated with salary to differentiate the data points by color, e.g. the type of library.</a:t>
            </a:r>
          </a:p>
          <a:p>
            <a:pPr marL="285750" indent="-285750">
              <a:spcAft>
                <a:spcPts val="1200"/>
              </a:spcAft>
              <a:buFont typeface="Arial" panose="020B0604020202020204" pitchFamily="34" charset="0"/>
              <a:buChar char="•"/>
            </a:pPr>
            <a:r>
              <a:rPr lang="en-US" sz="1400" dirty="0">
                <a:latin typeface="Candara" panose="020E0502030303020204" pitchFamily="34" charset="0"/>
              </a:rPr>
              <a:t>Drag </a:t>
            </a:r>
            <a:r>
              <a:rPr lang="en-US" sz="1400" dirty="0">
                <a:highlight>
                  <a:srgbClr val="EEEAEA"/>
                </a:highlight>
                <a:latin typeface="Candara" panose="020E0502030303020204" pitchFamily="34" charset="0"/>
              </a:rPr>
              <a:t>Legal Basis</a:t>
            </a:r>
            <a:r>
              <a:rPr lang="en-US" sz="1400" dirty="0">
                <a:latin typeface="Candara" panose="020E0502030303020204" pitchFamily="34" charset="0"/>
              </a:rPr>
              <a:t> to the </a:t>
            </a:r>
            <a:r>
              <a:rPr lang="en-US" sz="1400" dirty="0">
                <a:highlight>
                  <a:srgbClr val="EEEAEA"/>
                </a:highlight>
                <a:latin typeface="Candara" panose="020E0502030303020204" pitchFamily="34" charset="0"/>
              </a:rPr>
              <a:t>Color</a:t>
            </a:r>
            <a:r>
              <a:rPr lang="en-US" sz="1400" dirty="0">
                <a:latin typeface="Candara" panose="020E0502030303020204" pitchFamily="34" charset="0"/>
              </a:rPr>
              <a:t> box.  </a:t>
            </a:r>
          </a:p>
          <a:p>
            <a:pPr marL="285750" indent="-285750">
              <a:spcAft>
                <a:spcPts val="1200"/>
              </a:spcAft>
              <a:buFont typeface="Arial" panose="020B0604020202020204" pitchFamily="34" charset="0"/>
              <a:buChar char="•"/>
            </a:pPr>
            <a:r>
              <a:rPr lang="en-US" sz="1400" dirty="0">
                <a:latin typeface="Candara" panose="020E0502030303020204" pitchFamily="34" charset="0"/>
              </a:rPr>
              <a:t>To better differentiate the data points with a border, click the </a:t>
            </a:r>
            <a:r>
              <a:rPr lang="en-US" sz="1400" dirty="0">
                <a:highlight>
                  <a:srgbClr val="EEEAEA"/>
                </a:highlight>
                <a:latin typeface="Candara" panose="020E0502030303020204" pitchFamily="34" charset="0"/>
              </a:rPr>
              <a:t>Color</a:t>
            </a:r>
            <a:r>
              <a:rPr lang="en-US" sz="1400" dirty="0">
                <a:latin typeface="Candara" panose="020E0502030303020204" pitchFamily="34" charset="0"/>
              </a:rPr>
              <a:t> box, and select a color from the </a:t>
            </a:r>
            <a:r>
              <a:rPr lang="en-US" sz="1400" dirty="0">
                <a:highlight>
                  <a:srgbClr val="EEEAEA"/>
                </a:highlight>
                <a:latin typeface="Candara" panose="020E0502030303020204" pitchFamily="34" charset="0"/>
              </a:rPr>
              <a:t>Effects&gt;&gt;Border</a:t>
            </a:r>
            <a:r>
              <a:rPr lang="en-US" sz="1400" dirty="0">
                <a:latin typeface="Candara" panose="020E0502030303020204" pitchFamily="34" charset="0"/>
              </a:rPr>
              <a:t> dropdown.</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2152996" y="2172734"/>
            <a:ext cx="8969522" cy="1415772"/>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Configure Measures</a:t>
            </a:r>
          </a:p>
          <a:p>
            <a:pPr marL="285750" indent="-285750">
              <a:spcAft>
                <a:spcPts val="1200"/>
              </a:spcAft>
              <a:buFont typeface="Arial" panose="020B0604020202020204" pitchFamily="34" charset="0"/>
              <a:buChar char="•"/>
            </a:pPr>
            <a:r>
              <a:rPr lang="en-US" sz="1400" dirty="0">
                <a:latin typeface="Candara" panose="020E0502030303020204" pitchFamily="34" charset="0"/>
              </a:rPr>
              <a:t>Drag the average non-supervising librarian salary field out of the </a:t>
            </a:r>
            <a:r>
              <a:rPr lang="en-US" sz="1400" dirty="0">
                <a:highlight>
                  <a:srgbClr val="EEEAEA"/>
                </a:highlight>
                <a:latin typeface="Candara" panose="020E0502030303020204" pitchFamily="34" charset="0"/>
              </a:rPr>
              <a:t>Staff</a:t>
            </a:r>
            <a:r>
              <a:rPr lang="en-US" sz="1400" dirty="0">
                <a:latin typeface="Candara" panose="020E0502030303020204" pitchFamily="34" charset="0"/>
              </a:rPr>
              <a:t> folder to the </a:t>
            </a:r>
            <a:r>
              <a:rPr lang="en-US" sz="1400" dirty="0">
                <a:highlight>
                  <a:srgbClr val="EEEAEA"/>
                </a:highlight>
                <a:latin typeface="Candara" panose="020E0502030303020204" pitchFamily="34" charset="0"/>
              </a:rPr>
              <a:t>Size</a:t>
            </a:r>
            <a:r>
              <a:rPr lang="en-US" sz="1400" dirty="0">
                <a:latin typeface="Candara" panose="020E0502030303020204" pitchFamily="34" charset="0"/>
              </a:rPr>
              <a:t> box.  </a:t>
            </a:r>
          </a:p>
          <a:p>
            <a:pPr marL="285750" indent="-285750">
              <a:spcAft>
                <a:spcPts val="1200"/>
              </a:spcAft>
              <a:buFont typeface="Arial" panose="020B0604020202020204" pitchFamily="34" charset="0"/>
              <a:buChar char="•"/>
            </a:pPr>
            <a:r>
              <a:rPr lang="en-US" sz="1400" dirty="0">
                <a:latin typeface="Candara" panose="020E0502030303020204" pitchFamily="34" charset="0"/>
              </a:rPr>
              <a:t>Change the aggregation method under the mark’s </a:t>
            </a:r>
            <a:r>
              <a:rPr lang="en-US" sz="1400" dirty="0">
                <a:highlight>
                  <a:srgbClr val="EEEAEA"/>
                </a:highlight>
                <a:latin typeface="Candara" panose="020E0502030303020204" pitchFamily="34" charset="0"/>
              </a:rPr>
              <a:t>Measure</a:t>
            </a:r>
            <a:r>
              <a:rPr lang="en-US" sz="1400" dirty="0">
                <a:latin typeface="Candara" panose="020E0502030303020204" pitchFamily="34" charset="0"/>
              </a:rPr>
              <a:t> option to </a:t>
            </a:r>
            <a:r>
              <a:rPr lang="en-US" sz="1400" dirty="0">
                <a:highlight>
                  <a:srgbClr val="EEEAEA"/>
                </a:highlight>
                <a:latin typeface="Candara" panose="020E0502030303020204" pitchFamily="34" charset="0"/>
              </a:rPr>
              <a:t>Average</a:t>
            </a:r>
            <a:r>
              <a:rPr lang="en-US" sz="1400" dirty="0">
                <a:latin typeface="Candara" panose="020E0502030303020204" pitchFamily="34" charset="0"/>
              </a:rPr>
              <a:t>.  </a:t>
            </a:r>
          </a:p>
          <a:p>
            <a:pPr marL="285750" indent="-285750">
              <a:spcAft>
                <a:spcPts val="1200"/>
              </a:spcAft>
              <a:buFont typeface="Arial" panose="020B0604020202020204" pitchFamily="34" charset="0"/>
              <a:buChar char="•"/>
            </a:pPr>
            <a:r>
              <a:rPr lang="en-US" sz="1400" dirty="0">
                <a:latin typeface="Candara" panose="020E0502030303020204" pitchFamily="34" charset="0"/>
              </a:rPr>
              <a:t>Change the size of the circles via the slider accessed through the </a:t>
            </a:r>
            <a:r>
              <a:rPr lang="en-US" sz="1400" dirty="0">
                <a:highlight>
                  <a:srgbClr val="EEEAEA"/>
                </a:highlight>
                <a:latin typeface="Candara" panose="020E0502030303020204" pitchFamily="34" charset="0"/>
              </a:rPr>
              <a:t>Size</a:t>
            </a:r>
            <a:r>
              <a:rPr lang="en-US" sz="1400" dirty="0">
                <a:latin typeface="Candara" panose="020E0502030303020204" pitchFamily="34" charset="0"/>
              </a:rPr>
              <a:t> box.</a:t>
            </a:r>
            <a:endParaRPr lang="en-US" sz="1400" i="1" dirty="0">
              <a:latin typeface="Candara" panose="020E0502030303020204" pitchFamily="34" charset="0"/>
            </a:endParaRPr>
          </a:p>
        </p:txBody>
      </p:sp>
      <p:pic>
        <p:nvPicPr>
          <p:cNvPr id="7" name="Graphic 6" descr="Ruler">
            <a:extLst>
              <a:ext uri="{FF2B5EF4-FFF2-40B4-BE49-F238E27FC236}">
                <a16:creationId xmlns:a16="http://schemas.microsoft.com/office/drawing/2014/main" id="{D2347CB1-0F9B-4A87-A16D-4AC162375F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4438" y="2481400"/>
            <a:ext cx="914400" cy="914400"/>
          </a:xfrm>
          <a:prstGeom prst="rect">
            <a:avLst/>
          </a:prstGeom>
        </p:spPr>
      </p:pic>
    </p:spTree>
    <p:custDataLst>
      <p:tags r:id="rId1"/>
    </p:custDataLst>
    <p:extLst>
      <p:ext uri="{BB962C8B-B14F-4D97-AF65-F5344CB8AC3E}">
        <p14:creationId xmlns:p14="http://schemas.microsoft.com/office/powerpoint/2010/main" val="3959437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008">
        <p15:prstTrans prst="peelOff"/>
      </p:transition>
    </mc:Choice>
    <mc:Fallback xmlns="">
      <p:transition spd="slow" advTm="1500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left)">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left)">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wipe(left)">
                                      <p:cBhvr>
                                        <p:cTn id="25" dur="500"/>
                                        <p:tgtEl>
                                          <p:spTgt spid="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left)">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left)">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Effect transition="in" filter="wipe(left)">
                                      <p:cBhvr>
                                        <p:cTn id="40" dur="500"/>
                                        <p:tgtEl>
                                          <p:spTgt spid="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wipe(left)">
                                      <p:cBhvr>
                                        <p:cTn id="4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3065286"/>
            <a:ext cx="5496368" cy="892552"/>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Tidy Display Details</a:t>
            </a:r>
          </a:p>
          <a:p>
            <a:pPr marL="285750" indent="-285750">
              <a:spcAft>
                <a:spcPts val="1200"/>
              </a:spcAft>
              <a:buFont typeface="Arial" panose="020B0604020202020204" pitchFamily="34" charset="0"/>
              <a:buChar char="•"/>
            </a:pPr>
            <a:r>
              <a:rPr lang="en-US" sz="1400" dirty="0">
                <a:latin typeface="Candara" panose="020E0502030303020204" pitchFamily="34" charset="0"/>
              </a:rPr>
              <a:t>Remove “Avg.” from the tooltip field title, and rearrange the text to position it according to importance.</a:t>
            </a:r>
          </a:p>
        </p:txBody>
      </p:sp>
      <p:pic>
        <p:nvPicPr>
          <p:cNvPr id="14" name="Picture 13">
            <a:extLst>
              <a:ext uri="{FF2B5EF4-FFF2-40B4-BE49-F238E27FC236}">
                <a16:creationId xmlns:a16="http://schemas.microsoft.com/office/drawing/2014/main" id="{264072B9-EC2A-4342-A2EF-36C111FE9F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3601" y="2697370"/>
            <a:ext cx="4172164" cy="2946551"/>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A61F0818-ECC9-4B85-86D0-19665C4D5F8F}"/>
              </a:ext>
            </a:extLst>
          </p:cNvPr>
          <p:cNvSpPr/>
          <p:nvPr/>
        </p:nvSpPr>
        <p:spPr>
          <a:xfrm>
            <a:off x="6849762" y="3789674"/>
            <a:ext cx="318655" cy="128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Right 12">
            <a:extLst>
              <a:ext uri="{FF2B5EF4-FFF2-40B4-BE49-F238E27FC236}">
                <a16:creationId xmlns:a16="http://schemas.microsoft.com/office/drawing/2014/main" id="{37893289-EF48-47DB-9899-24356A3C4C8E}"/>
              </a:ext>
            </a:extLst>
          </p:cNvPr>
          <p:cNvSpPr/>
          <p:nvPr/>
        </p:nvSpPr>
        <p:spPr>
          <a:xfrm>
            <a:off x="9392759" y="5391371"/>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Curved Right 18">
            <a:extLst>
              <a:ext uri="{FF2B5EF4-FFF2-40B4-BE49-F238E27FC236}">
                <a16:creationId xmlns:a16="http://schemas.microsoft.com/office/drawing/2014/main" id="{C9EEC507-B55B-4BFD-A18E-2B3D52EDE629}"/>
              </a:ext>
            </a:extLst>
          </p:cNvPr>
          <p:cNvSpPr/>
          <p:nvPr/>
        </p:nvSpPr>
        <p:spPr>
          <a:xfrm flipV="1">
            <a:off x="6501073" y="3456212"/>
            <a:ext cx="318655" cy="457200"/>
          </a:xfrm>
          <a:prstGeom prst="curved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a:extLst>
              <a:ext uri="{FF2B5EF4-FFF2-40B4-BE49-F238E27FC236}">
                <a16:creationId xmlns:a16="http://schemas.microsoft.com/office/drawing/2014/main" id="{A6B3A9C7-17A6-4EDE-853F-771D8964EADD}"/>
              </a:ext>
            </a:extLst>
          </p:cNvPr>
          <p:cNvSpPr txBox="1"/>
          <p:nvPr/>
        </p:nvSpPr>
        <p:spPr>
          <a:xfrm>
            <a:off x="1069481" y="2172734"/>
            <a:ext cx="5496368" cy="892552"/>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Filter Salaries</a:t>
            </a:r>
          </a:p>
          <a:p>
            <a:pPr marL="285750" indent="-285750">
              <a:spcAft>
                <a:spcPts val="1200"/>
              </a:spcAft>
              <a:buFont typeface="Arial" panose="020B0604020202020204" pitchFamily="34" charset="0"/>
              <a:buChar char="•"/>
            </a:pPr>
            <a:r>
              <a:rPr lang="en-US" sz="1400" dirty="0">
                <a:latin typeface="Candara" panose="020E0502030303020204" pitchFamily="34" charset="0"/>
              </a:rPr>
              <a:t>Click to the right of the salary </a:t>
            </a:r>
            <a:r>
              <a:rPr lang="en-US" sz="1400" dirty="0">
                <a:highlight>
                  <a:srgbClr val="EEEAEA"/>
                </a:highlight>
                <a:latin typeface="Candara" panose="020E0502030303020204" pitchFamily="34" charset="0"/>
              </a:rPr>
              <a:t>Mark</a:t>
            </a:r>
            <a:r>
              <a:rPr lang="en-US" sz="1400" dirty="0">
                <a:latin typeface="Candara" panose="020E0502030303020204" pitchFamily="34" charset="0"/>
              </a:rPr>
              <a:t> field, choose </a:t>
            </a:r>
            <a:r>
              <a:rPr lang="en-US" sz="1400" dirty="0">
                <a:highlight>
                  <a:srgbClr val="EEEAEA"/>
                </a:highlight>
                <a:latin typeface="Candara" panose="020E0502030303020204" pitchFamily="34" charset="0"/>
              </a:rPr>
              <a:t>Filter…</a:t>
            </a:r>
            <a:r>
              <a:rPr lang="en-US" sz="1400" dirty="0">
                <a:latin typeface="Candara" panose="020E0502030303020204" pitchFamily="34" charset="0"/>
              </a:rPr>
              <a:t>., and under the </a:t>
            </a:r>
            <a:r>
              <a:rPr lang="en-US" sz="1400" dirty="0">
                <a:highlight>
                  <a:srgbClr val="EEEAEA"/>
                </a:highlight>
                <a:latin typeface="Candara" panose="020E0502030303020204" pitchFamily="34" charset="0"/>
              </a:rPr>
              <a:t>At least</a:t>
            </a:r>
            <a:r>
              <a:rPr lang="en-US" sz="1400" dirty="0">
                <a:latin typeface="Candara" panose="020E0502030303020204" pitchFamily="34" charset="0"/>
              </a:rPr>
              <a:t> button set the value to </a:t>
            </a:r>
            <a:r>
              <a:rPr lang="en-US" sz="1400" dirty="0">
                <a:highlight>
                  <a:srgbClr val="EEEAEA"/>
                </a:highlight>
                <a:latin typeface="Candara" panose="020E0502030303020204" pitchFamily="34" charset="0"/>
              </a:rPr>
              <a:t>1</a:t>
            </a:r>
            <a:r>
              <a:rPr lang="en-US" sz="1400" dirty="0">
                <a:latin typeface="Candara" panose="020E0502030303020204" pitchFamily="34" charset="0"/>
              </a:rPr>
              <a:t>.</a:t>
            </a:r>
          </a:p>
        </p:txBody>
      </p:sp>
      <p:sp>
        <p:nvSpPr>
          <p:cNvPr id="16" name="TextBox 15">
            <a:extLst>
              <a:ext uri="{FF2B5EF4-FFF2-40B4-BE49-F238E27FC236}">
                <a16:creationId xmlns:a16="http://schemas.microsoft.com/office/drawing/2014/main" id="{EEDD3DD0-8F66-4752-9730-A0414A6F5634}"/>
              </a:ext>
            </a:extLst>
          </p:cNvPr>
          <p:cNvSpPr txBox="1"/>
          <p:nvPr/>
        </p:nvSpPr>
        <p:spPr>
          <a:xfrm>
            <a:off x="1069481" y="3916867"/>
            <a:ext cx="5496368" cy="1323439"/>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Edit Legend Title</a:t>
            </a:r>
          </a:p>
          <a:p>
            <a:pPr marL="285750" indent="-285750">
              <a:spcAft>
                <a:spcPts val="1200"/>
              </a:spcAft>
              <a:buFont typeface="Arial" panose="020B0604020202020204" pitchFamily="34" charset="0"/>
              <a:buChar char="•"/>
            </a:pPr>
            <a:r>
              <a:rPr lang="en-US" sz="1400" dirty="0">
                <a:latin typeface="Candara" panose="020E0502030303020204" pitchFamily="34" charset="0"/>
              </a:rPr>
              <a:t>Click to the right of the legend title, and choose </a:t>
            </a:r>
            <a:r>
              <a:rPr lang="en-US" sz="1400" dirty="0">
                <a:highlight>
                  <a:srgbClr val="EEEAEA"/>
                </a:highlight>
                <a:latin typeface="Candara" panose="020E0502030303020204" pitchFamily="34" charset="0"/>
              </a:rPr>
              <a:t>Edit Title…</a:t>
            </a:r>
            <a:r>
              <a:rPr lang="en-US" sz="1400" dirty="0">
                <a:latin typeface="Candara" panose="020E0502030303020204" pitchFamily="34" charset="0"/>
              </a:rPr>
              <a:t> to move the important information to the front so it fits in the legend window and to push the non-essential information to the end where it is still available.</a:t>
            </a:r>
          </a:p>
        </p:txBody>
      </p:sp>
    </p:spTree>
    <p:custDataLst>
      <p:tags r:id="rId1"/>
    </p:custDataLst>
    <p:extLst>
      <p:ext uri="{BB962C8B-B14F-4D97-AF65-F5344CB8AC3E}">
        <p14:creationId xmlns:p14="http://schemas.microsoft.com/office/powerpoint/2010/main" val="839520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8389">
        <p15:prstTrans prst="peelOff"/>
      </p:transition>
    </mc:Choice>
    <mc:Fallback xmlns="">
      <p:transition spd="slow" advTm="183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wipe(left)">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500"/>
                            </p:stCondLst>
                            <p:childTnLst>
                              <p:par>
                                <p:cTn id="29" presetID="21"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wipe(left)">
                                      <p:cBhvr>
                                        <p:cTn id="44" dur="500"/>
                                        <p:tgtEl>
                                          <p:spTgt spid="1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wipe(left)">
                                      <p:cBhvr>
                                        <p:cTn id="49"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3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8501052" cy="1631216"/>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Format Currency</a:t>
            </a:r>
          </a:p>
          <a:p>
            <a:pPr marL="285750" indent="-285750">
              <a:spcAft>
                <a:spcPts val="1200"/>
              </a:spcAft>
              <a:buFont typeface="Arial" panose="020B0604020202020204" pitchFamily="34" charset="0"/>
              <a:buChar char="•"/>
            </a:pPr>
            <a:r>
              <a:rPr lang="en-US" sz="1400" dirty="0">
                <a:latin typeface="Candara" panose="020E0502030303020204" pitchFamily="34" charset="0"/>
              </a:rPr>
              <a:t>In the tooltip, the salaries show no currency symbol, so click to the right of the salary </a:t>
            </a:r>
            <a:r>
              <a:rPr lang="en-US" sz="1400" dirty="0">
                <a:highlight>
                  <a:srgbClr val="EEEAEA"/>
                </a:highlight>
                <a:latin typeface="Candara" panose="020E0502030303020204" pitchFamily="34" charset="0"/>
              </a:rPr>
              <a:t>Mark</a:t>
            </a:r>
            <a:r>
              <a:rPr lang="en-US" sz="1400" dirty="0">
                <a:latin typeface="Candara" panose="020E0502030303020204" pitchFamily="34" charset="0"/>
              </a:rPr>
              <a:t> field, and select </a:t>
            </a:r>
            <a:r>
              <a:rPr lang="en-US" sz="1400" dirty="0">
                <a:highlight>
                  <a:srgbClr val="EEEAEA"/>
                </a:highlight>
                <a:latin typeface="Candara" panose="020E0502030303020204" pitchFamily="34" charset="0"/>
              </a:rPr>
              <a:t>Format…</a:t>
            </a:r>
            <a:r>
              <a:rPr lang="en-US" sz="1400" dirty="0">
                <a:latin typeface="Candara" panose="020E0502030303020204" pitchFamily="34" charset="0"/>
              </a:rPr>
              <a:t>. </a:t>
            </a:r>
          </a:p>
          <a:p>
            <a:pPr marL="283464" lvl="1" indent="-285750">
              <a:spcAft>
                <a:spcPts val="1200"/>
              </a:spcAft>
              <a:buFont typeface="Arial" panose="020B0604020202020204" pitchFamily="34" charset="0"/>
              <a:buChar char="•"/>
            </a:pPr>
            <a:r>
              <a:rPr lang="en-US" sz="1400" dirty="0">
                <a:latin typeface="Candara" panose="020E0502030303020204" pitchFamily="34" charset="0"/>
              </a:rPr>
              <a:t>Click the </a:t>
            </a:r>
            <a:r>
              <a:rPr lang="en-US" sz="1400" dirty="0">
                <a:highlight>
                  <a:srgbClr val="EEEAEA"/>
                </a:highlight>
                <a:latin typeface="Candara" panose="020E0502030303020204" pitchFamily="34" charset="0"/>
              </a:rPr>
              <a:t>Pane</a:t>
            </a:r>
            <a:r>
              <a:rPr lang="en-US" sz="1400" dirty="0">
                <a:latin typeface="Candara" panose="020E0502030303020204" pitchFamily="34" charset="0"/>
              </a:rPr>
              <a:t> tab, and choose </a:t>
            </a:r>
            <a:r>
              <a:rPr lang="en-US" sz="1400" dirty="0">
                <a:highlight>
                  <a:srgbClr val="EEEAEA"/>
                </a:highlight>
                <a:latin typeface="Candara" panose="020E0502030303020204" pitchFamily="34" charset="0"/>
              </a:rPr>
              <a:t>Currency (custom)</a:t>
            </a:r>
            <a:r>
              <a:rPr lang="en-US" sz="1400" dirty="0">
                <a:latin typeface="Candara" panose="020E0502030303020204" pitchFamily="34" charset="0"/>
              </a:rPr>
              <a:t> from the </a:t>
            </a:r>
            <a:r>
              <a:rPr lang="en-US" sz="1400" dirty="0">
                <a:highlight>
                  <a:srgbClr val="EEEAEA"/>
                </a:highlight>
                <a:latin typeface="Candara" panose="020E0502030303020204" pitchFamily="34" charset="0"/>
              </a:rPr>
              <a:t>Numbers</a:t>
            </a:r>
            <a:r>
              <a:rPr lang="en-US" sz="1400" dirty="0">
                <a:latin typeface="Candara" panose="020E0502030303020204" pitchFamily="34" charset="0"/>
              </a:rPr>
              <a:t> dropdown under </a:t>
            </a:r>
            <a:r>
              <a:rPr lang="en-US" sz="1400" dirty="0">
                <a:highlight>
                  <a:srgbClr val="EEEAEA"/>
                </a:highlight>
                <a:latin typeface="Candara" panose="020E0502030303020204" pitchFamily="34" charset="0"/>
              </a:rPr>
              <a:t>Default</a:t>
            </a:r>
            <a:r>
              <a:rPr lang="en-US" sz="1400" dirty="0">
                <a:latin typeface="Candara" panose="020E0502030303020204" pitchFamily="34" charset="0"/>
              </a:rPr>
              <a:t>.  </a:t>
            </a:r>
          </a:p>
          <a:p>
            <a:pPr marL="283464" lvl="1" indent="-285750">
              <a:spcAft>
                <a:spcPts val="1200"/>
              </a:spcAft>
              <a:buFont typeface="Arial" panose="020B0604020202020204" pitchFamily="34" charset="0"/>
              <a:buChar char="•"/>
            </a:pPr>
            <a:r>
              <a:rPr lang="en-US" sz="1400" dirty="0">
                <a:latin typeface="Candara" panose="020E0502030303020204" pitchFamily="34" charset="0"/>
              </a:rPr>
              <a:t>To conserve space, change the number of decimal places to </a:t>
            </a:r>
            <a:r>
              <a:rPr lang="en-US" sz="1400" dirty="0">
                <a:highlight>
                  <a:srgbClr val="EEEAEA"/>
                </a:highlight>
                <a:latin typeface="Candara" panose="020E0502030303020204" pitchFamily="34" charset="0"/>
              </a:rPr>
              <a:t>0</a:t>
            </a:r>
            <a:r>
              <a:rPr lang="en-US" sz="1400" dirty="0">
                <a:latin typeface="Candara" panose="020E0502030303020204" pitchFamily="34" charset="0"/>
              </a:rPr>
              <a:t>.</a:t>
            </a:r>
          </a:p>
        </p:txBody>
      </p:sp>
      <p:pic>
        <p:nvPicPr>
          <p:cNvPr id="8" name="Picture 7">
            <a:extLst>
              <a:ext uri="{FF2B5EF4-FFF2-40B4-BE49-F238E27FC236}">
                <a16:creationId xmlns:a16="http://schemas.microsoft.com/office/drawing/2014/main" id="{B1FC2BA4-6302-4E5C-9BE5-C7B441200B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1813" y="2203461"/>
            <a:ext cx="1943268" cy="441236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Arrow: Left 14">
            <a:extLst>
              <a:ext uri="{FF2B5EF4-FFF2-40B4-BE49-F238E27FC236}">
                <a16:creationId xmlns:a16="http://schemas.microsoft.com/office/drawing/2014/main" id="{5B1E381A-DF17-4368-9F7E-C54107378EBB}"/>
              </a:ext>
            </a:extLst>
          </p:cNvPr>
          <p:cNvSpPr/>
          <p:nvPr/>
        </p:nvSpPr>
        <p:spPr>
          <a:xfrm>
            <a:off x="10932000" y="2277664"/>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015E726E-8F48-4182-BC3F-EE0288924B36}"/>
              </a:ext>
            </a:extLst>
          </p:cNvPr>
          <p:cNvSpPr/>
          <p:nvPr/>
        </p:nvSpPr>
        <p:spPr>
          <a:xfrm>
            <a:off x="9651834" y="3323057"/>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FF0E431-7DF2-4C72-9C3A-2BB30E317E56}"/>
              </a:ext>
            </a:extLst>
          </p:cNvPr>
          <p:cNvSpPr txBox="1"/>
          <p:nvPr/>
        </p:nvSpPr>
        <p:spPr>
          <a:xfrm>
            <a:off x="1069199" y="3803950"/>
            <a:ext cx="8501052" cy="1846659"/>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Edit Titles</a:t>
            </a:r>
          </a:p>
          <a:p>
            <a:pPr marL="285750" indent="-285750">
              <a:spcAft>
                <a:spcPts val="1200"/>
              </a:spcAft>
              <a:buFont typeface="Arial" panose="020B0604020202020204" pitchFamily="34" charset="0"/>
              <a:buChar char="•"/>
            </a:pPr>
            <a:r>
              <a:rPr lang="en-US" sz="1400" dirty="0">
                <a:latin typeface="Candara" panose="020E0502030303020204" pitchFamily="34" charset="0"/>
              </a:rPr>
              <a:t>Double click the sheet name to rename it using a concise title that will still clearly inform you which worksheet is which. </a:t>
            </a:r>
          </a:p>
          <a:p>
            <a:pPr marL="285750" indent="-285750">
              <a:spcAft>
                <a:spcPts val="1200"/>
              </a:spcAft>
              <a:buFont typeface="Arial" panose="020B0604020202020204" pitchFamily="34" charset="0"/>
              <a:buChar char="•"/>
            </a:pPr>
            <a:r>
              <a:rPr lang="en-US" sz="1400" dirty="0">
                <a:latin typeface="Candara" panose="020E0502030303020204" pitchFamily="34" charset="0"/>
              </a:rPr>
              <a:t>Right click the chart title, choose </a:t>
            </a:r>
            <a:r>
              <a:rPr lang="en-US" sz="1400" dirty="0">
                <a:highlight>
                  <a:srgbClr val="EEEAEA"/>
                </a:highlight>
                <a:latin typeface="Candara" panose="020E0502030303020204" pitchFamily="34" charset="0"/>
              </a:rPr>
              <a:t>Edit Title…</a:t>
            </a:r>
            <a:r>
              <a:rPr lang="en-US" sz="1400" dirty="0">
                <a:latin typeface="Candara" panose="020E0502030303020204" pitchFamily="34" charset="0"/>
              </a:rPr>
              <a:t>, and in the text box type a concise title which also explains to the users what the chart is showing them.  Maintain consistency across charts with bolding and font size.</a:t>
            </a:r>
          </a:p>
          <a:p>
            <a:pPr>
              <a:spcAft>
                <a:spcPts val="1200"/>
              </a:spcAft>
            </a:pPr>
            <a:r>
              <a:rPr lang="en-US" sz="1400" dirty="0">
                <a:latin typeface="Candara" panose="020E0502030303020204" pitchFamily="34" charset="0"/>
              </a:rPr>
              <a:t>Your map is ready to go!</a:t>
            </a:r>
          </a:p>
        </p:txBody>
      </p:sp>
    </p:spTree>
    <p:custDataLst>
      <p:tags r:id="rId1"/>
    </p:custDataLst>
    <p:extLst>
      <p:ext uri="{BB962C8B-B14F-4D97-AF65-F5344CB8AC3E}">
        <p14:creationId xmlns:p14="http://schemas.microsoft.com/office/powerpoint/2010/main" val="983749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6330">
        <p15:prstTrans prst="peelOff"/>
      </p:transition>
    </mc:Choice>
    <mc:Fallback xmlns="">
      <p:transition spd="slow" advTm="163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500"/>
                                        <p:tgtEl>
                                          <p:spTgt spid="15"/>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Effect transition="in" filter="wipe(left)">
                                      <p:cBhvr>
                                        <p:cTn id="35" dur="500"/>
                                        <p:tgtEl>
                                          <p:spTgt spid="1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wipe(left)">
                                      <p:cBhvr>
                                        <p:cTn id="40" dur="5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wipe(left)">
                                      <p:cBhvr>
                                        <p:cTn id="45" dur="500"/>
                                        <p:tgtEl>
                                          <p:spTgt spid="10">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0">
                                            <p:txEl>
                                              <p:pRg st="2" end="2"/>
                                            </p:txEl>
                                          </p:spTgt>
                                        </p:tgtEl>
                                        <p:attrNameLst>
                                          <p:attrName>style.visibility</p:attrName>
                                        </p:attrNameLst>
                                      </p:cBhvr>
                                      <p:to>
                                        <p:strVal val="visible"/>
                                      </p:to>
                                    </p:set>
                                    <p:animEffect transition="in" filter="wipe(left)">
                                      <p:cBhvr>
                                        <p:cTn id="50" dur="500"/>
                                        <p:tgtEl>
                                          <p:spTgt spid="10">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0">
                                            <p:txEl>
                                              <p:pRg st="3" end="3"/>
                                            </p:txEl>
                                          </p:spTgt>
                                        </p:tgtEl>
                                        <p:attrNameLst>
                                          <p:attrName>style.visibility</p:attrName>
                                        </p:attrNameLst>
                                      </p:cBhvr>
                                      <p:to>
                                        <p:strVal val="visible"/>
                                      </p:to>
                                    </p:set>
                                    <p:animEffect transition="in" filter="wipe(left)">
                                      <p:cBhvr>
                                        <p:cTn id="5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Symbol Map </a:t>
            </a:r>
            <a:r>
              <a:rPr lang="en-US" sz="2400" dirty="0">
                <a:latin typeface="Berlin Sans FB Demi" panose="020E0802020502020306" pitchFamily="34" charset="0"/>
              </a:rPr>
              <a:t>(cont’d)</a:t>
            </a:r>
            <a:br>
              <a:rPr lang="en-US" b="1" dirty="0"/>
            </a:br>
            <a:endParaRPr lang="en-US" dirty="0"/>
          </a:p>
        </p:txBody>
      </p:sp>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7" name="Picture 6">
            <a:extLst>
              <a:ext uri="{FF2B5EF4-FFF2-40B4-BE49-F238E27FC236}">
                <a16:creationId xmlns:a16="http://schemas.microsoft.com/office/drawing/2014/main" id="{BB594B8F-BB7B-4957-85AF-EC92F5927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738" y="1463675"/>
            <a:ext cx="8470523" cy="50292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9937B3CB-E026-4E5E-A904-FFED44633837}"/>
              </a:ext>
            </a:extLst>
          </p:cNvPr>
          <p:cNvSpPr txBox="1"/>
          <p:nvPr/>
        </p:nvSpPr>
        <p:spPr>
          <a:xfrm>
            <a:off x="1770610" y="1155898"/>
            <a:ext cx="10241281" cy="307777"/>
          </a:xfrm>
          <a:prstGeom prst="rect">
            <a:avLst/>
          </a:prstGeom>
          <a:noFill/>
        </p:spPr>
        <p:txBody>
          <a:bodyPr wrap="square" rtlCol="0">
            <a:spAutoFit/>
          </a:bodyPr>
          <a:lstStyle/>
          <a:p>
            <a:r>
              <a:rPr lang="en-US" sz="1400" u="sng" dirty="0">
                <a:latin typeface="Candara" panose="020E0502030303020204" pitchFamily="34" charset="0"/>
              </a:rPr>
              <a:t>Finished View</a:t>
            </a:r>
          </a:p>
        </p:txBody>
      </p:sp>
    </p:spTree>
    <p:extLst>
      <p:ext uri="{BB962C8B-B14F-4D97-AF65-F5344CB8AC3E}">
        <p14:creationId xmlns:p14="http://schemas.microsoft.com/office/powerpoint/2010/main" val="2628192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499">
        <p15:prstTrans prst="peelOff"/>
      </p:transition>
    </mc:Choice>
    <mc:Fallback xmlns="">
      <p:transition spd="slow" advTm="1499">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Line Chart</a:t>
            </a:r>
            <a:br>
              <a:rPr lang="en-US" sz="4000" dirty="0">
                <a:latin typeface="Berlin Sans FB Demi" panose="020E0802020502020306" pitchFamily="34" charset="0"/>
              </a:rPr>
            </a:br>
            <a:r>
              <a:rPr lang="en-US" sz="3600" dirty="0">
                <a:latin typeface="Berlin Sans FB Demi" panose="020E0802020502020306" pitchFamily="34" charset="0"/>
              </a:rPr>
              <a:t> </a:t>
            </a:r>
            <a:br>
              <a:rPr lang="en-US" b="1" dirty="0"/>
            </a:br>
            <a:endParaRPr lang="en-US" dirty="0"/>
          </a:p>
        </p:txBody>
      </p:sp>
      <p:sp>
        <p:nvSpPr>
          <p:cNvPr id="4" name="Rectangle 3">
            <a:extLst>
              <a:ext uri="{FF2B5EF4-FFF2-40B4-BE49-F238E27FC236}">
                <a16:creationId xmlns:a16="http://schemas.microsoft.com/office/drawing/2014/main" id="{A48A5510-877D-4C26-BA0A-FEFFAF03B985}"/>
              </a:ext>
            </a:extLst>
          </p:cNvPr>
          <p:cNvSpPr/>
          <p:nvPr/>
        </p:nvSpPr>
        <p:spPr>
          <a:xfrm>
            <a:off x="2412230" y="1594400"/>
            <a:ext cx="7367539" cy="4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3" y="2962076"/>
            <a:ext cx="2094043" cy="2057397"/>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253" y="2375013"/>
            <a:ext cx="1853076" cy="3180951"/>
          </a:xfrm>
          <a:prstGeom prst="rect">
            <a:avLst/>
          </a:prstGeom>
        </p:spPr>
      </p:pic>
      <p:pic>
        <p:nvPicPr>
          <p:cNvPr id="10" name="Picture 9">
            <a:extLst>
              <a:ext uri="{FF2B5EF4-FFF2-40B4-BE49-F238E27FC236}">
                <a16:creationId xmlns:a16="http://schemas.microsoft.com/office/drawing/2014/main" id="{814F0B8C-05F2-48ED-8C3B-1FC365E34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469" y="1207218"/>
            <a:ext cx="2648176" cy="1373003"/>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7194" y="1012513"/>
            <a:ext cx="2255128" cy="1154944"/>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590800" y="1796576"/>
            <a:ext cx="7025268" cy="2954655"/>
          </a:xfrm>
          <a:prstGeom prst="rect">
            <a:avLst/>
          </a:prstGeom>
          <a:noFill/>
        </p:spPr>
        <p:txBody>
          <a:bodyPr wrap="square" rtlCol="0">
            <a:spAutoFit/>
          </a:bodyPr>
          <a:lstStyle/>
          <a:p>
            <a:pPr marL="582930">
              <a:spcAft>
                <a:spcPts val="1200"/>
              </a:spcAft>
            </a:pPr>
            <a:r>
              <a:rPr lang="en-US" sz="1400" u="sng" dirty="0">
                <a:latin typeface="Candara" panose="020E0502030303020204" pitchFamily="34" charset="0"/>
              </a:rPr>
              <a:t>Setup Worksheet &amp; Axes</a:t>
            </a:r>
          </a:p>
          <a:p>
            <a:pPr marL="868680" indent="-285750">
              <a:spcAft>
                <a:spcPts val="1200"/>
              </a:spcAft>
              <a:buFont typeface="Arial" panose="020B0604020202020204" pitchFamily="34" charset="0"/>
              <a:buChar char="•"/>
            </a:pPr>
            <a:r>
              <a:rPr lang="en-US" sz="1400" dirty="0">
                <a:latin typeface="Candara" panose="020E0502030303020204" pitchFamily="34" charset="0"/>
              </a:rPr>
              <a:t>Create a new worksheet on which to create the chart.  </a:t>
            </a:r>
            <a:endParaRPr lang="en-US" sz="1400" i="1" dirty="0">
              <a:latin typeface="Candara" panose="020E0502030303020204" pitchFamily="34" charset="0"/>
            </a:endParaRPr>
          </a:p>
          <a:p>
            <a:pPr marL="582930">
              <a:spcAft>
                <a:spcPts val="1200"/>
              </a:spcAft>
            </a:pPr>
            <a:r>
              <a:rPr lang="en-US" sz="1400" dirty="0">
                <a:latin typeface="Candara" panose="020E0502030303020204" pitchFamily="34" charset="0"/>
              </a:rPr>
              <a:t>Our line chart will show change in salaries by required education level across time, so our axes will be for salary and year.</a:t>
            </a:r>
          </a:p>
          <a:p>
            <a:pPr marL="868680" indent="-285750">
              <a:spcAft>
                <a:spcPts val="1200"/>
              </a:spcAft>
              <a:buFont typeface="Arial" panose="020B0604020202020204" pitchFamily="34" charset="0"/>
              <a:buChar char="•"/>
            </a:pPr>
            <a:r>
              <a:rPr lang="en-US" sz="1400" dirty="0">
                <a:latin typeface="Candara" panose="020E0502030303020204" pitchFamily="34" charset="0"/>
              </a:rPr>
              <a:t>Drag </a:t>
            </a:r>
            <a:r>
              <a:rPr lang="en-US" sz="1400" dirty="0">
                <a:highlight>
                  <a:srgbClr val="EEEAEA"/>
                </a:highlight>
                <a:latin typeface="Candara" panose="020E0502030303020204" pitchFamily="34" charset="0"/>
              </a:rPr>
              <a:t>Year</a:t>
            </a:r>
            <a:r>
              <a:rPr lang="en-US" sz="1400" dirty="0">
                <a:latin typeface="Candara" panose="020E0502030303020204" pitchFamily="34" charset="0"/>
              </a:rPr>
              <a:t> to the </a:t>
            </a:r>
            <a:r>
              <a:rPr lang="en-US" sz="1400" dirty="0">
                <a:highlight>
                  <a:srgbClr val="EEEAEA"/>
                </a:highlight>
                <a:latin typeface="Candara" panose="020E0502030303020204" pitchFamily="34" charset="0"/>
              </a:rPr>
              <a:t>Columns</a:t>
            </a:r>
            <a:r>
              <a:rPr lang="en-US" sz="1400" dirty="0">
                <a:latin typeface="Candara" panose="020E0502030303020204" pitchFamily="34" charset="0"/>
              </a:rPr>
              <a:t>. </a:t>
            </a:r>
          </a:p>
          <a:p>
            <a:pPr marL="868680" indent="-285750">
              <a:spcAft>
                <a:spcPts val="1200"/>
              </a:spcAft>
              <a:buFont typeface="Arial" panose="020B0604020202020204" pitchFamily="34" charset="0"/>
              <a:buChar char="•"/>
            </a:pPr>
            <a:r>
              <a:rPr lang="en-US" sz="1400" dirty="0">
                <a:latin typeface="Candara" panose="020E0502030303020204" pitchFamily="34" charset="0"/>
              </a:rPr>
              <a:t>Drag the salary field to the </a:t>
            </a:r>
            <a:r>
              <a:rPr lang="en-US" sz="1400" dirty="0">
                <a:highlight>
                  <a:srgbClr val="EEEAEA"/>
                </a:highlight>
                <a:latin typeface="Candara" panose="020E0502030303020204" pitchFamily="34" charset="0"/>
              </a:rPr>
              <a:t>Rows</a:t>
            </a:r>
            <a:r>
              <a:rPr lang="en-US" sz="1400" dirty="0">
                <a:latin typeface="Candara" panose="020E0502030303020204" pitchFamily="34" charset="0"/>
              </a:rPr>
              <a:t>.</a:t>
            </a:r>
          </a:p>
          <a:p>
            <a:pPr marL="868680" indent="-285750">
              <a:spcAft>
                <a:spcPts val="1200"/>
              </a:spcAft>
              <a:buFont typeface="Arial" panose="020B0604020202020204" pitchFamily="34" charset="0"/>
              <a:buChar char="•"/>
            </a:pPr>
            <a:r>
              <a:rPr lang="en-US" sz="1400" dirty="0">
                <a:latin typeface="Candara" panose="020E0502030303020204" pitchFamily="34" charset="0"/>
              </a:rPr>
              <a:t>In the </a:t>
            </a:r>
            <a:r>
              <a:rPr lang="en-US" sz="1400" dirty="0">
                <a:highlight>
                  <a:srgbClr val="EEEAEA"/>
                </a:highlight>
                <a:latin typeface="Candara" panose="020E0502030303020204" pitchFamily="34" charset="0"/>
              </a:rPr>
              <a:t>Show Me</a:t>
            </a:r>
            <a:r>
              <a:rPr lang="en-US" sz="1400" dirty="0">
                <a:latin typeface="Candara" panose="020E0502030303020204" pitchFamily="34" charset="0"/>
              </a:rPr>
              <a:t> chart pane, click the first line chart.  </a:t>
            </a:r>
          </a:p>
          <a:p>
            <a:pPr marL="868680" indent="-285750">
              <a:spcAft>
                <a:spcPts val="1200"/>
              </a:spcAft>
              <a:buFont typeface="Arial" panose="020B0604020202020204" pitchFamily="34" charset="0"/>
              <a:buChar char="•"/>
            </a:pPr>
            <a:r>
              <a:rPr lang="en-US" sz="1400" dirty="0">
                <a:latin typeface="Candara" panose="020E0502030303020204" pitchFamily="34" charset="0"/>
              </a:rPr>
              <a:t>Change the aggregation type of the salary field to </a:t>
            </a:r>
            <a:r>
              <a:rPr lang="en-US" sz="1400" dirty="0">
                <a:highlight>
                  <a:srgbClr val="EEEAEA"/>
                </a:highlight>
                <a:latin typeface="Candara" panose="020E0502030303020204" pitchFamily="34" charset="0"/>
              </a:rPr>
              <a:t>Average</a:t>
            </a:r>
            <a:r>
              <a:rPr lang="en-US" sz="1400" dirty="0">
                <a:latin typeface="Candara" panose="020E0502030303020204" pitchFamily="34" charset="0"/>
              </a:rPr>
              <a:t>.</a:t>
            </a:r>
            <a:br>
              <a:rPr lang="en-US" sz="1400" dirty="0">
                <a:latin typeface="Candara" panose="020E0502030303020204" pitchFamily="34" charset="0"/>
              </a:rPr>
            </a:br>
            <a:endParaRPr lang="en-US" sz="1400" dirty="0">
              <a:latin typeface="Candara" panose="020E0502030303020204" pitchFamily="34" charset="0"/>
            </a:endParaRPr>
          </a:p>
        </p:txBody>
      </p:sp>
      <p:pic>
        <p:nvPicPr>
          <p:cNvPr id="11" name="Picture 10">
            <a:extLst>
              <a:ext uri="{FF2B5EF4-FFF2-40B4-BE49-F238E27FC236}">
                <a16:creationId xmlns:a16="http://schemas.microsoft.com/office/drawing/2014/main" id="{A5CA9D0F-989D-46CC-A55B-FB440F1EB6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9577" y="3704791"/>
            <a:ext cx="586791" cy="46486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CD1C91B6-63DF-4E66-8029-967D1430BC51}"/>
              </a:ext>
            </a:extLst>
          </p:cNvPr>
          <p:cNvSpPr txBox="1"/>
          <p:nvPr/>
        </p:nvSpPr>
        <p:spPr>
          <a:xfrm>
            <a:off x="2590800" y="4510569"/>
            <a:ext cx="7550817" cy="1046440"/>
          </a:xfrm>
          <a:prstGeom prst="rect">
            <a:avLst/>
          </a:prstGeom>
          <a:noFill/>
        </p:spPr>
        <p:txBody>
          <a:bodyPr wrap="square" rtlCol="0">
            <a:spAutoFit/>
          </a:bodyPr>
          <a:lstStyle/>
          <a:p>
            <a:pPr marL="585216">
              <a:spcAft>
                <a:spcPts val="1200"/>
              </a:spcAft>
            </a:pPr>
            <a:r>
              <a:rPr lang="en-US" sz="1400" u="sng" dirty="0">
                <a:latin typeface="Candara" panose="020E0502030303020204" pitchFamily="34" charset="0"/>
              </a:rPr>
              <a:t>Configure Color</a:t>
            </a:r>
          </a:p>
          <a:p>
            <a:pPr marL="868680" indent="-283464">
              <a:spcAft>
                <a:spcPts val="1200"/>
              </a:spcAft>
              <a:buFont typeface="Arial" panose="020B0604020202020204" pitchFamily="34" charset="0"/>
              <a:buChar char="•"/>
            </a:pPr>
            <a:r>
              <a:rPr lang="en-US" sz="1400" dirty="0">
                <a:latin typeface="Candara" panose="020E0502030303020204" pitchFamily="34" charset="0"/>
              </a:rPr>
              <a:t>Drag the MLS field to the </a:t>
            </a:r>
            <a:r>
              <a:rPr lang="en-US" sz="1400" dirty="0">
                <a:highlight>
                  <a:srgbClr val="EEEAEA"/>
                </a:highlight>
                <a:latin typeface="Candara" panose="020E0502030303020204" pitchFamily="34" charset="0"/>
              </a:rPr>
              <a:t>Color</a:t>
            </a:r>
            <a:r>
              <a:rPr lang="en-US" sz="1400" dirty="0">
                <a:latin typeface="Candara" panose="020E0502030303020204" pitchFamily="34" charset="0"/>
              </a:rPr>
              <a:t> </a:t>
            </a:r>
            <a:r>
              <a:rPr lang="en-US" sz="1400" dirty="0">
                <a:highlight>
                  <a:srgbClr val="EEEAEA"/>
                </a:highlight>
                <a:latin typeface="Candara" panose="020E0502030303020204" pitchFamily="34" charset="0"/>
              </a:rPr>
              <a:t>Mark</a:t>
            </a:r>
            <a:r>
              <a:rPr lang="en-US" sz="1400" dirty="0">
                <a:latin typeface="Candara" panose="020E0502030303020204" pitchFamily="34" charset="0"/>
              </a:rPr>
              <a:t> box.</a:t>
            </a:r>
            <a:endParaRPr lang="en-US" sz="1400" i="1" dirty="0">
              <a:latin typeface="Candara" panose="020E0502030303020204" pitchFamily="34" charset="0"/>
            </a:endParaRPr>
          </a:p>
          <a:p>
            <a:pPr marL="868680" indent="-283464">
              <a:spcAft>
                <a:spcPts val="1200"/>
              </a:spcAft>
              <a:buFont typeface="Arial" panose="020B0604020202020204" pitchFamily="34" charset="0"/>
              <a:buChar char="•"/>
            </a:pPr>
            <a:r>
              <a:rPr lang="en-US" sz="1400" dirty="0">
                <a:latin typeface="Candara" panose="020E0502030303020204" pitchFamily="34" charset="0"/>
              </a:rPr>
              <a:t>Filter out invalid MLS values.</a:t>
            </a:r>
            <a:endParaRPr lang="en-US" sz="1400" i="1" dirty="0">
              <a:latin typeface="Candara" panose="020E0502030303020204" pitchFamily="34" charset="0"/>
            </a:endParaRPr>
          </a:p>
        </p:txBody>
      </p:sp>
    </p:spTree>
    <p:custDataLst>
      <p:tags r:id="rId1"/>
    </p:custDataLst>
    <p:extLst>
      <p:ext uri="{BB962C8B-B14F-4D97-AF65-F5344CB8AC3E}">
        <p14:creationId xmlns:p14="http://schemas.microsoft.com/office/powerpoint/2010/main" val="1143729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4216">
        <p15:prstTrans prst="peelOff"/>
      </p:transition>
    </mc:Choice>
    <mc:Fallback xmlns="">
      <p:transition spd="slow" advTm="2421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left)">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wipe(left)">
                                      <p:cBhvr>
                                        <p:cTn id="28" dur="5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wipe(left)">
                                      <p:cBhvr>
                                        <p:cTn id="33" dur="500"/>
                                        <p:tgtEl>
                                          <p:spTgt spid="1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Effect transition="in" filter="wipe(left)">
                                      <p:cBhvr>
                                        <p:cTn id="38" dur="500"/>
                                        <p:tgtEl>
                                          <p:spTgt spid="1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Effect transition="in" filter="wipe(left)">
                                      <p:cBhvr>
                                        <p:cTn id="43" dur="500"/>
                                        <p:tgtEl>
                                          <p:spTgt spid="1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wipe(left)">
                                      <p:cBhvr>
                                        <p:cTn id="53" dur="500"/>
                                        <p:tgtEl>
                                          <p:spTgt spid="1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wipe(left)">
                                      <p:cBhvr>
                                        <p:cTn id="58" dur="5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4">
                                            <p:txEl>
                                              <p:pRg st="1" end="1"/>
                                            </p:txEl>
                                          </p:spTgt>
                                        </p:tgtEl>
                                        <p:attrNameLst>
                                          <p:attrName>style.visibility</p:attrName>
                                        </p:attrNameLst>
                                      </p:cBhvr>
                                      <p:to>
                                        <p:strVal val="visible"/>
                                      </p:to>
                                    </p:set>
                                    <p:animEffect transition="in" filter="wipe(left)">
                                      <p:cBhvr>
                                        <p:cTn id="63" dur="500"/>
                                        <p:tgtEl>
                                          <p:spTgt spid="14">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4">
                                            <p:txEl>
                                              <p:pRg st="2" end="2"/>
                                            </p:txEl>
                                          </p:spTgt>
                                        </p:tgtEl>
                                        <p:attrNameLst>
                                          <p:attrName>style.visibility</p:attrName>
                                        </p:attrNameLst>
                                      </p:cBhvr>
                                      <p:to>
                                        <p:strVal val="visible"/>
                                      </p:to>
                                    </p:set>
                                    <p:animEffect transition="in" filter="wipe(left)">
                                      <p:cBhvr>
                                        <p:cTn id="68"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791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Line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1046440"/>
          </a:xfrm>
          <a:prstGeom prst="rect">
            <a:avLst/>
          </a:prstGeom>
          <a:noFill/>
        </p:spPr>
        <p:txBody>
          <a:bodyPr wrap="square" rtlCol="0">
            <a:spAutoFit/>
          </a:bodyPr>
          <a:lstStyle/>
          <a:p>
            <a:pPr indent="-228600">
              <a:spcAft>
                <a:spcPts val="1200"/>
              </a:spcAft>
            </a:pPr>
            <a:r>
              <a:rPr lang="en-US" sz="1400" u="sng" dirty="0">
                <a:latin typeface="Candara" panose="020E0502030303020204" pitchFamily="34" charset="0"/>
              </a:rPr>
              <a:t>Tidy Salary Display</a:t>
            </a:r>
          </a:p>
          <a:p>
            <a:pPr marL="228600" indent="-228600">
              <a:spcAft>
                <a:spcPts val="1200"/>
              </a:spcAft>
              <a:buFont typeface="Arial" panose="020B0604020202020204" pitchFamily="34" charset="0"/>
              <a:buChar char="•"/>
            </a:pPr>
            <a:r>
              <a:rPr lang="en-US" sz="1400" dirty="0">
                <a:latin typeface="Candara" panose="020E0502030303020204" pitchFamily="34" charset="0"/>
              </a:rPr>
              <a:t>Format the field for the </a:t>
            </a:r>
            <a:r>
              <a:rPr lang="en-US" sz="1400" dirty="0">
                <a:highlight>
                  <a:srgbClr val="EEEAEA"/>
                </a:highlight>
                <a:latin typeface="Candara" panose="020E0502030303020204" pitchFamily="34" charset="0"/>
              </a:rPr>
              <a:t>Axis</a:t>
            </a:r>
            <a:r>
              <a:rPr lang="en-US" sz="1400" dirty="0">
                <a:latin typeface="Candara" panose="020E0502030303020204" pitchFamily="34" charset="0"/>
              </a:rPr>
              <a:t> and </a:t>
            </a:r>
            <a:r>
              <a:rPr lang="en-US" sz="1400" dirty="0">
                <a:highlight>
                  <a:srgbClr val="EEEAEA"/>
                </a:highlight>
                <a:latin typeface="Candara" panose="020E0502030303020204" pitchFamily="34" charset="0"/>
              </a:rPr>
              <a:t>Pane</a:t>
            </a:r>
            <a:r>
              <a:rPr lang="en-US" sz="1400" dirty="0">
                <a:latin typeface="Candara" panose="020E0502030303020204" pitchFamily="34" charset="0"/>
              </a:rPr>
              <a:t>.</a:t>
            </a:r>
            <a:endParaRPr lang="en-US" sz="1400" i="1" dirty="0">
              <a:latin typeface="Candara" panose="020E0502030303020204" pitchFamily="34" charset="0"/>
            </a:endParaRPr>
          </a:p>
          <a:p>
            <a:pPr marL="228600" indent="-228600">
              <a:spcAft>
                <a:spcPts val="1200"/>
              </a:spcAft>
              <a:buFont typeface="Arial" panose="020B0604020202020204" pitchFamily="34" charset="0"/>
              <a:buChar char="•"/>
            </a:pPr>
            <a:r>
              <a:rPr lang="en-US" sz="1400" dirty="0">
                <a:latin typeface="Candara" panose="020E0502030303020204" pitchFamily="34" charset="0"/>
              </a:rPr>
              <a:t>Edit the axis title.  </a:t>
            </a:r>
            <a:endParaRPr lang="en-US" sz="1400" i="1" dirty="0">
              <a:latin typeface="Candara" panose="020E0502030303020204" pitchFamily="34" charset="0"/>
            </a:endParaRPr>
          </a:p>
        </p:txBody>
      </p:sp>
      <p:sp>
        <p:nvSpPr>
          <p:cNvPr id="13" name="TextBox 12">
            <a:extLst>
              <a:ext uri="{FF2B5EF4-FFF2-40B4-BE49-F238E27FC236}">
                <a16:creationId xmlns:a16="http://schemas.microsoft.com/office/drawing/2014/main" id="{5686BA95-CF46-49F6-B567-A72C5AD2CFD7}"/>
              </a:ext>
            </a:extLst>
          </p:cNvPr>
          <p:cNvSpPr txBox="1"/>
          <p:nvPr/>
        </p:nvSpPr>
        <p:spPr>
          <a:xfrm>
            <a:off x="1069481" y="3219174"/>
            <a:ext cx="7573795" cy="2369880"/>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Filter Salary</a:t>
            </a:r>
          </a:p>
          <a:p>
            <a:pPr marL="228600" indent="-228600">
              <a:spcAft>
                <a:spcPts val="1200"/>
              </a:spcAft>
              <a:buFont typeface="Arial" panose="020B0604020202020204" pitchFamily="34" charset="0"/>
              <a:buChar char="•"/>
            </a:pPr>
            <a:r>
              <a:rPr lang="en-US" sz="1400" dirty="0">
                <a:latin typeface="Candara" panose="020E0502030303020204" pitchFamily="34" charset="0"/>
              </a:rPr>
              <a:t>Remove empty and 0 value salaries so they are not averaged into the output. </a:t>
            </a:r>
          </a:p>
          <a:p>
            <a:pPr marL="742950" lvl="1" indent="-285750">
              <a:spcAft>
                <a:spcPts val="1200"/>
              </a:spcAft>
              <a:buFont typeface="Calibri" panose="020F0502020204030204" pitchFamily="34" charset="0"/>
              <a:buChar char="▪"/>
            </a:pPr>
            <a:r>
              <a:rPr lang="en-US" sz="1400" dirty="0">
                <a:latin typeface="Candara" panose="020E0502030303020204" pitchFamily="34" charset="0"/>
              </a:rPr>
              <a:t>Drag the salary field from the </a:t>
            </a:r>
            <a:r>
              <a:rPr lang="en-US" sz="1400" dirty="0">
                <a:highlight>
                  <a:srgbClr val="EEEAEA"/>
                </a:highlight>
                <a:latin typeface="Candara" panose="020E0502030303020204" pitchFamily="34" charset="0"/>
              </a:rPr>
              <a:t>Data</a:t>
            </a:r>
            <a:r>
              <a:rPr lang="en-US" sz="1400" dirty="0">
                <a:latin typeface="Candara" panose="020E0502030303020204" pitchFamily="34" charset="0"/>
              </a:rPr>
              <a:t> pane into the </a:t>
            </a:r>
            <a:r>
              <a:rPr lang="en-US" sz="1400" dirty="0">
                <a:highlight>
                  <a:srgbClr val="EEEAEA"/>
                </a:highlight>
                <a:latin typeface="Candara" panose="020E0502030303020204" pitchFamily="34" charset="0"/>
              </a:rPr>
              <a:t>Filter</a:t>
            </a:r>
            <a:r>
              <a:rPr lang="en-US" sz="1400" dirty="0">
                <a:latin typeface="Candara" panose="020E0502030303020204" pitchFamily="34" charset="0"/>
              </a:rPr>
              <a:t>.</a:t>
            </a:r>
          </a:p>
          <a:p>
            <a:pPr marL="742950" lvl="1" indent="-285750">
              <a:spcAft>
                <a:spcPts val="1200"/>
              </a:spcAft>
              <a:buFont typeface="Calibri" panose="020F0502020204030204" pitchFamily="34" charset="0"/>
              <a:buChar char="▪"/>
            </a:pPr>
            <a:r>
              <a:rPr lang="en-US" sz="1400" dirty="0">
                <a:latin typeface="Candara" panose="020E0502030303020204" pitchFamily="34" charset="0"/>
              </a:rPr>
              <a:t>Choose </a:t>
            </a:r>
            <a:r>
              <a:rPr lang="en-US" sz="1400" dirty="0">
                <a:highlight>
                  <a:srgbClr val="EEEAEA"/>
                </a:highlight>
                <a:latin typeface="Candara" panose="020E0502030303020204" pitchFamily="34" charset="0"/>
              </a:rPr>
              <a:t>All values</a:t>
            </a:r>
            <a:r>
              <a:rPr lang="en-US" sz="1400" dirty="0">
                <a:latin typeface="Candara" panose="020E0502030303020204" pitchFamily="34" charset="0"/>
              </a:rPr>
              <a:t> from the ensuing dialog box.</a:t>
            </a:r>
          </a:p>
          <a:p>
            <a:pPr marL="742950" lvl="1" indent="-285750">
              <a:spcAft>
                <a:spcPts val="1200"/>
              </a:spcAft>
              <a:buFont typeface="Calibri" panose="020F0502020204030204" pitchFamily="34" charset="0"/>
              <a:buChar char="▪"/>
            </a:pPr>
            <a:r>
              <a:rPr lang="en-US" sz="1400" dirty="0">
                <a:latin typeface="Candara" panose="020E0502030303020204" pitchFamily="34" charset="0"/>
              </a:rPr>
              <a:t>Hit </a:t>
            </a:r>
            <a:r>
              <a:rPr lang="en-US" sz="1400" dirty="0">
                <a:highlight>
                  <a:srgbClr val="EEEAEA"/>
                </a:highlight>
                <a:latin typeface="Candara" panose="020E0502030303020204" pitchFamily="34" charset="0"/>
              </a:rPr>
              <a:t>Next</a:t>
            </a:r>
            <a:r>
              <a:rPr lang="en-US" sz="1400" dirty="0">
                <a:latin typeface="Candara" panose="020E0502030303020204" pitchFamily="34" charset="0"/>
              </a:rPr>
              <a:t>, and filter for values which are at least </a:t>
            </a:r>
            <a:r>
              <a:rPr lang="en-US" sz="1400" dirty="0">
                <a:highlight>
                  <a:srgbClr val="EEEAEA"/>
                </a:highlight>
                <a:latin typeface="Candara" panose="020E0502030303020204" pitchFamily="34" charset="0"/>
              </a:rPr>
              <a:t>1</a:t>
            </a:r>
            <a:r>
              <a:rPr lang="en-US" sz="1400" dirty="0">
                <a:latin typeface="Candara" panose="020E0502030303020204" pitchFamily="34" charset="0"/>
              </a:rPr>
              <a:t>.</a:t>
            </a:r>
            <a:br>
              <a:rPr lang="en-US" sz="1400" dirty="0">
                <a:latin typeface="Candara" panose="020E0502030303020204" pitchFamily="34" charset="0"/>
              </a:rPr>
            </a:br>
            <a:endParaRPr lang="en-US" sz="1400" dirty="0">
              <a:latin typeface="Candara" panose="020E0502030303020204" pitchFamily="34" charset="0"/>
            </a:endParaRPr>
          </a:p>
          <a:p>
            <a:pPr marL="868680" indent="-285750">
              <a:spcAft>
                <a:spcPts val="1200"/>
              </a:spcAft>
              <a:buFont typeface="Arial" panose="020B0604020202020204" pitchFamily="34" charset="0"/>
              <a:buChar char="•"/>
            </a:pPr>
            <a:endParaRPr lang="en-US" sz="1400" i="1" dirty="0">
              <a:latin typeface="Candara" panose="020E0502030303020204" pitchFamily="34" charset="0"/>
            </a:endParaRPr>
          </a:p>
        </p:txBody>
      </p:sp>
      <p:pic>
        <p:nvPicPr>
          <p:cNvPr id="14" name="Picture 13">
            <a:extLst>
              <a:ext uri="{FF2B5EF4-FFF2-40B4-BE49-F238E27FC236}">
                <a16:creationId xmlns:a16="http://schemas.microsoft.com/office/drawing/2014/main" id="{92F7A703-B6AF-425C-BAAF-4BBA6B580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6851" y="2455420"/>
            <a:ext cx="2888230" cy="336833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Arrow: Right 14">
            <a:extLst>
              <a:ext uri="{FF2B5EF4-FFF2-40B4-BE49-F238E27FC236}">
                <a16:creationId xmlns:a16="http://schemas.microsoft.com/office/drawing/2014/main" id="{81BECD91-DD4C-4AEB-930F-4B9DB4314CC3}"/>
              </a:ext>
            </a:extLst>
          </p:cNvPr>
          <p:cNvSpPr/>
          <p:nvPr/>
        </p:nvSpPr>
        <p:spPr>
          <a:xfrm>
            <a:off x="8643276" y="3044143"/>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EB43CB7B-0F18-4725-AF85-1528EDFA4CD4}"/>
              </a:ext>
            </a:extLst>
          </p:cNvPr>
          <p:cNvSpPr/>
          <p:nvPr/>
        </p:nvSpPr>
        <p:spPr>
          <a:xfrm>
            <a:off x="9747081" y="5541468"/>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42485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007">
        <p15:prstTrans prst="peelOff"/>
      </p:transition>
    </mc:Choice>
    <mc:Fallback xmlns="">
      <p:transition spd="slow" advTm="100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wipe(left)">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wipe(left)">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3">
                                            <p:txEl>
                                              <p:pRg st="4" end="4"/>
                                            </p:txEl>
                                          </p:spTgt>
                                        </p:tgtEl>
                                        <p:attrNameLst>
                                          <p:attrName>style.visibility</p:attrName>
                                        </p:attrNameLst>
                                      </p:cBhvr>
                                      <p:to>
                                        <p:strVal val="visible"/>
                                      </p:to>
                                    </p:set>
                                    <p:animEffect transition="in" filter="wipe(left)">
                                      <p:cBhvr>
                                        <p:cTn id="51" dur="500"/>
                                        <p:tgtEl>
                                          <p:spTgt spid="1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3954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Line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2" name="TextBox 11">
            <a:extLst>
              <a:ext uri="{FF2B5EF4-FFF2-40B4-BE49-F238E27FC236}">
                <a16:creationId xmlns:a16="http://schemas.microsoft.com/office/drawing/2014/main" id="{3B8BED44-F99C-4798-B321-E3D808CC2CD6}"/>
              </a:ext>
            </a:extLst>
          </p:cNvPr>
          <p:cNvSpPr txBox="1"/>
          <p:nvPr/>
        </p:nvSpPr>
        <p:spPr>
          <a:xfrm>
            <a:off x="998483" y="2373482"/>
            <a:ext cx="7573795" cy="1631216"/>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Size Lines</a:t>
            </a:r>
          </a:p>
          <a:p>
            <a:pPr marL="228600" indent="-228600">
              <a:spcAft>
                <a:spcPts val="1200"/>
              </a:spcAft>
              <a:buFont typeface="Arial" panose="020B0604020202020204" pitchFamily="34" charset="0"/>
              <a:buChar char="•"/>
            </a:pPr>
            <a:r>
              <a:rPr lang="en-US" sz="1400" dirty="0">
                <a:latin typeface="Candara" panose="020E0502030303020204" pitchFamily="34" charset="0"/>
              </a:rPr>
              <a:t>Drag </a:t>
            </a:r>
            <a:r>
              <a:rPr lang="en-US" sz="1400" dirty="0">
                <a:highlight>
                  <a:srgbClr val="EEEAEA"/>
                </a:highlight>
                <a:latin typeface="Candara" panose="020E0502030303020204" pitchFamily="34" charset="0"/>
              </a:rPr>
              <a:t>Library</a:t>
            </a:r>
            <a:r>
              <a:rPr lang="en-US" sz="1400" dirty="0">
                <a:latin typeface="Candara" panose="020E0502030303020204" pitchFamily="34" charset="0"/>
              </a:rPr>
              <a:t> to the </a:t>
            </a:r>
            <a:r>
              <a:rPr lang="en-US" sz="1400" dirty="0">
                <a:highlight>
                  <a:srgbClr val="EEEAEA"/>
                </a:highlight>
                <a:latin typeface="Candara" panose="020E0502030303020204" pitchFamily="34" charset="0"/>
              </a:rPr>
              <a:t>Size</a:t>
            </a:r>
            <a:r>
              <a:rPr lang="en-US" sz="1400" dirty="0">
                <a:latin typeface="Candara" panose="020E0502030303020204" pitchFamily="34" charset="0"/>
              </a:rPr>
              <a:t> </a:t>
            </a:r>
            <a:r>
              <a:rPr lang="en-US" sz="1400" dirty="0">
                <a:highlight>
                  <a:srgbClr val="EEEAEA"/>
                </a:highlight>
                <a:latin typeface="Candara" panose="020E0502030303020204" pitchFamily="34" charset="0"/>
              </a:rPr>
              <a:t>Mark</a:t>
            </a:r>
            <a:r>
              <a:rPr lang="en-US" sz="1400" dirty="0">
                <a:latin typeface="Candara" panose="020E0502030303020204" pitchFamily="34" charset="0"/>
              </a:rPr>
              <a:t> box.  </a:t>
            </a:r>
          </a:p>
          <a:p>
            <a:pPr marL="228600" indent="-228600">
              <a:spcAft>
                <a:spcPts val="1200"/>
              </a:spcAft>
              <a:buFont typeface="Arial" panose="020B0604020202020204" pitchFamily="34" charset="0"/>
              <a:buChar char="•"/>
            </a:pPr>
            <a:r>
              <a:rPr lang="en-US" sz="1400" dirty="0">
                <a:latin typeface="Candara" panose="020E0502030303020204" pitchFamily="34" charset="0"/>
              </a:rPr>
              <a:t>Consolidate the lines into just one for each MLS status by right clicking on the </a:t>
            </a:r>
            <a:r>
              <a:rPr lang="en-US" sz="1400" dirty="0">
                <a:highlight>
                  <a:srgbClr val="EEEAEA"/>
                </a:highlight>
                <a:latin typeface="Candara" panose="020E0502030303020204" pitchFamily="34" charset="0"/>
              </a:rPr>
              <a:t>Library</a:t>
            </a:r>
            <a:r>
              <a:rPr lang="en-US" sz="1400" dirty="0">
                <a:latin typeface="Candara" panose="020E0502030303020204" pitchFamily="34" charset="0"/>
              </a:rPr>
              <a:t> mark you just added and choosing </a:t>
            </a:r>
            <a:r>
              <a:rPr lang="en-US" sz="1400" dirty="0">
                <a:highlight>
                  <a:srgbClr val="EEEAEA"/>
                </a:highlight>
                <a:latin typeface="Candara" panose="020E0502030303020204" pitchFamily="34" charset="0"/>
              </a:rPr>
              <a:t>Measure&gt;&gt;Count (Distinct).  </a:t>
            </a:r>
          </a:p>
          <a:p>
            <a:pPr marL="228600" indent="-228600">
              <a:spcAft>
                <a:spcPts val="1200"/>
              </a:spcAft>
              <a:buFont typeface="Arial" panose="020B0604020202020204" pitchFamily="34" charset="0"/>
              <a:buChar char="•"/>
            </a:pPr>
            <a:r>
              <a:rPr lang="en-US" sz="1400" dirty="0">
                <a:latin typeface="Candara" panose="020E0502030303020204" pitchFamily="34" charset="0"/>
              </a:rPr>
              <a:t>Adjust the line size.</a:t>
            </a:r>
            <a:endParaRPr lang="en-US" sz="1400" i="1" dirty="0">
              <a:latin typeface="Candara" panose="020E0502030303020204" pitchFamily="34" charset="0"/>
            </a:endParaRPr>
          </a:p>
        </p:txBody>
      </p:sp>
      <p:sp>
        <p:nvSpPr>
          <p:cNvPr id="15" name="TextBox 14">
            <a:extLst>
              <a:ext uri="{FF2B5EF4-FFF2-40B4-BE49-F238E27FC236}">
                <a16:creationId xmlns:a16="http://schemas.microsoft.com/office/drawing/2014/main" id="{1CFEE6D5-9840-4D94-B0E9-5E3FD69537F7}"/>
              </a:ext>
            </a:extLst>
          </p:cNvPr>
          <p:cNvSpPr txBox="1"/>
          <p:nvPr/>
        </p:nvSpPr>
        <p:spPr>
          <a:xfrm>
            <a:off x="998483" y="4021324"/>
            <a:ext cx="8898780" cy="1415772"/>
          </a:xfrm>
          <a:prstGeom prst="rect">
            <a:avLst/>
          </a:prstGeom>
          <a:noFill/>
        </p:spPr>
        <p:txBody>
          <a:bodyPr wrap="square" rtlCol="0">
            <a:spAutoFit/>
          </a:bodyPr>
          <a:lstStyle/>
          <a:p>
            <a:pPr marL="0" lvl="1">
              <a:spcAft>
                <a:spcPts val="1200"/>
              </a:spcAft>
            </a:pPr>
            <a:r>
              <a:rPr lang="en-US" sz="1400" u="sng" dirty="0">
                <a:latin typeface="Candara" panose="020E0502030303020204" pitchFamily="34" charset="0"/>
              </a:rPr>
              <a:t>Tidy Legends &amp; Tooltip</a:t>
            </a:r>
          </a:p>
          <a:p>
            <a:pPr marL="283464" lvl="1" indent="-285750">
              <a:spcAft>
                <a:spcPts val="1200"/>
              </a:spcAft>
              <a:buFont typeface="Arial" panose="020B0604020202020204" pitchFamily="34" charset="0"/>
              <a:buChar char="•"/>
            </a:pPr>
            <a:r>
              <a:rPr lang="en-US" sz="1400" dirty="0">
                <a:latin typeface="Candara" panose="020E0502030303020204" pitchFamily="34" charset="0"/>
              </a:rPr>
              <a:t>Rename the MLS legend title for conciseness.</a:t>
            </a:r>
            <a:endParaRPr lang="en-US" sz="1400" i="1" dirty="0">
              <a:latin typeface="Candara" panose="020E0502030303020204" pitchFamily="34" charset="0"/>
            </a:endParaRPr>
          </a:p>
          <a:p>
            <a:pPr marL="283464" lvl="1" indent="-285750">
              <a:spcAft>
                <a:spcPts val="1200"/>
              </a:spcAft>
              <a:buFont typeface="Arial" panose="020B0604020202020204" pitchFamily="34" charset="0"/>
              <a:buChar char="•"/>
            </a:pPr>
            <a:r>
              <a:rPr lang="en-US" sz="1400" dirty="0">
                <a:latin typeface="Candara" panose="020E0502030303020204" pitchFamily="34" charset="0"/>
              </a:rPr>
              <a:t>Click to the right of the </a:t>
            </a:r>
            <a:r>
              <a:rPr lang="en-US" sz="1400" dirty="0">
                <a:highlight>
                  <a:srgbClr val="EEEAEA"/>
                </a:highlight>
                <a:latin typeface="Candara" panose="020E0502030303020204" pitchFamily="34" charset="0"/>
              </a:rPr>
              <a:t>CNTD(Library)</a:t>
            </a:r>
            <a:r>
              <a:rPr lang="en-US" sz="1400" dirty="0">
                <a:latin typeface="Candara" panose="020E0502030303020204" pitchFamily="34" charset="0"/>
              </a:rPr>
              <a:t> legend, and select </a:t>
            </a:r>
            <a:r>
              <a:rPr lang="en-US" sz="1400" dirty="0">
                <a:highlight>
                  <a:srgbClr val="EEEAEA"/>
                </a:highlight>
                <a:latin typeface="Candara" panose="020E0502030303020204" pitchFamily="34" charset="0"/>
              </a:rPr>
              <a:t>Hide Card</a:t>
            </a:r>
            <a:r>
              <a:rPr lang="en-US" sz="1400" dirty="0">
                <a:latin typeface="Candara" panose="020E0502030303020204" pitchFamily="34" charset="0"/>
              </a:rPr>
              <a:t>.</a:t>
            </a:r>
          </a:p>
          <a:p>
            <a:pPr marL="283464" lvl="1" indent="-285750">
              <a:spcAft>
                <a:spcPts val="1200"/>
              </a:spcAft>
              <a:buFont typeface="Arial" panose="020B0604020202020204" pitchFamily="34" charset="0"/>
              <a:buChar char="•"/>
            </a:pPr>
            <a:r>
              <a:rPr lang="en-US" sz="1400" dirty="0">
                <a:latin typeface="Candara" panose="020E0502030303020204" pitchFamily="34" charset="0"/>
              </a:rPr>
              <a:t>Edit tooltip labels.</a:t>
            </a:r>
            <a:endParaRPr lang="en-US" sz="1400" i="1" dirty="0">
              <a:latin typeface="Candara" panose="020E0502030303020204" pitchFamily="34" charset="0"/>
            </a:endParaRPr>
          </a:p>
        </p:txBody>
      </p:sp>
      <p:pic>
        <p:nvPicPr>
          <p:cNvPr id="18" name="Picture 17">
            <a:extLst>
              <a:ext uri="{FF2B5EF4-FFF2-40B4-BE49-F238E27FC236}">
                <a16:creationId xmlns:a16="http://schemas.microsoft.com/office/drawing/2014/main" id="{83F5D4FE-AAB9-4DB2-824F-BCD79C101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9896" y="4195073"/>
            <a:ext cx="1611217" cy="13716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9" name="Arrow: Left 18">
            <a:extLst>
              <a:ext uri="{FF2B5EF4-FFF2-40B4-BE49-F238E27FC236}">
                <a16:creationId xmlns:a16="http://schemas.microsoft.com/office/drawing/2014/main" id="{F974843D-2B85-42D7-A96A-A03DC510F7D1}"/>
              </a:ext>
            </a:extLst>
          </p:cNvPr>
          <p:cNvSpPr/>
          <p:nvPr/>
        </p:nvSpPr>
        <p:spPr>
          <a:xfrm>
            <a:off x="9041635" y="4274411"/>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Left 19">
            <a:extLst>
              <a:ext uri="{FF2B5EF4-FFF2-40B4-BE49-F238E27FC236}">
                <a16:creationId xmlns:a16="http://schemas.microsoft.com/office/drawing/2014/main" id="{0D7E553C-C8E3-4088-80D7-4CC3BF8FF1D6}"/>
              </a:ext>
            </a:extLst>
          </p:cNvPr>
          <p:cNvSpPr/>
          <p:nvPr/>
        </p:nvSpPr>
        <p:spPr>
          <a:xfrm>
            <a:off x="8552768" y="5354935"/>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17726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8992">
        <p15:prstTrans prst="peelOff"/>
      </p:transition>
    </mc:Choice>
    <mc:Fallback xmlns="">
      <p:transition spd="slow" advTm="189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wipe(left)">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left)">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wipe(left)">
                                      <p:cBhvr>
                                        <p:cTn id="32" dur="500"/>
                                        <p:tgtEl>
                                          <p:spTgt spid="1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xEl>
                                              <p:pRg st="2" end="2"/>
                                            </p:txEl>
                                          </p:spTgt>
                                        </p:tgtEl>
                                        <p:attrNameLst>
                                          <p:attrName>style.visibility</p:attrName>
                                        </p:attrNameLst>
                                      </p:cBhvr>
                                      <p:to>
                                        <p:strVal val="visible"/>
                                      </p:to>
                                    </p:set>
                                    <p:animEffect transition="in" filter="wipe(left)">
                                      <p:cBhvr>
                                        <p:cTn id="37" dur="500"/>
                                        <p:tgtEl>
                                          <p:spTgt spid="1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childTnLst>
                          </p:cTn>
                        </p:par>
                        <p:par>
                          <p:cTn id="43" fill="hold">
                            <p:stCondLst>
                              <p:cond delay="500"/>
                            </p:stCondLst>
                            <p:childTnLst>
                              <p:par>
                                <p:cTn id="44" presetID="22" presetClass="entr" presetSubtype="2"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500"/>
                                        <p:tgtEl>
                                          <p:spTgt spid="19"/>
                                        </p:tgtEl>
                                      </p:cBhvr>
                                    </p:animEffect>
                                  </p:childTnLst>
                                </p:cTn>
                              </p:par>
                            </p:childTnLst>
                          </p:cTn>
                        </p:par>
                        <p:par>
                          <p:cTn id="47" fill="hold">
                            <p:stCondLst>
                              <p:cond delay="1000"/>
                            </p:stCondLst>
                            <p:childTnLst>
                              <p:par>
                                <p:cTn id="48" presetID="22" presetClass="entr" presetSubtype="2"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5">
                                            <p:txEl>
                                              <p:pRg st="3" end="3"/>
                                            </p:txEl>
                                          </p:spTgt>
                                        </p:tgtEl>
                                        <p:attrNameLst>
                                          <p:attrName>style.visibility</p:attrName>
                                        </p:attrNameLst>
                                      </p:cBhvr>
                                      <p:to>
                                        <p:strVal val="visible"/>
                                      </p:to>
                                    </p:set>
                                    <p:animEffect transition="in" filter="wipe(left)">
                                      <p:cBhvr>
                                        <p:cTn id="5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814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Line Chart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0" name="TextBox 9">
            <a:extLst>
              <a:ext uri="{FF2B5EF4-FFF2-40B4-BE49-F238E27FC236}">
                <a16:creationId xmlns:a16="http://schemas.microsoft.com/office/drawing/2014/main" id="{F232127B-130C-4C84-8829-1EEBB6CCD4E9}"/>
              </a:ext>
            </a:extLst>
          </p:cNvPr>
          <p:cNvSpPr txBox="1"/>
          <p:nvPr/>
        </p:nvSpPr>
        <p:spPr>
          <a:xfrm>
            <a:off x="1654233" y="2333297"/>
            <a:ext cx="8243031" cy="1631216"/>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Edit Axis</a:t>
            </a:r>
          </a:p>
          <a:p>
            <a:pPr marL="285750" indent="-285750">
              <a:spcAft>
                <a:spcPts val="1200"/>
              </a:spcAft>
              <a:buFont typeface="Arial" panose="020B0604020202020204" pitchFamily="34" charset="0"/>
              <a:buChar char="•"/>
            </a:pPr>
            <a:r>
              <a:rPr lang="en-US" sz="1400" dirty="0">
                <a:latin typeface="Candara" panose="020E0502030303020204" pitchFamily="34" charset="0"/>
              </a:rPr>
              <a:t>Edit the year axis to eliminate wasted space.  </a:t>
            </a:r>
            <a:endParaRPr lang="en-US" sz="1400" i="1" dirty="0">
              <a:latin typeface="Candara" panose="020E0502030303020204" pitchFamily="34" charset="0"/>
            </a:endParaRPr>
          </a:p>
          <a:p>
            <a:pPr marL="285750" indent="-285750">
              <a:spcAft>
                <a:spcPts val="1200"/>
              </a:spcAft>
              <a:buFont typeface="Arial" panose="020B0604020202020204" pitchFamily="34" charset="0"/>
              <a:buChar char="•"/>
            </a:pPr>
            <a:r>
              <a:rPr lang="en-US" sz="1400" dirty="0">
                <a:latin typeface="Candara" panose="020E0502030303020204" pitchFamily="34" charset="0"/>
              </a:rPr>
              <a:t>From the </a:t>
            </a:r>
            <a:r>
              <a:rPr lang="en-US" sz="1400" dirty="0">
                <a:highlight>
                  <a:srgbClr val="EEEAEA"/>
                </a:highlight>
                <a:latin typeface="Candara" panose="020E0502030303020204" pitchFamily="34" charset="0"/>
              </a:rPr>
              <a:t>Edit Axis [Year]</a:t>
            </a:r>
            <a:r>
              <a:rPr lang="en-US" sz="1400" dirty="0">
                <a:latin typeface="Candara" panose="020E0502030303020204" pitchFamily="34" charset="0"/>
              </a:rPr>
              <a:t> dialog box, click on the </a:t>
            </a:r>
            <a:r>
              <a:rPr lang="en-US" sz="1400" dirty="0">
                <a:highlight>
                  <a:srgbClr val="EEEAEA"/>
                </a:highlight>
                <a:latin typeface="Candara" panose="020E0502030303020204" pitchFamily="34" charset="0"/>
              </a:rPr>
              <a:t>Fixed</a:t>
            </a:r>
            <a:r>
              <a:rPr lang="en-US" sz="1400" dirty="0">
                <a:latin typeface="Candara" panose="020E0502030303020204" pitchFamily="34" charset="0"/>
              </a:rPr>
              <a:t> radio button.</a:t>
            </a:r>
          </a:p>
          <a:p>
            <a:pPr marL="285750" indent="-285750">
              <a:spcAft>
                <a:spcPts val="1200"/>
              </a:spcAft>
              <a:buFont typeface="Arial" panose="020B0604020202020204" pitchFamily="34" charset="0"/>
              <a:buChar char="•"/>
            </a:pPr>
            <a:r>
              <a:rPr lang="en-US" sz="1400" dirty="0">
                <a:latin typeface="Candara" panose="020E0502030303020204" pitchFamily="34" charset="0"/>
              </a:rPr>
              <a:t>Change the </a:t>
            </a:r>
            <a:r>
              <a:rPr lang="en-US" sz="1400" dirty="0">
                <a:highlight>
                  <a:srgbClr val="EEEAEA"/>
                </a:highlight>
                <a:latin typeface="Candara" panose="020E0502030303020204" pitchFamily="34" charset="0"/>
              </a:rPr>
              <a:t>Fixed start</a:t>
            </a:r>
            <a:r>
              <a:rPr lang="en-US" sz="1400" dirty="0">
                <a:latin typeface="Candara" panose="020E0502030303020204" pitchFamily="34" charset="0"/>
              </a:rPr>
              <a:t> and </a:t>
            </a:r>
            <a:r>
              <a:rPr lang="en-US" sz="1400" dirty="0">
                <a:highlight>
                  <a:srgbClr val="EEEAEA"/>
                </a:highlight>
                <a:latin typeface="Candara" panose="020E0502030303020204" pitchFamily="34" charset="0"/>
              </a:rPr>
              <a:t>Fixed end</a:t>
            </a:r>
            <a:r>
              <a:rPr lang="en-US" sz="1400" dirty="0">
                <a:latin typeface="Candara" panose="020E0502030303020204" pitchFamily="34" charset="0"/>
              </a:rPr>
              <a:t> text fields to the actual </a:t>
            </a:r>
            <a:br>
              <a:rPr lang="en-US" sz="1400" dirty="0">
                <a:latin typeface="Candara" panose="020E0502030303020204" pitchFamily="34" charset="0"/>
              </a:rPr>
            </a:br>
            <a:r>
              <a:rPr lang="en-US" sz="1400" dirty="0">
                <a:latin typeface="Candara" panose="020E0502030303020204" pitchFamily="34" charset="0"/>
              </a:rPr>
              <a:t>start and end values of the data.</a:t>
            </a:r>
            <a:endParaRPr lang="en-US" sz="1400" i="1" dirty="0">
              <a:latin typeface="Candara" panose="020E0502030303020204" pitchFamily="34" charset="0"/>
            </a:endParaRPr>
          </a:p>
        </p:txBody>
      </p:sp>
      <p:sp>
        <p:nvSpPr>
          <p:cNvPr id="12" name="TextBox 11">
            <a:extLst>
              <a:ext uri="{FF2B5EF4-FFF2-40B4-BE49-F238E27FC236}">
                <a16:creationId xmlns:a16="http://schemas.microsoft.com/office/drawing/2014/main" id="{9666524C-0035-484C-B798-E1C7037819F4}"/>
              </a:ext>
            </a:extLst>
          </p:cNvPr>
          <p:cNvSpPr txBox="1"/>
          <p:nvPr/>
        </p:nvSpPr>
        <p:spPr>
          <a:xfrm>
            <a:off x="1654233" y="3967272"/>
            <a:ext cx="9397288" cy="1785104"/>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Edit Titles</a:t>
            </a:r>
          </a:p>
          <a:p>
            <a:pPr marL="283464" indent="-285750">
              <a:spcAft>
                <a:spcPts val="1200"/>
              </a:spcAft>
              <a:buFont typeface="Arial" panose="020B0604020202020204" pitchFamily="34" charset="0"/>
              <a:buChar char="•"/>
            </a:pPr>
            <a:r>
              <a:rPr lang="en-US" sz="1400" dirty="0">
                <a:latin typeface="Candara" panose="020E0502030303020204" pitchFamily="34" charset="0"/>
              </a:rPr>
              <a:t>Rename the worksheet.</a:t>
            </a:r>
            <a:endParaRPr lang="en-US" sz="1400" i="1" dirty="0">
              <a:latin typeface="Candara" panose="020E0502030303020204" pitchFamily="34" charset="0"/>
            </a:endParaRPr>
          </a:p>
          <a:p>
            <a:pPr marL="283464" indent="-285750">
              <a:spcAft>
                <a:spcPts val="1200"/>
              </a:spcAft>
              <a:buFont typeface="Arial" panose="020B0604020202020204" pitchFamily="34" charset="0"/>
              <a:buChar char="•"/>
            </a:pPr>
            <a:r>
              <a:rPr lang="en-US" sz="1400" dirty="0">
                <a:latin typeface="Candara" panose="020E0502030303020204" pitchFamily="34" charset="0"/>
              </a:rPr>
              <a:t>Edit the chart title.</a:t>
            </a:r>
            <a:endParaRPr lang="en-US" sz="1400" i="1" dirty="0">
              <a:latin typeface="Candara" panose="020E0502030303020204" pitchFamily="34" charset="0"/>
            </a:endParaRPr>
          </a:p>
          <a:p>
            <a:pPr marL="283464" indent="-285750">
              <a:spcAft>
                <a:spcPts val="1200"/>
              </a:spcAft>
              <a:buFont typeface="Arial" panose="020B0604020202020204" pitchFamily="34" charset="0"/>
              <a:buChar char="•"/>
            </a:pPr>
            <a:r>
              <a:rPr lang="en-US" sz="1400" dirty="0">
                <a:latin typeface="Candara" panose="020E0502030303020204" pitchFamily="34" charset="0"/>
              </a:rPr>
              <a:t>Save.</a:t>
            </a:r>
          </a:p>
          <a:p>
            <a:pPr>
              <a:spcAft>
                <a:spcPts val="1200"/>
              </a:spcAft>
            </a:pPr>
            <a:r>
              <a:rPr lang="en-US" sz="1400" dirty="0">
                <a:latin typeface="Candara" panose="020E0502030303020204" pitchFamily="34" charset="0"/>
              </a:rPr>
              <a:t>You now have a line chart!</a:t>
            </a:r>
            <a:endParaRPr lang="en-US" sz="1400" i="1" dirty="0">
              <a:latin typeface="Candara" panose="020E0502030303020204" pitchFamily="34" charset="0"/>
            </a:endParaRPr>
          </a:p>
        </p:txBody>
      </p:sp>
      <p:pic>
        <p:nvPicPr>
          <p:cNvPr id="14" name="Picture 13">
            <a:extLst>
              <a:ext uri="{FF2B5EF4-FFF2-40B4-BE49-F238E27FC236}">
                <a16:creationId xmlns:a16="http://schemas.microsoft.com/office/drawing/2014/main" id="{88E02667-EE30-4539-9D8C-FEACC4DE3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0874" y="2387408"/>
            <a:ext cx="2846143" cy="38862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5" name="Arrow: Right 14">
            <a:extLst>
              <a:ext uri="{FF2B5EF4-FFF2-40B4-BE49-F238E27FC236}">
                <a16:creationId xmlns:a16="http://schemas.microsoft.com/office/drawing/2014/main" id="{58C708CD-B13C-4862-9348-756632ED2274}"/>
              </a:ext>
            </a:extLst>
          </p:cNvPr>
          <p:cNvSpPr/>
          <p:nvPr/>
        </p:nvSpPr>
        <p:spPr>
          <a:xfrm>
            <a:off x="8545915" y="3527209"/>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Up 16">
            <a:extLst>
              <a:ext uri="{FF2B5EF4-FFF2-40B4-BE49-F238E27FC236}">
                <a16:creationId xmlns:a16="http://schemas.microsoft.com/office/drawing/2014/main" id="{4E76883C-E7B2-43E1-9FA2-25510657731F}"/>
              </a:ext>
            </a:extLst>
          </p:cNvPr>
          <p:cNvSpPr/>
          <p:nvPr/>
        </p:nvSpPr>
        <p:spPr>
          <a:xfrm>
            <a:off x="8872633" y="4138483"/>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Up 17">
            <a:extLst>
              <a:ext uri="{FF2B5EF4-FFF2-40B4-BE49-F238E27FC236}">
                <a16:creationId xmlns:a16="http://schemas.microsoft.com/office/drawing/2014/main" id="{54AEF906-1390-4D53-831C-1567E143BBCB}"/>
              </a:ext>
            </a:extLst>
          </p:cNvPr>
          <p:cNvSpPr/>
          <p:nvPr/>
        </p:nvSpPr>
        <p:spPr>
          <a:xfrm>
            <a:off x="10163169" y="4138484"/>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837650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527">
        <p15:prstTrans prst="peelOff"/>
      </p:transition>
    </mc:Choice>
    <mc:Fallback xmlns="">
      <p:transition spd="slow" advTm="95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wipe(left)">
                                      <p:cBhvr>
                                        <p:cTn id="31" dur="500"/>
                                        <p:tgtEl>
                                          <p:spTgt spid="1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wipe(left)">
                                      <p:cBhvr>
                                        <p:cTn id="45" dur="500"/>
                                        <p:tgtEl>
                                          <p:spTgt spid="1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Effect transition="in" filter="wipe(left)">
                                      <p:cBhvr>
                                        <p:cTn id="50" dur="500"/>
                                        <p:tgtEl>
                                          <p:spTgt spid="1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2">
                                            <p:txEl>
                                              <p:pRg st="2" end="2"/>
                                            </p:txEl>
                                          </p:spTgt>
                                        </p:tgtEl>
                                        <p:attrNameLst>
                                          <p:attrName>style.visibility</p:attrName>
                                        </p:attrNameLst>
                                      </p:cBhvr>
                                      <p:to>
                                        <p:strVal val="visible"/>
                                      </p:to>
                                    </p:set>
                                    <p:animEffect transition="in" filter="wipe(left)">
                                      <p:cBhvr>
                                        <p:cTn id="55" dur="500"/>
                                        <p:tgtEl>
                                          <p:spTgt spid="12">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2">
                                            <p:txEl>
                                              <p:pRg st="3" end="3"/>
                                            </p:txEl>
                                          </p:spTgt>
                                        </p:tgtEl>
                                        <p:attrNameLst>
                                          <p:attrName>style.visibility</p:attrName>
                                        </p:attrNameLst>
                                      </p:cBhvr>
                                      <p:to>
                                        <p:strVal val="visible"/>
                                      </p:to>
                                    </p:set>
                                    <p:animEffect transition="in" filter="wipe(left)">
                                      <p:cBhvr>
                                        <p:cTn id="60" dur="500"/>
                                        <p:tgtEl>
                                          <p:spTgt spid="12">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2">
                                            <p:txEl>
                                              <p:pRg st="4" end="4"/>
                                            </p:txEl>
                                          </p:spTgt>
                                        </p:tgtEl>
                                        <p:attrNameLst>
                                          <p:attrName>style.visibility</p:attrName>
                                        </p:attrNameLst>
                                      </p:cBhvr>
                                      <p:to>
                                        <p:strVal val="visible"/>
                                      </p:to>
                                    </p:set>
                                    <p:animEffect transition="in" filter="wipe(left)">
                                      <p:cBhvr>
                                        <p:cTn id="6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Line Chart </a:t>
            </a:r>
            <a:r>
              <a:rPr lang="en-US" sz="2400" dirty="0">
                <a:latin typeface="Berlin Sans FB Demi" panose="020E0802020502020306" pitchFamily="34" charset="0"/>
              </a:rPr>
              <a:t>(cont’d)</a:t>
            </a:r>
            <a:br>
              <a:rPr lang="en-US" b="1" dirty="0"/>
            </a:br>
            <a:endParaRPr lang="en-US" dirty="0"/>
          </a:p>
        </p:txBody>
      </p:sp>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7" name="Picture 6">
            <a:extLst>
              <a:ext uri="{FF2B5EF4-FFF2-40B4-BE49-F238E27FC236}">
                <a16:creationId xmlns:a16="http://schemas.microsoft.com/office/drawing/2014/main" id="{17A45C3C-BC42-4661-97CC-6F2A4CE9F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569" y="1451811"/>
            <a:ext cx="8580862" cy="50292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74664B37-29BC-4C47-AFA0-4BE2034B3D9D}"/>
              </a:ext>
            </a:extLst>
          </p:cNvPr>
          <p:cNvSpPr txBox="1"/>
          <p:nvPr/>
        </p:nvSpPr>
        <p:spPr>
          <a:xfrm>
            <a:off x="1770610" y="1155898"/>
            <a:ext cx="10241281" cy="307777"/>
          </a:xfrm>
          <a:prstGeom prst="rect">
            <a:avLst/>
          </a:prstGeom>
          <a:noFill/>
        </p:spPr>
        <p:txBody>
          <a:bodyPr wrap="square" rtlCol="0">
            <a:spAutoFit/>
          </a:bodyPr>
          <a:lstStyle/>
          <a:p>
            <a:r>
              <a:rPr lang="en-US" sz="1400" u="sng" dirty="0">
                <a:latin typeface="Candara" panose="020E0502030303020204" pitchFamily="34" charset="0"/>
              </a:rPr>
              <a:t>Finished View</a:t>
            </a:r>
          </a:p>
        </p:txBody>
      </p:sp>
    </p:spTree>
    <p:custDataLst>
      <p:tags r:id="rId1"/>
    </p:custDataLst>
    <p:extLst>
      <p:ext uri="{BB962C8B-B14F-4D97-AF65-F5344CB8AC3E}">
        <p14:creationId xmlns:p14="http://schemas.microsoft.com/office/powerpoint/2010/main" val="914188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702">
        <p15:prstTrans prst="peelOff"/>
      </p:transition>
    </mc:Choice>
    <mc:Fallback xmlns="">
      <p:transition spd="slow" advTm="3702">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2412230" y="1594400"/>
            <a:ext cx="7367539" cy="4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29DC4C1E-4736-4ECC-ACE1-8987BAF53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883" y="3225370"/>
            <a:ext cx="1907338" cy="2286000"/>
          </a:xfrm>
          <a:prstGeom prst="rect">
            <a:avLst/>
          </a:prstGeom>
          <a:ln>
            <a:no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Dashboard</a:t>
            </a:r>
            <a:br>
              <a:rPr lang="en-US" sz="4000" dirty="0">
                <a:latin typeface="Berlin Sans FB Demi" panose="020E0802020502020306" pitchFamily="34" charset="0"/>
              </a:rPr>
            </a:br>
            <a:r>
              <a:rPr lang="en-US" sz="3600" dirty="0">
                <a:latin typeface="Berlin Sans FB Demi" panose="020E0802020502020306" pitchFamily="34" charset="0"/>
              </a:rPr>
              <a:t> </a:t>
            </a:r>
            <a:br>
              <a:rPr lang="en-US" b="1" dirty="0"/>
            </a:br>
            <a:endParaRPr lang="en-US" dirty="0"/>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03" y="2962076"/>
            <a:ext cx="2094043" cy="2057396"/>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253" y="2419606"/>
            <a:ext cx="1853076" cy="3091764"/>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6760" y="741455"/>
            <a:ext cx="2879738" cy="1828800"/>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590800" y="1796576"/>
            <a:ext cx="7025268" cy="369332"/>
          </a:xfrm>
          <a:prstGeom prst="rect">
            <a:avLst/>
          </a:prstGeom>
          <a:noFill/>
        </p:spPr>
        <p:txBody>
          <a:bodyPr wrap="square" rtlCol="0">
            <a:spAutoFit/>
          </a:bodyPr>
          <a:lstStyle/>
          <a:p>
            <a:pPr marL="868680" indent="-285750">
              <a:spcAft>
                <a:spcPts val="1200"/>
              </a:spcAft>
              <a:buFont typeface="Arial" panose="020B0604020202020204" pitchFamily="34" charset="0"/>
              <a:buChar char="•"/>
            </a:pPr>
            <a:endParaRPr lang="en-US" dirty="0">
              <a:latin typeface="Candara" panose="020E0502030303020204" pitchFamily="34" charset="0"/>
            </a:endParaRPr>
          </a:p>
        </p:txBody>
      </p:sp>
      <p:sp>
        <p:nvSpPr>
          <p:cNvPr id="3" name="Speech Bubble: Oval 2">
            <a:extLst>
              <a:ext uri="{FF2B5EF4-FFF2-40B4-BE49-F238E27FC236}">
                <a16:creationId xmlns:a16="http://schemas.microsoft.com/office/drawing/2014/main" id="{B4F3BCA1-32D7-42ED-8147-D2A5EABA84C4}"/>
              </a:ext>
            </a:extLst>
          </p:cNvPr>
          <p:cNvSpPr/>
          <p:nvPr/>
        </p:nvSpPr>
        <p:spPr>
          <a:xfrm>
            <a:off x="691571" y="1886988"/>
            <a:ext cx="1556957" cy="714895"/>
          </a:xfrm>
          <a:prstGeom prst="wedgeEllipseCallout">
            <a:avLst>
              <a:gd name="adj1" fmla="val 29296"/>
              <a:gd name="adj2" fmla="val 691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That sounds awesome!</a:t>
            </a:r>
          </a:p>
        </p:txBody>
      </p:sp>
      <p:sp>
        <p:nvSpPr>
          <p:cNvPr id="10" name="TextBox 9">
            <a:extLst>
              <a:ext uri="{FF2B5EF4-FFF2-40B4-BE49-F238E27FC236}">
                <a16:creationId xmlns:a16="http://schemas.microsoft.com/office/drawing/2014/main" id="{739C836E-B245-4CE7-8226-C484D414BFF4}"/>
              </a:ext>
            </a:extLst>
          </p:cNvPr>
          <p:cNvSpPr txBox="1"/>
          <p:nvPr/>
        </p:nvSpPr>
        <p:spPr>
          <a:xfrm>
            <a:off x="2590800" y="1796576"/>
            <a:ext cx="7025268" cy="1046440"/>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Create a Basic Dashboard</a:t>
            </a:r>
          </a:p>
          <a:p>
            <a:pPr marL="283464" indent="-285750">
              <a:spcAft>
                <a:spcPts val="1200"/>
              </a:spcAft>
              <a:buFont typeface="Arial" panose="020B0604020202020204" pitchFamily="34" charset="0"/>
              <a:buChar char="•"/>
            </a:pPr>
            <a:r>
              <a:rPr lang="en-US" sz="1400" dirty="0">
                <a:latin typeface="Candara" panose="020E0502030303020204" pitchFamily="34" charset="0"/>
              </a:rPr>
              <a:t>Click on the </a:t>
            </a:r>
            <a:r>
              <a:rPr lang="en-US" sz="1400" dirty="0">
                <a:highlight>
                  <a:srgbClr val="EEEAEA"/>
                </a:highlight>
                <a:latin typeface="Candara" panose="020E0502030303020204" pitchFamily="34" charset="0"/>
              </a:rPr>
              <a:t>New Dashboard</a:t>
            </a:r>
            <a:r>
              <a:rPr lang="en-US" sz="1400" dirty="0">
                <a:latin typeface="Candara" panose="020E0502030303020204" pitchFamily="34" charset="0"/>
              </a:rPr>
              <a:t> grid icon from the bottom tabs.</a:t>
            </a:r>
          </a:p>
          <a:p>
            <a:pPr marL="283464" indent="-285750">
              <a:spcAft>
                <a:spcPts val="1200"/>
              </a:spcAft>
              <a:buFont typeface="Arial" panose="020B0604020202020204" pitchFamily="34" charset="0"/>
              <a:buChar char="•"/>
            </a:pPr>
            <a:r>
              <a:rPr lang="en-US" sz="1400" dirty="0">
                <a:latin typeface="Candara" panose="020E0502030303020204" pitchFamily="34" charset="0"/>
              </a:rPr>
              <a:t>Drag the worksheets you already created to the right pane.</a:t>
            </a:r>
          </a:p>
        </p:txBody>
      </p:sp>
      <p:sp>
        <p:nvSpPr>
          <p:cNvPr id="19" name="TextBox 18">
            <a:extLst>
              <a:ext uri="{FF2B5EF4-FFF2-40B4-BE49-F238E27FC236}">
                <a16:creationId xmlns:a16="http://schemas.microsoft.com/office/drawing/2014/main" id="{1BD03D16-C0D2-4F81-BCE5-B44BED952C91}"/>
              </a:ext>
            </a:extLst>
          </p:cNvPr>
          <p:cNvSpPr txBox="1"/>
          <p:nvPr/>
        </p:nvSpPr>
        <p:spPr>
          <a:xfrm>
            <a:off x="2027437" y="2971727"/>
            <a:ext cx="5557857" cy="1477328"/>
          </a:xfrm>
          <a:prstGeom prst="rect">
            <a:avLst/>
          </a:prstGeom>
          <a:noFill/>
        </p:spPr>
        <p:txBody>
          <a:bodyPr wrap="square" rtlCol="0">
            <a:spAutoFit/>
          </a:bodyPr>
          <a:lstStyle/>
          <a:p>
            <a:pPr marL="582930">
              <a:spcAft>
                <a:spcPts val="1200"/>
              </a:spcAft>
            </a:pPr>
            <a:r>
              <a:rPr lang="en-US" sz="1400" u="sng" dirty="0">
                <a:latin typeface="Candara" panose="020E0502030303020204" pitchFamily="34" charset="0"/>
              </a:rPr>
              <a:t>Enable Highlighting</a:t>
            </a:r>
          </a:p>
          <a:p>
            <a:pPr marL="868680" indent="-285750">
              <a:spcAft>
                <a:spcPts val="1200"/>
              </a:spcAft>
              <a:buFont typeface="Arial" panose="020B0604020202020204" pitchFamily="34" charset="0"/>
              <a:buChar char="•"/>
            </a:pPr>
            <a:r>
              <a:rPr lang="en-US" sz="1400" dirty="0">
                <a:latin typeface="Candara" panose="020E0502030303020204" pitchFamily="34" charset="0"/>
              </a:rPr>
              <a:t>From the toolbar at the top, click on the highlighter icon to ensure that when a data point is clicked on one chart, it is highlighted on the other charts.</a:t>
            </a:r>
          </a:p>
          <a:p>
            <a:pPr marL="868680" indent="-285750">
              <a:spcAft>
                <a:spcPts val="1200"/>
              </a:spcAft>
              <a:buFont typeface="Arial" panose="020B0604020202020204" pitchFamily="34" charset="0"/>
              <a:buChar char="•"/>
            </a:pPr>
            <a:r>
              <a:rPr lang="en-US" sz="1400" dirty="0">
                <a:latin typeface="Candara" panose="020E0502030303020204" pitchFamily="34" charset="0"/>
              </a:rPr>
              <a:t>Select </a:t>
            </a:r>
            <a:r>
              <a:rPr lang="en-US" sz="1400" dirty="0">
                <a:highlight>
                  <a:srgbClr val="EEEAEA"/>
                </a:highlight>
                <a:latin typeface="Candara" panose="020E0502030303020204" pitchFamily="34" charset="0"/>
              </a:rPr>
              <a:t>All Fields</a:t>
            </a:r>
            <a:r>
              <a:rPr lang="en-US" sz="1400" dirty="0">
                <a:latin typeface="Candara" panose="020E0502030303020204" pitchFamily="34" charset="0"/>
              </a:rPr>
              <a:t>.</a:t>
            </a:r>
            <a:endParaRPr lang="en-US" sz="1400" i="1" dirty="0">
              <a:latin typeface="Candara" panose="020E0502030303020204" pitchFamily="34" charset="0"/>
            </a:endParaRPr>
          </a:p>
        </p:txBody>
      </p:sp>
      <p:sp>
        <p:nvSpPr>
          <p:cNvPr id="21" name="Arrow: Right 20">
            <a:extLst>
              <a:ext uri="{FF2B5EF4-FFF2-40B4-BE49-F238E27FC236}">
                <a16:creationId xmlns:a16="http://schemas.microsoft.com/office/drawing/2014/main" id="{5FF81312-DD4D-4E5F-8A61-4DEB651EC527}"/>
              </a:ext>
            </a:extLst>
          </p:cNvPr>
          <p:cNvSpPr/>
          <p:nvPr/>
        </p:nvSpPr>
        <p:spPr>
          <a:xfrm>
            <a:off x="7550418" y="3939266"/>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Down 22">
            <a:extLst>
              <a:ext uri="{FF2B5EF4-FFF2-40B4-BE49-F238E27FC236}">
                <a16:creationId xmlns:a16="http://schemas.microsoft.com/office/drawing/2014/main" id="{F21BE08A-E71F-4B87-BE3C-F651E8B0D2AE}"/>
              </a:ext>
            </a:extLst>
          </p:cNvPr>
          <p:cNvSpPr/>
          <p:nvPr/>
        </p:nvSpPr>
        <p:spPr>
          <a:xfrm>
            <a:off x="7748996" y="3033346"/>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560286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3375">
        <p15:prstTrans prst="peelOff"/>
      </p:transition>
    </mc:Choice>
    <mc:Fallback xmlns="">
      <p:transition spd="slow" advTm="1337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22" presetClass="entr" presetSubtype="8"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left)">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wipe(left)">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wipe(left)">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wipe(left)">
                                      <p:cBhvr>
                                        <p:cTn id="31" dur="500"/>
                                        <p:tgtEl>
                                          <p:spTgt spid="1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9">
                                            <p:txEl>
                                              <p:pRg st="1" end="1"/>
                                            </p:txEl>
                                          </p:spTgt>
                                        </p:tgtEl>
                                        <p:attrNameLst>
                                          <p:attrName>style.visibility</p:attrName>
                                        </p:attrNameLst>
                                      </p:cBhvr>
                                      <p:to>
                                        <p:strVal val="visible"/>
                                      </p:to>
                                    </p:set>
                                    <p:animEffect transition="in" filter="wipe(left)">
                                      <p:cBhvr>
                                        <p:cTn id="36" dur="500"/>
                                        <p:tgtEl>
                                          <p:spTgt spid="1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wipe(left)">
                                      <p:cBhvr>
                                        <p:cTn id="50" dur="500"/>
                                        <p:tgtEl>
                                          <p:spTgt spid="19">
                                            <p:txEl>
                                              <p:pRg st="2" end="2"/>
                                            </p:tx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0" grpId="0" uiExpand="1" build="p"/>
      <p:bldP spid="21"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212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Acquire Data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310524"/>
            <a:ext cx="10053038" cy="3231654"/>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Export Data</a:t>
            </a:r>
          </a:p>
          <a:p>
            <a:pPr marL="285750" indent="-285750">
              <a:spcAft>
                <a:spcPts val="1200"/>
              </a:spcAft>
              <a:buFont typeface="Arial" panose="020B0604020202020204" pitchFamily="34" charset="0"/>
              <a:buChar char="•"/>
            </a:pPr>
            <a:r>
              <a:rPr lang="en-US" sz="1400" dirty="0">
                <a:latin typeface="Candara" panose="020E0502030303020204" pitchFamily="34" charset="0"/>
              </a:rPr>
              <a:t>Hit the data menu bar option with the </a:t>
            </a:r>
            <a:r>
              <a:rPr lang="en-US" sz="1400" dirty="0">
                <a:highlight>
                  <a:srgbClr val="EEEAEA"/>
                </a:highlight>
                <a:latin typeface="Candara" panose="020E0502030303020204" pitchFamily="34" charset="0"/>
              </a:rPr>
              <a:t>Export results below in .csv format</a:t>
            </a:r>
            <a:r>
              <a:rPr lang="en-US" sz="1400" dirty="0">
                <a:latin typeface="Candara" panose="020E0502030303020204" pitchFamily="34" charset="0"/>
              </a:rPr>
              <a:t> tooltip.</a:t>
            </a:r>
            <a:br>
              <a:rPr lang="en-US" sz="1400" dirty="0">
                <a:latin typeface="Candara" panose="020E0502030303020204" pitchFamily="34" charset="0"/>
              </a:rPr>
            </a:br>
            <a:br>
              <a:rPr lang="en-US" sz="1400" dirty="0">
                <a:latin typeface="Candara" panose="020E0502030303020204" pitchFamily="34" charset="0"/>
              </a:rPr>
            </a:br>
            <a:br>
              <a:rPr lang="en-US" sz="1400" dirty="0">
                <a:latin typeface="Candara" panose="020E0502030303020204" pitchFamily="34" charset="0"/>
              </a:rPr>
            </a:br>
            <a:endParaRPr lang="en-US" sz="1400" dirty="0">
              <a:latin typeface="Candara" panose="020E0502030303020204" pitchFamily="34" charset="0"/>
            </a:endParaRPr>
          </a:p>
          <a:p>
            <a:pPr marL="285750" indent="-285750">
              <a:spcAft>
                <a:spcPts val="1200"/>
              </a:spcAft>
              <a:buFont typeface="Arial" panose="020B0604020202020204" pitchFamily="34" charset="0"/>
              <a:buChar char="•"/>
            </a:pPr>
            <a:r>
              <a:rPr lang="en-US" sz="1400" dirty="0">
                <a:latin typeface="Candara" panose="020E0502030303020204" pitchFamily="34" charset="0"/>
              </a:rPr>
              <a:t>Name and save the CSV file in your data directory.</a:t>
            </a:r>
          </a:p>
          <a:p>
            <a:pPr marL="285750" indent="-285750">
              <a:spcAft>
                <a:spcPts val="1200"/>
              </a:spcAft>
              <a:buFont typeface="Arial" panose="020B0604020202020204" pitchFamily="34" charset="0"/>
              <a:buChar char="•"/>
            </a:pPr>
            <a:r>
              <a:rPr lang="en-US" sz="1400" dirty="0">
                <a:latin typeface="Candara" panose="020E0502030303020204" pitchFamily="34" charset="0"/>
              </a:rPr>
              <a:t>Select the next year from the </a:t>
            </a:r>
            <a:r>
              <a:rPr lang="en-US" sz="1400" dirty="0">
                <a:highlight>
                  <a:srgbClr val="EEEAEA"/>
                </a:highlight>
                <a:latin typeface="Candara" panose="020E0502030303020204" pitchFamily="34" charset="0"/>
              </a:rPr>
              <a:t>Advanced</a:t>
            </a:r>
            <a:r>
              <a:rPr lang="en-US" sz="1400" dirty="0">
                <a:latin typeface="Candara" panose="020E0502030303020204" pitchFamily="34" charset="0"/>
              </a:rPr>
              <a:t> tab in the </a:t>
            </a:r>
            <a:r>
              <a:rPr lang="en-US" sz="1400" dirty="0">
                <a:highlight>
                  <a:srgbClr val="EEEAEA"/>
                </a:highlight>
                <a:latin typeface="Candara" panose="020E0502030303020204" pitchFamily="34" charset="0"/>
              </a:rPr>
              <a:t>Refine Results</a:t>
            </a:r>
            <a:r>
              <a:rPr lang="en-US" sz="1400" dirty="0">
                <a:latin typeface="Candara" panose="020E0502030303020204" pitchFamily="34" charset="0"/>
              </a:rPr>
              <a:t> pane, </a:t>
            </a:r>
            <a:r>
              <a:rPr lang="en-US" sz="1400" dirty="0">
                <a:highlight>
                  <a:srgbClr val="EEEAEA"/>
                </a:highlight>
                <a:latin typeface="Candara" panose="020E0502030303020204" pitchFamily="34" charset="0"/>
              </a:rPr>
              <a:t>Submit</a:t>
            </a:r>
            <a:r>
              <a:rPr lang="en-US" sz="1400" dirty="0">
                <a:latin typeface="Candara" panose="020E0502030303020204" pitchFamily="34" charset="0"/>
              </a:rPr>
              <a:t>, and repeat until you have exported all the years of data you want.</a:t>
            </a:r>
          </a:p>
          <a:p>
            <a:pPr marL="285750" indent="-285750">
              <a:spcAft>
                <a:spcPts val="1200"/>
              </a:spcAft>
              <a:buFont typeface="Arial" panose="020B0604020202020204" pitchFamily="34" charset="0"/>
              <a:buChar char="•"/>
            </a:pPr>
            <a:endParaRPr lang="en-US" sz="1400" dirty="0">
              <a:latin typeface="Candara" panose="020E0502030303020204" pitchFamily="34" charset="0"/>
            </a:endParaRPr>
          </a:p>
          <a:p>
            <a:endParaRPr lang="en-US" sz="1400" dirty="0">
              <a:latin typeface="Candara" panose="020E0502030303020204" pitchFamily="34" charset="0"/>
            </a:endParaRPr>
          </a:p>
          <a:p>
            <a:endParaRPr lang="en-US" sz="1400" dirty="0">
              <a:latin typeface="Candara" panose="020E0502030303020204" pitchFamily="34" charset="0"/>
            </a:endParaRPr>
          </a:p>
        </p:txBody>
      </p:sp>
      <p:pic>
        <p:nvPicPr>
          <p:cNvPr id="7" name="Picture 6">
            <a:extLst>
              <a:ext uri="{FF2B5EF4-FFF2-40B4-BE49-F238E27FC236}">
                <a16:creationId xmlns:a16="http://schemas.microsoft.com/office/drawing/2014/main" id="{580319AC-CA0F-4B72-832E-9FE7F7E20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571" y="3238603"/>
            <a:ext cx="4754884" cy="32004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9" name="Arrow: Down 8">
            <a:extLst>
              <a:ext uri="{FF2B5EF4-FFF2-40B4-BE49-F238E27FC236}">
                <a16:creationId xmlns:a16="http://schemas.microsoft.com/office/drawing/2014/main" id="{2F921B6C-BBAB-4D7D-9D28-F861F434679A}"/>
              </a:ext>
            </a:extLst>
          </p:cNvPr>
          <p:cNvSpPr/>
          <p:nvPr/>
        </p:nvSpPr>
        <p:spPr>
          <a:xfrm>
            <a:off x="3912840" y="3054817"/>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36590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1467">
        <p15:prstTrans prst="peelOff"/>
      </p:transition>
    </mc:Choice>
    <mc:Fallback xmlns="">
      <p:transition spd="slow" advTm="114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ipe(left)">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662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909198" y="2172734"/>
            <a:ext cx="8756484" cy="892552"/>
          </a:xfrm>
          <a:prstGeom prst="rect">
            <a:avLst/>
          </a:prstGeom>
          <a:noFill/>
        </p:spPr>
        <p:txBody>
          <a:bodyPr wrap="square" rtlCol="0">
            <a:spAutoFit/>
          </a:bodyPr>
          <a:lstStyle/>
          <a:p>
            <a:pPr marL="228600">
              <a:spcAft>
                <a:spcPts val="1200"/>
              </a:spcAft>
            </a:pPr>
            <a:r>
              <a:rPr lang="en-US" sz="1400" u="sng" dirty="0">
                <a:latin typeface="Candara" panose="020E0502030303020204" pitchFamily="34" charset="0"/>
              </a:rPr>
              <a:t>Rethink the Basic Dashboard</a:t>
            </a:r>
          </a:p>
          <a:p>
            <a:pPr marL="228600">
              <a:spcAft>
                <a:spcPts val="1200"/>
              </a:spcAft>
            </a:pPr>
            <a:r>
              <a:rPr lang="en-US" sz="1400" dirty="0">
                <a:latin typeface="Candara" panose="020E0502030303020204" pitchFamily="34" charset="0"/>
              </a:rPr>
              <a:t>Corrections to this quick and easy dashboard are needed to make it visually sound.  This applies not just to the layout, but also to the consistency of visual cues between the worksheets on the dashboard.</a:t>
            </a:r>
            <a:endParaRPr lang="en-US" sz="1400" i="1" dirty="0">
              <a:latin typeface="Candara" panose="020E0502030303020204" pitchFamily="34" charset="0"/>
            </a:endParaRPr>
          </a:p>
        </p:txBody>
      </p:sp>
      <p:sp>
        <p:nvSpPr>
          <p:cNvPr id="9" name="TextBox 8">
            <a:extLst>
              <a:ext uri="{FF2B5EF4-FFF2-40B4-BE49-F238E27FC236}">
                <a16:creationId xmlns:a16="http://schemas.microsoft.com/office/drawing/2014/main" id="{2B9CC3D8-5B78-484E-B0C9-EF87A7EA8771}"/>
              </a:ext>
            </a:extLst>
          </p:cNvPr>
          <p:cNvSpPr txBox="1"/>
          <p:nvPr/>
        </p:nvSpPr>
        <p:spPr>
          <a:xfrm>
            <a:off x="909198" y="3065286"/>
            <a:ext cx="8916767" cy="1631216"/>
          </a:xfrm>
          <a:prstGeom prst="rect">
            <a:avLst/>
          </a:prstGeom>
          <a:noFill/>
        </p:spPr>
        <p:txBody>
          <a:bodyPr wrap="square" rtlCol="0">
            <a:spAutoFit/>
          </a:bodyPr>
          <a:lstStyle/>
          <a:p>
            <a:pPr marL="228600">
              <a:spcAft>
                <a:spcPts val="1200"/>
              </a:spcAft>
            </a:pPr>
            <a:r>
              <a:rPr lang="en-US" sz="1400" u="sng" dirty="0">
                <a:latin typeface="Candara" panose="020E0502030303020204" pitchFamily="34" charset="0"/>
              </a:rPr>
              <a:t>Adjust Basic Layout</a:t>
            </a:r>
          </a:p>
          <a:p>
            <a:pPr marL="548640" indent="-285750">
              <a:spcAft>
                <a:spcPts val="1200"/>
              </a:spcAft>
              <a:buFont typeface="Arial" panose="020B0604020202020204" pitchFamily="34" charset="0"/>
              <a:buChar char="•"/>
            </a:pPr>
            <a:r>
              <a:rPr lang="en-US" sz="1400" dirty="0">
                <a:latin typeface="Candara" panose="020E0502030303020204" pitchFamily="34" charset="0"/>
              </a:rPr>
              <a:t>In the </a:t>
            </a:r>
            <a:r>
              <a:rPr lang="en-US" sz="1400" dirty="0">
                <a:highlight>
                  <a:srgbClr val="EEEAEA"/>
                </a:highlight>
                <a:latin typeface="Candara" panose="020E0502030303020204" pitchFamily="34" charset="0"/>
              </a:rPr>
              <a:t>Dashboard</a:t>
            </a:r>
            <a:r>
              <a:rPr lang="en-US" sz="1400" dirty="0">
                <a:latin typeface="Candara" panose="020E0502030303020204" pitchFamily="34" charset="0"/>
              </a:rPr>
              <a:t> pane, from the dropdown below </a:t>
            </a:r>
            <a:r>
              <a:rPr lang="en-US" sz="1400" dirty="0">
                <a:highlight>
                  <a:srgbClr val="EEEAEA"/>
                </a:highlight>
                <a:latin typeface="Candara" panose="020E0502030303020204" pitchFamily="34" charset="0"/>
              </a:rPr>
              <a:t>Size</a:t>
            </a:r>
            <a:r>
              <a:rPr lang="en-US" sz="1400" dirty="0">
                <a:latin typeface="Candara" panose="020E0502030303020204" pitchFamily="34" charset="0"/>
              </a:rPr>
              <a:t> click the dropdown arrow to the right of </a:t>
            </a:r>
            <a:r>
              <a:rPr lang="en-US" sz="1400" dirty="0">
                <a:highlight>
                  <a:srgbClr val="EEEAEA"/>
                </a:highlight>
                <a:latin typeface="Candara" panose="020E0502030303020204" pitchFamily="34" charset="0"/>
              </a:rPr>
              <a:t>Fixed size</a:t>
            </a:r>
            <a:r>
              <a:rPr lang="en-US" sz="1400" dirty="0">
                <a:latin typeface="Candara" panose="020E0502030303020204" pitchFamily="34" charset="0"/>
              </a:rPr>
              <a:t>.</a:t>
            </a:r>
          </a:p>
          <a:p>
            <a:pPr marL="548640" indent="-285750">
              <a:spcAft>
                <a:spcPts val="1200"/>
              </a:spcAft>
              <a:buFont typeface="Arial" panose="020B0604020202020204" pitchFamily="34" charset="0"/>
              <a:buChar char="•"/>
            </a:pPr>
            <a:r>
              <a:rPr lang="en-US" sz="1400" dirty="0">
                <a:latin typeface="Candara" panose="020E0502030303020204" pitchFamily="34" charset="0"/>
              </a:rPr>
              <a:t>Select </a:t>
            </a:r>
            <a:r>
              <a:rPr lang="en-US" sz="1400" dirty="0">
                <a:highlight>
                  <a:srgbClr val="EEEAEA"/>
                </a:highlight>
                <a:latin typeface="Candara" panose="020E0502030303020204" pitchFamily="34" charset="0"/>
              </a:rPr>
              <a:t>Automatic</a:t>
            </a:r>
            <a:r>
              <a:rPr lang="en-US" sz="1400" dirty="0">
                <a:latin typeface="Candara" panose="020E0502030303020204" pitchFamily="34" charset="0"/>
              </a:rPr>
              <a:t> to allow Tableau to resize to match the screen size. </a:t>
            </a:r>
          </a:p>
          <a:p>
            <a:pPr marL="548640" indent="-285750">
              <a:spcAft>
                <a:spcPts val="1200"/>
              </a:spcAft>
              <a:buFont typeface="Arial" panose="020B0604020202020204" pitchFamily="34" charset="0"/>
              <a:buChar char="•"/>
            </a:pPr>
            <a:r>
              <a:rPr lang="en-US" sz="1400" dirty="0">
                <a:latin typeface="Candara" panose="020E0502030303020204" pitchFamily="34" charset="0"/>
              </a:rPr>
              <a:t>Click on the </a:t>
            </a:r>
            <a:r>
              <a:rPr lang="en-US" sz="1400" dirty="0">
                <a:highlight>
                  <a:srgbClr val="EEEAEA"/>
                </a:highlight>
                <a:latin typeface="Candara" panose="020E0502030303020204" pitchFamily="34" charset="0"/>
              </a:rPr>
              <a:t>Floating</a:t>
            </a:r>
            <a:r>
              <a:rPr lang="en-US" sz="1400" dirty="0">
                <a:latin typeface="Candara" panose="020E0502030303020204" pitchFamily="34" charset="0"/>
              </a:rPr>
              <a:t> button at the bottom of the </a:t>
            </a:r>
            <a:r>
              <a:rPr lang="en-US" sz="1400" dirty="0">
                <a:highlight>
                  <a:srgbClr val="EEEAEA"/>
                </a:highlight>
                <a:latin typeface="Candara" panose="020E0502030303020204" pitchFamily="34" charset="0"/>
              </a:rPr>
              <a:t>Dashboard</a:t>
            </a:r>
            <a:r>
              <a:rPr lang="en-US" sz="1400" dirty="0">
                <a:latin typeface="Candara" panose="020E0502030303020204" pitchFamily="34" charset="0"/>
              </a:rPr>
              <a:t> pane under </a:t>
            </a:r>
            <a:r>
              <a:rPr lang="en-US" sz="1400" dirty="0">
                <a:highlight>
                  <a:srgbClr val="EEEAEA"/>
                </a:highlight>
                <a:latin typeface="Candara" panose="020E0502030303020204" pitchFamily="34" charset="0"/>
              </a:rPr>
              <a:t>Objects</a:t>
            </a:r>
            <a:r>
              <a:rPr lang="en-US" sz="1400" dirty="0">
                <a:latin typeface="Candara" panose="020E0502030303020204" pitchFamily="34" charset="0"/>
              </a:rPr>
              <a:t>.  This will let us to independently resize objects and move them out of the fixed grid.</a:t>
            </a:r>
            <a:endParaRPr lang="en-US" sz="1400" i="1" dirty="0">
              <a:latin typeface="Candara" panose="020E0502030303020204" pitchFamily="34" charset="0"/>
            </a:endParaRPr>
          </a:p>
        </p:txBody>
      </p:sp>
      <p:sp>
        <p:nvSpPr>
          <p:cNvPr id="10" name="Arrow: Down 9">
            <a:extLst>
              <a:ext uri="{FF2B5EF4-FFF2-40B4-BE49-F238E27FC236}">
                <a16:creationId xmlns:a16="http://schemas.microsoft.com/office/drawing/2014/main" id="{067E0ECA-AC8D-4181-9214-2030A6EAE0FE}"/>
              </a:ext>
            </a:extLst>
          </p:cNvPr>
          <p:cNvSpPr/>
          <p:nvPr/>
        </p:nvSpPr>
        <p:spPr>
          <a:xfrm>
            <a:off x="10143257" y="2230653"/>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3FCA50E-9F11-461D-9FB0-8CF8EA292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0546" y="2422677"/>
            <a:ext cx="1577418" cy="1828800"/>
          </a:xfrm>
          <a:prstGeom prst="rect">
            <a:avLst/>
          </a:prstGeom>
          <a:ln>
            <a:noFill/>
          </a:ln>
          <a:effectLst>
            <a:outerShdw blurRad="50800" dist="38100" dir="2700000" algn="tl" rotWithShape="0">
              <a:prstClr val="black">
                <a:alpha val="40000"/>
              </a:prstClr>
            </a:outerShdw>
          </a:effectLst>
        </p:spPr>
      </p:pic>
      <p:sp>
        <p:nvSpPr>
          <p:cNvPr id="13" name="Arrow: Right 12">
            <a:extLst>
              <a:ext uri="{FF2B5EF4-FFF2-40B4-BE49-F238E27FC236}">
                <a16:creationId xmlns:a16="http://schemas.microsoft.com/office/drawing/2014/main" id="{68E92D59-4A7B-4265-9C6F-E506CA6ED4BA}"/>
              </a:ext>
            </a:extLst>
          </p:cNvPr>
          <p:cNvSpPr/>
          <p:nvPr/>
        </p:nvSpPr>
        <p:spPr>
          <a:xfrm>
            <a:off x="9700754" y="4439439"/>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F8076247-4B15-45DF-BF68-14D35CE92E76}"/>
              </a:ext>
            </a:extLst>
          </p:cNvPr>
          <p:cNvSpPr/>
          <p:nvPr/>
        </p:nvSpPr>
        <p:spPr>
          <a:xfrm>
            <a:off x="11233604" y="2952648"/>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Left 14">
            <a:extLst>
              <a:ext uri="{FF2B5EF4-FFF2-40B4-BE49-F238E27FC236}">
                <a16:creationId xmlns:a16="http://schemas.microsoft.com/office/drawing/2014/main" id="{0B7C6A2D-DB82-46D8-8FEE-B51879452A22}"/>
              </a:ext>
            </a:extLst>
          </p:cNvPr>
          <p:cNvSpPr/>
          <p:nvPr/>
        </p:nvSpPr>
        <p:spPr>
          <a:xfrm>
            <a:off x="11159742" y="3735265"/>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DDD24B7F-B945-46EC-94F4-886813F42B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6052" y="4377509"/>
            <a:ext cx="1581912" cy="1155048"/>
          </a:xfrm>
          <a:prstGeom prst="rect">
            <a:avLst/>
          </a:prstGeom>
          <a:ln>
            <a:noFill/>
          </a:ln>
          <a:effectLst>
            <a:outerShdw blurRad="50800" dist="38100" dir="2700000" algn="tl" rotWithShape="0">
              <a:prstClr val="black">
                <a:alpha val="40000"/>
              </a:prstClr>
            </a:outerShdw>
          </a:effectLst>
        </p:spPr>
      </p:pic>
      <p:sp>
        <p:nvSpPr>
          <p:cNvPr id="17" name="Arrow: Left 16">
            <a:extLst>
              <a:ext uri="{FF2B5EF4-FFF2-40B4-BE49-F238E27FC236}">
                <a16:creationId xmlns:a16="http://schemas.microsoft.com/office/drawing/2014/main" id="{9DE22FE3-B526-440F-823B-C517ED02E877}"/>
              </a:ext>
            </a:extLst>
          </p:cNvPr>
          <p:cNvSpPr/>
          <p:nvPr/>
        </p:nvSpPr>
        <p:spPr>
          <a:xfrm>
            <a:off x="11324781" y="5304655"/>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22282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754">
        <p15:prstTrans prst="peelOff"/>
      </p:transition>
    </mc:Choice>
    <mc:Fallback xmlns="">
      <p:transition spd="slow" advTm="67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Effect transition="in" filter="wipe(left)">
                                      <p:cBhvr>
                                        <p:cTn id="40" dur="500"/>
                                        <p:tgtEl>
                                          <p:spTgt spid="9">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3" end="3"/>
                                            </p:txEl>
                                          </p:spTgt>
                                        </p:tgtEl>
                                        <p:attrNameLst>
                                          <p:attrName>style.visibility</p:attrName>
                                        </p:attrNameLst>
                                      </p:cBhvr>
                                      <p:to>
                                        <p:strVal val="visible"/>
                                      </p:to>
                                    </p:set>
                                    <p:animEffect transition="in" filter="wipe(left)">
                                      <p:cBhvr>
                                        <p:cTn id="50" dur="500"/>
                                        <p:tgtEl>
                                          <p:spTgt spid="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par>
                          <p:cTn id="60" fill="hold">
                            <p:stCondLst>
                              <p:cond delay="1000"/>
                            </p:stCondLst>
                            <p:childTnLst>
                              <p:par>
                                <p:cTn id="61" presetID="22" presetClass="entr" presetSubtype="2"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right)">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3662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3600986"/>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Consider Clarity</a:t>
            </a:r>
          </a:p>
          <a:p>
            <a:pPr>
              <a:spcAft>
                <a:spcPts val="1200"/>
              </a:spcAft>
            </a:pPr>
            <a:r>
              <a:rPr lang="en-US" sz="1400" dirty="0">
                <a:latin typeface="Candara" panose="020E0502030303020204" pitchFamily="34" charset="0"/>
              </a:rPr>
              <a:t>Before we start refining the formatting, consider whether all the worksheets should be included on the dashboard.  To be included, a chart should be clear to understand within the context of the dashboard.  </a:t>
            </a:r>
          </a:p>
          <a:p>
            <a:pPr>
              <a:spcAft>
                <a:spcPts val="1200"/>
              </a:spcAft>
            </a:pPr>
            <a:r>
              <a:rPr lang="en-US" sz="1400" dirty="0">
                <a:latin typeface="Candara" panose="020E0502030303020204" pitchFamily="34" charset="0"/>
              </a:rPr>
              <a:t>In our dashboard, clicking on a point in the line chart only highlights the data point in the scatter chart if it happens to be showing the same year; it does not advance the scatter chart to that year.  At a glance, it seems like the scatter chart has no corresponding data points, which could confuse the viewer.  The map chart also does not sync, but this can be corrected by adding </a:t>
            </a:r>
            <a:r>
              <a:rPr lang="en-US" sz="1400" dirty="0">
                <a:highlight>
                  <a:srgbClr val="EEEAEA"/>
                </a:highlight>
                <a:latin typeface="Candara" panose="020E0502030303020204" pitchFamily="34" charset="0"/>
              </a:rPr>
              <a:t>Year</a:t>
            </a:r>
            <a:r>
              <a:rPr lang="en-US" sz="1400" dirty="0">
                <a:latin typeface="Candara" panose="020E0502030303020204" pitchFamily="34" charset="0"/>
              </a:rPr>
              <a:t> to the </a:t>
            </a:r>
            <a:r>
              <a:rPr lang="en-US" sz="1400" dirty="0">
                <a:highlight>
                  <a:srgbClr val="EEEAEA"/>
                </a:highlight>
                <a:latin typeface="Candara" panose="020E0502030303020204" pitchFamily="34" charset="0"/>
              </a:rPr>
              <a:t>Pages</a:t>
            </a:r>
            <a:r>
              <a:rPr lang="en-US" sz="1400" dirty="0">
                <a:latin typeface="Candara" panose="020E0502030303020204" pitchFamily="34" charset="0"/>
              </a:rPr>
              <a:t> shelf.  The line chart, however, specifically shows change over time and cannot be so easily correct.  As it stands, this disconnect undermines the ease and efficiency of reading the visualization, so remove the line chart from the dashboard.</a:t>
            </a:r>
          </a:p>
          <a:p>
            <a:pPr>
              <a:spcAft>
                <a:spcPts val="1200"/>
              </a:spcAft>
            </a:pPr>
            <a:r>
              <a:rPr lang="en-US" sz="1400" u="sng" dirty="0">
                <a:latin typeface="Candara" panose="020E0502030303020204" pitchFamily="34" charset="0"/>
              </a:rPr>
              <a:t>Remove Unclear Chart</a:t>
            </a:r>
          </a:p>
          <a:p>
            <a:pPr marL="283464" indent="-285750">
              <a:spcAft>
                <a:spcPts val="1200"/>
              </a:spcAft>
              <a:buFont typeface="Arial" panose="020B0604020202020204" pitchFamily="34" charset="0"/>
              <a:buChar char="•"/>
            </a:pPr>
            <a:r>
              <a:rPr lang="en-US" sz="1400" dirty="0">
                <a:latin typeface="Candara" panose="020E0502030303020204" pitchFamily="34" charset="0"/>
              </a:rPr>
              <a:t>Click the line chart.</a:t>
            </a:r>
          </a:p>
          <a:p>
            <a:pPr marL="283464" indent="-285750">
              <a:spcAft>
                <a:spcPts val="1200"/>
              </a:spcAft>
              <a:buFont typeface="Arial" panose="020B0604020202020204" pitchFamily="34" charset="0"/>
              <a:buChar char="•"/>
            </a:pPr>
            <a:r>
              <a:rPr lang="en-US" sz="1400" dirty="0">
                <a:latin typeface="Candara" panose="020E0502030303020204" pitchFamily="34" charset="0"/>
              </a:rPr>
              <a:t>Click the </a:t>
            </a:r>
            <a:r>
              <a:rPr lang="en-US" sz="1400" dirty="0">
                <a:highlight>
                  <a:srgbClr val="EEEAEA"/>
                </a:highlight>
                <a:latin typeface="Candara" panose="020E0502030303020204" pitchFamily="34" charset="0"/>
              </a:rPr>
              <a:t>X</a:t>
            </a:r>
            <a:r>
              <a:rPr lang="en-US" sz="1400" dirty="0">
                <a:latin typeface="Candara" panose="020E0502030303020204" pitchFamily="34" charset="0"/>
              </a:rPr>
              <a:t> at the top corner (it may be on the right or left side).</a:t>
            </a:r>
          </a:p>
          <a:p>
            <a:pPr indent="-285750">
              <a:spcAft>
                <a:spcPts val="1200"/>
              </a:spcAft>
              <a:buFont typeface="Arial" panose="020B0604020202020204" pitchFamily="34" charset="0"/>
              <a:buChar char="•"/>
            </a:pPr>
            <a:endParaRPr lang="en-US" sz="1400" i="1" dirty="0">
              <a:latin typeface="Candara" panose="020E0502030303020204" pitchFamily="34" charset="0"/>
            </a:endParaRPr>
          </a:p>
        </p:txBody>
      </p:sp>
      <p:pic>
        <p:nvPicPr>
          <p:cNvPr id="7" name="Graphic 6" descr="Link">
            <a:extLst>
              <a:ext uri="{FF2B5EF4-FFF2-40B4-BE49-F238E27FC236}">
                <a16:creationId xmlns:a16="http://schemas.microsoft.com/office/drawing/2014/main" id="{BD3FF53D-6A94-4373-ADA7-1E319EEF99E0}"/>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 r="-7655" b="895"/>
          <a:stretch/>
        </p:blipFill>
        <p:spPr>
          <a:xfrm rot="18900000">
            <a:off x="10308815" y="4874006"/>
            <a:ext cx="984393" cy="906212"/>
          </a:xfrm>
          <a:prstGeom prst="rect">
            <a:avLst/>
          </a:prstGeom>
        </p:spPr>
      </p:pic>
    </p:spTree>
    <p:custDataLst>
      <p:tags r:id="rId1"/>
    </p:custDataLst>
    <p:extLst>
      <p:ext uri="{BB962C8B-B14F-4D97-AF65-F5344CB8AC3E}">
        <p14:creationId xmlns:p14="http://schemas.microsoft.com/office/powerpoint/2010/main" val="1482699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7529">
        <p15:prstTrans prst="peelOff"/>
      </p:transition>
    </mc:Choice>
    <mc:Fallback xmlns="">
      <p:transition spd="slow" advTm="275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wipe(left)">
                                      <p:cBhvr>
                                        <p:cTn id="25" dur="500"/>
                                        <p:tgtEl>
                                          <p:spTgt spid="1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wipe(left)">
                                      <p:cBhvr>
                                        <p:cTn id="30" dur="500"/>
                                        <p:tgtEl>
                                          <p:spTgt spid="1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animEffect transition="in" filter="wipe(left)">
                                      <p:cBhvr>
                                        <p:cTn id="35"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1908215"/>
          </a:xfrm>
          <a:prstGeom prst="rect">
            <a:avLst/>
          </a:prstGeom>
          <a:noFill/>
        </p:spPr>
        <p:txBody>
          <a:bodyPr wrap="square" rtlCol="0">
            <a:spAutoFit/>
          </a:bodyPr>
          <a:lstStyle/>
          <a:p>
            <a:pPr marL="228600">
              <a:spcAft>
                <a:spcPts val="1200"/>
              </a:spcAft>
            </a:pPr>
            <a:r>
              <a:rPr lang="en-US" sz="1400" u="sng" dirty="0">
                <a:latin typeface="Candara" panose="020E0502030303020204" pitchFamily="34" charset="0"/>
              </a:rPr>
              <a:t>Assess Visual Cues</a:t>
            </a:r>
          </a:p>
          <a:p>
            <a:pPr marL="228600">
              <a:spcAft>
                <a:spcPts val="1200"/>
              </a:spcAft>
            </a:pPr>
            <a:r>
              <a:rPr lang="en-US" sz="1400" dirty="0">
                <a:latin typeface="Candara" panose="020E0502030303020204" pitchFamily="34" charset="0"/>
              </a:rPr>
              <a:t>Now consider the scatter chart.  The size of the circles draws the attention, shifting it to the collection size they represent and away from salary.  The pie charts themselves, with all the information they display, overload the dashboard.  Also, the same colors are used in the pie chart as in the map, but they mean different things, which can further confuse the viewer.  </a:t>
            </a:r>
          </a:p>
          <a:p>
            <a:pPr marL="228600">
              <a:spcAft>
                <a:spcPts val="1200"/>
              </a:spcAft>
            </a:pPr>
            <a:r>
              <a:rPr lang="en-US" sz="1400" dirty="0">
                <a:latin typeface="Candara" panose="020E0502030303020204" pitchFamily="34" charset="0"/>
              </a:rPr>
              <a:t>To be the most efficient and easiest to understand, size and color—two primary visual cues—should be consistent between charts so viewers don’t have to remember different associations for the same visual cue.  Anything more involved should be developed through a story, building from easy to hard to train the viewers.  </a:t>
            </a:r>
            <a:endParaRPr lang="en-US" sz="1400" i="1" dirty="0">
              <a:latin typeface="Candara" panose="020E0502030303020204" pitchFamily="34" charset="0"/>
            </a:endParaRPr>
          </a:p>
        </p:txBody>
      </p:sp>
      <p:pic>
        <p:nvPicPr>
          <p:cNvPr id="17" name="Picture 16">
            <a:extLst>
              <a:ext uri="{FF2B5EF4-FFF2-40B4-BE49-F238E27FC236}">
                <a16:creationId xmlns:a16="http://schemas.microsoft.com/office/drawing/2014/main" id="{ADBAE03B-06ED-4921-B9BD-0B83D6498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244" y="2820207"/>
            <a:ext cx="1016232" cy="1016232"/>
          </a:xfrm>
          <a:prstGeom prst="rect">
            <a:avLst/>
          </a:prstGeom>
        </p:spPr>
      </p:pic>
      <p:sp>
        <p:nvSpPr>
          <p:cNvPr id="10" name="TextBox 9">
            <a:extLst>
              <a:ext uri="{FF2B5EF4-FFF2-40B4-BE49-F238E27FC236}">
                <a16:creationId xmlns:a16="http://schemas.microsoft.com/office/drawing/2014/main" id="{8B3B82AD-17F9-4AEF-B91F-F33BFA3DCBAC}"/>
              </a:ext>
            </a:extLst>
          </p:cNvPr>
          <p:cNvSpPr txBox="1"/>
          <p:nvPr/>
        </p:nvSpPr>
        <p:spPr>
          <a:xfrm>
            <a:off x="1069481" y="4095982"/>
            <a:ext cx="10053038" cy="1846659"/>
          </a:xfrm>
          <a:prstGeom prst="rect">
            <a:avLst/>
          </a:prstGeom>
          <a:noFill/>
        </p:spPr>
        <p:txBody>
          <a:bodyPr wrap="square" rtlCol="0">
            <a:spAutoFit/>
          </a:bodyPr>
          <a:lstStyle/>
          <a:p>
            <a:pPr marL="228600">
              <a:spcAft>
                <a:spcPts val="1200"/>
              </a:spcAft>
            </a:pPr>
            <a:r>
              <a:rPr lang="en-US" sz="1400" u="sng" dirty="0">
                <a:latin typeface="Candara" panose="020E0502030303020204" pitchFamily="34" charset="0"/>
              </a:rPr>
              <a:t>Duplicate Original Chart</a:t>
            </a:r>
          </a:p>
          <a:p>
            <a:pPr marL="457200" indent="-228600">
              <a:spcAft>
                <a:spcPts val="1200"/>
              </a:spcAft>
              <a:buFont typeface="Arial" panose="020B0604020202020204" pitchFamily="34" charset="0"/>
              <a:buChar char="•"/>
            </a:pPr>
            <a:r>
              <a:rPr lang="en-US" sz="1400" dirty="0">
                <a:latin typeface="Candara" panose="020E0502030303020204" pitchFamily="34" charset="0"/>
              </a:rPr>
              <a:t>Right click the scatter chart tab at the bottom of the window, and select </a:t>
            </a:r>
            <a:r>
              <a:rPr lang="en-US" sz="1400" dirty="0">
                <a:highlight>
                  <a:srgbClr val="EEEAEA"/>
                </a:highlight>
                <a:latin typeface="Candara" panose="020E0502030303020204" pitchFamily="34" charset="0"/>
              </a:rPr>
              <a:t>Duplicate</a:t>
            </a:r>
            <a:r>
              <a:rPr lang="en-US" sz="1400" dirty="0">
                <a:latin typeface="Candara" panose="020E0502030303020204" pitchFamily="34" charset="0"/>
              </a:rPr>
              <a:t> so you still have the collection visualization for future use.</a:t>
            </a:r>
          </a:p>
          <a:p>
            <a:pPr marL="457200" indent="-228600">
              <a:spcAft>
                <a:spcPts val="1200"/>
              </a:spcAft>
              <a:buFont typeface="Arial" panose="020B0604020202020204" pitchFamily="34" charset="0"/>
              <a:buChar char="•"/>
            </a:pPr>
            <a:r>
              <a:rPr lang="en-US" sz="1400" dirty="0">
                <a:latin typeface="Candara" panose="020E0502030303020204" pitchFamily="34" charset="0"/>
              </a:rPr>
              <a:t>Rename the new worksheet to clarify that it is the one with pie charts.</a:t>
            </a:r>
          </a:p>
          <a:p>
            <a:pPr marL="457200" indent="-228600">
              <a:spcAft>
                <a:spcPts val="1200"/>
              </a:spcAft>
              <a:buFont typeface="Arial" panose="020B0604020202020204" pitchFamily="34" charset="0"/>
              <a:buChar char="•"/>
            </a:pPr>
            <a:r>
              <a:rPr lang="en-US" sz="1400" dirty="0">
                <a:latin typeface="Candara" panose="020E0502030303020204" pitchFamily="34" charset="0"/>
              </a:rPr>
              <a:t>Return to the original worksheet tab.  Note:  We’re modifying not the duplicate but the original worksheet to maintain its connection in the dashboard.</a:t>
            </a:r>
            <a:endParaRPr lang="en-US" sz="1400" i="1" dirty="0">
              <a:latin typeface="Candara" panose="020E0502030303020204" pitchFamily="34" charset="0"/>
            </a:endParaRPr>
          </a:p>
        </p:txBody>
      </p:sp>
    </p:spTree>
    <p:custDataLst>
      <p:tags r:id="rId1"/>
    </p:custDataLst>
    <p:extLst>
      <p:ext uri="{BB962C8B-B14F-4D97-AF65-F5344CB8AC3E}">
        <p14:creationId xmlns:p14="http://schemas.microsoft.com/office/powerpoint/2010/main" val="598070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7069">
        <p15:prstTrans prst="peelOff"/>
      </p:transition>
    </mc:Choice>
    <mc:Fallback xmlns="">
      <p:transition spd="slow" advTm="270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0"/>
                            </p:stCondLst>
                            <p:childTnLst>
                              <p:par>
                                <p:cTn id="18" presetID="6" presetClass="emph" presetSubtype="0" autoRev="1" fill="hold" nodeType="afterEffect">
                                  <p:stCondLst>
                                    <p:cond delay="0"/>
                                  </p:stCondLst>
                                  <p:childTnLst>
                                    <p:animScale>
                                      <p:cBhvr>
                                        <p:cTn id="19" dur="500" fill="hold"/>
                                        <p:tgtEl>
                                          <p:spTgt spid="17"/>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animEffect transition="in" filter="wipe(left)">
                                      <p:cBhvr>
                                        <p:cTn id="24" dur="500"/>
                                        <p:tgtEl>
                                          <p:spTgt spid="1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wipe(left)">
                                      <p:cBhvr>
                                        <p:cTn id="34" dur="500"/>
                                        <p:tgtEl>
                                          <p:spTgt spid="1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Effect transition="in" filter="wipe(left)">
                                      <p:cBhvr>
                                        <p:cTn id="39" dur="500"/>
                                        <p:tgtEl>
                                          <p:spTgt spid="1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0">
                                            <p:txEl>
                                              <p:pRg st="3" end="3"/>
                                            </p:txEl>
                                          </p:spTgt>
                                        </p:tgtEl>
                                        <p:attrNameLst>
                                          <p:attrName>style.visibility</p:attrName>
                                        </p:attrNameLst>
                                      </p:cBhvr>
                                      <p:to>
                                        <p:strVal val="visible"/>
                                      </p:to>
                                    </p:set>
                                    <p:animEffect transition="in" filter="wipe(left)">
                                      <p:cBhvr>
                                        <p:cTn id="44"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4265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838200" y="2172734"/>
            <a:ext cx="7915843" cy="2215991"/>
          </a:xfrm>
          <a:prstGeom prst="rect">
            <a:avLst/>
          </a:prstGeom>
          <a:noFill/>
        </p:spPr>
        <p:txBody>
          <a:bodyPr wrap="square" rtlCol="0">
            <a:spAutoFit/>
          </a:bodyPr>
          <a:lstStyle/>
          <a:p>
            <a:pPr marL="262890">
              <a:spcAft>
                <a:spcPts val="1200"/>
              </a:spcAft>
            </a:pPr>
            <a:r>
              <a:rPr lang="en-US" sz="1400" u="sng" dirty="0">
                <a:latin typeface="Candara" panose="020E0502030303020204" pitchFamily="34" charset="0"/>
              </a:rPr>
              <a:t>Edit Chart</a:t>
            </a:r>
          </a:p>
          <a:p>
            <a:pPr marL="548640" indent="-285750">
              <a:spcAft>
                <a:spcPts val="1200"/>
              </a:spcAft>
              <a:buFont typeface="Arial" panose="020B0604020202020204" pitchFamily="34" charset="0"/>
              <a:buChar char="•"/>
            </a:pPr>
            <a:r>
              <a:rPr lang="en-US" sz="1400" dirty="0">
                <a:latin typeface="Candara" panose="020E0502030303020204" pitchFamily="34" charset="0"/>
              </a:rPr>
              <a:t>Change the </a:t>
            </a:r>
            <a:r>
              <a:rPr lang="en-US" sz="1400" dirty="0">
                <a:highlight>
                  <a:srgbClr val="EEEAEA"/>
                </a:highlight>
                <a:latin typeface="Candara" panose="020E0502030303020204" pitchFamily="34" charset="0"/>
              </a:rPr>
              <a:t>Marks</a:t>
            </a:r>
            <a:r>
              <a:rPr lang="en-US" sz="1400" dirty="0">
                <a:latin typeface="Candara" panose="020E0502030303020204" pitchFamily="34" charset="0"/>
              </a:rPr>
              <a:t> to </a:t>
            </a:r>
            <a:r>
              <a:rPr lang="en-US" sz="1400" dirty="0">
                <a:highlight>
                  <a:srgbClr val="EEEAEA"/>
                </a:highlight>
                <a:latin typeface="Candara" panose="020E0502030303020204" pitchFamily="34" charset="0"/>
              </a:rPr>
              <a:t>Circle</a:t>
            </a:r>
            <a:r>
              <a:rPr lang="en-US" sz="1400" dirty="0">
                <a:latin typeface="Candara" panose="020E0502030303020204" pitchFamily="34" charset="0"/>
              </a:rPr>
              <a:t>.</a:t>
            </a:r>
            <a:endParaRPr lang="en-US" sz="1400" i="1" dirty="0">
              <a:latin typeface="Candara" panose="020E0502030303020204" pitchFamily="34" charset="0"/>
            </a:endParaRPr>
          </a:p>
          <a:p>
            <a:pPr marL="548640" indent="-285750">
              <a:spcAft>
                <a:spcPts val="1200"/>
              </a:spcAft>
              <a:buFont typeface="Arial" panose="020B0604020202020204" pitchFamily="34" charset="0"/>
              <a:buChar char="•"/>
            </a:pPr>
            <a:r>
              <a:rPr lang="en-US" sz="1400" dirty="0">
                <a:latin typeface="Candara" panose="020E0502030303020204" pitchFamily="34" charset="0"/>
              </a:rPr>
              <a:t>Remove the </a:t>
            </a:r>
            <a:r>
              <a:rPr lang="en-US" sz="1400" dirty="0">
                <a:highlight>
                  <a:srgbClr val="EEEAEA"/>
                </a:highlight>
                <a:latin typeface="Candara" panose="020E0502030303020204" pitchFamily="34" charset="0"/>
              </a:rPr>
              <a:t>Collection Type</a:t>
            </a:r>
            <a:r>
              <a:rPr lang="en-US" sz="1400" dirty="0">
                <a:latin typeface="Candara" panose="020E0502030303020204" pitchFamily="34" charset="0"/>
              </a:rPr>
              <a:t> </a:t>
            </a:r>
            <a:r>
              <a:rPr lang="en-US" sz="1400" dirty="0">
                <a:highlight>
                  <a:srgbClr val="EEEAEA"/>
                </a:highlight>
                <a:latin typeface="Candara" panose="020E0502030303020204" pitchFamily="34" charset="0"/>
              </a:rPr>
              <a:t>Color</a:t>
            </a:r>
            <a:r>
              <a:rPr lang="en-US" sz="1400" dirty="0">
                <a:latin typeface="Candara" panose="020E0502030303020204" pitchFamily="34" charset="0"/>
              </a:rPr>
              <a:t> </a:t>
            </a:r>
            <a:r>
              <a:rPr lang="en-US" sz="1400" dirty="0">
                <a:highlight>
                  <a:srgbClr val="EEEAEA"/>
                </a:highlight>
                <a:latin typeface="Candara" panose="020E0502030303020204" pitchFamily="34" charset="0"/>
              </a:rPr>
              <a:t>Marks</a:t>
            </a:r>
            <a:r>
              <a:rPr lang="en-US" sz="1400" dirty="0">
                <a:latin typeface="Candara" panose="020E0502030303020204" pitchFamily="34" charset="0"/>
              </a:rPr>
              <a:t> field and the collection size (type-specific as opposed to total collection) </a:t>
            </a:r>
            <a:r>
              <a:rPr lang="en-US" sz="1400" dirty="0">
                <a:highlight>
                  <a:srgbClr val="EEEAEA"/>
                </a:highlight>
                <a:latin typeface="Candara" panose="020E0502030303020204" pitchFamily="34" charset="0"/>
              </a:rPr>
              <a:t>Detail</a:t>
            </a:r>
            <a:r>
              <a:rPr lang="en-US" sz="1400" dirty="0">
                <a:latin typeface="Candara" panose="020E0502030303020204" pitchFamily="34" charset="0"/>
              </a:rPr>
              <a:t> </a:t>
            </a:r>
            <a:r>
              <a:rPr lang="en-US" sz="1400" dirty="0">
                <a:highlight>
                  <a:srgbClr val="EEEAEA"/>
                </a:highlight>
                <a:latin typeface="Candara" panose="020E0502030303020204" pitchFamily="34" charset="0"/>
              </a:rPr>
              <a:t>Marks</a:t>
            </a:r>
            <a:r>
              <a:rPr lang="en-US" sz="1400" dirty="0">
                <a:latin typeface="Candara" panose="020E0502030303020204" pitchFamily="34" charset="0"/>
              </a:rPr>
              <a:t> field.</a:t>
            </a:r>
          </a:p>
          <a:p>
            <a:pPr marL="548640" indent="-285750">
              <a:spcAft>
                <a:spcPts val="1200"/>
              </a:spcAft>
              <a:buFont typeface="Arial" panose="020B0604020202020204" pitchFamily="34" charset="0"/>
              <a:buChar char="•"/>
            </a:pPr>
            <a:r>
              <a:rPr lang="en-US" sz="1400" dirty="0">
                <a:latin typeface="Candara" panose="020E0502030303020204" pitchFamily="34" charset="0"/>
              </a:rPr>
              <a:t>Drag </a:t>
            </a:r>
            <a:r>
              <a:rPr lang="en-US" sz="1400" dirty="0">
                <a:highlight>
                  <a:srgbClr val="EEEAEA"/>
                </a:highlight>
                <a:latin typeface="Candara" panose="020E0502030303020204" pitchFamily="34" charset="0"/>
              </a:rPr>
              <a:t>Legal Basis</a:t>
            </a:r>
            <a:r>
              <a:rPr lang="en-US" sz="1400" dirty="0">
                <a:latin typeface="Candara" panose="020E0502030303020204" pitchFamily="34" charset="0"/>
              </a:rPr>
              <a:t> to the </a:t>
            </a:r>
            <a:r>
              <a:rPr lang="en-US" sz="1400" dirty="0">
                <a:highlight>
                  <a:srgbClr val="EEEAEA"/>
                </a:highlight>
                <a:latin typeface="Candara" panose="020E0502030303020204" pitchFamily="34" charset="0"/>
              </a:rPr>
              <a:t>Color</a:t>
            </a:r>
            <a:r>
              <a:rPr lang="en-US" sz="1400" dirty="0">
                <a:latin typeface="Candara" panose="020E0502030303020204" pitchFamily="34" charset="0"/>
              </a:rPr>
              <a:t> </a:t>
            </a:r>
            <a:r>
              <a:rPr lang="en-US" sz="1400" dirty="0">
                <a:highlight>
                  <a:srgbClr val="EEEAEA"/>
                </a:highlight>
                <a:latin typeface="Candara" panose="020E0502030303020204" pitchFamily="34" charset="0"/>
              </a:rPr>
              <a:t>Marks</a:t>
            </a:r>
            <a:r>
              <a:rPr lang="en-US" sz="1400" dirty="0">
                <a:latin typeface="Candara" panose="020E0502030303020204" pitchFamily="34" charset="0"/>
              </a:rPr>
              <a:t> box.</a:t>
            </a:r>
            <a:endParaRPr lang="en-US" sz="1400" i="1" dirty="0">
              <a:latin typeface="Candara" panose="020E0502030303020204" pitchFamily="34" charset="0"/>
            </a:endParaRPr>
          </a:p>
          <a:p>
            <a:pPr marL="548640" indent="-285750">
              <a:spcAft>
                <a:spcPts val="1200"/>
              </a:spcAft>
              <a:buFont typeface="Arial" panose="020B0604020202020204" pitchFamily="34" charset="0"/>
              <a:buChar char="•"/>
            </a:pPr>
            <a:r>
              <a:rPr lang="en-US" sz="1400" dirty="0">
                <a:latin typeface="Candara" panose="020E0502030303020204" pitchFamily="34" charset="0"/>
              </a:rPr>
              <a:t>Swap the collection size and salary fields by dragging them from their shelves to each other’s shelves.</a:t>
            </a:r>
            <a:endParaRPr lang="en-US" sz="1400" i="1" dirty="0">
              <a:latin typeface="Candara" panose="020E0502030303020204" pitchFamily="34" charset="0"/>
            </a:endParaRPr>
          </a:p>
        </p:txBody>
      </p:sp>
      <p:sp>
        <p:nvSpPr>
          <p:cNvPr id="9" name="TextBox 8">
            <a:extLst>
              <a:ext uri="{FF2B5EF4-FFF2-40B4-BE49-F238E27FC236}">
                <a16:creationId xmlns:a16="http://schemas.microsoft.com/office/drawing/2014/main" id="{9665924E-89E4-489F-BCF4-7CFCE9CFA71A}"/>
              </a:ext>
            </a:extLst>
          </p:cNvPr>
          <p:cNvSpPr txBox="1"/>
          <p:nvPr/>
        </p:nvSpPr>
        <p:spPr>
          <a:xfrm>
            <a:off x="838200" y="4384115"/>
            <a:ext cx="10284319" cy="1785104"/>
          </a:xfrm>
          <a:prstGeom prst="rect">
            <a:avLst/>
          </a:prstGeom>
          <a:noFill/>
        </p:spPr>
        <p:txBody>
          <a:bodyPr wrap="square" rtlCol="0">
            <a:spAutoFit/>
          </a:bodyPr>
          <a:lstStyle/>
          <a:p>
            <a:pPr marL="262890">
              <a:spcAft>
                <a:spcPts val="1200"/>
              </a:spcAft>
            </a:pPr>
            <a:r>
              <a:rPr lang="en-US" sz="1400" u="sng" dirty="0">
                <a:latin typeface="Candara" panose="020E0502030303020204" pitchFamily="34" charset="0"/>
              </a:rPr>
              <a:t>Edit Chart Scale &amp; Trend Line</a:t>
            </a:r>
          </a:p>
          <a:p>
            <a:pPr marL="548640" indent="-285750">
              <a:spcAft>
                <a:spcPts val="1200"/>
              </a:spcAft>
              <a:buFont typeface="Arial" panose="020B0604020202020204" pitchFamily="34" charset="0"/>
              <a:buChar char="•"/>
            </a:pPr>
            <a:r>
              <a:rPr lang="en-US" sz="1400" dirty="0">
                <a:latin typeface="Candara" panose="020E0502030303020204" pitchFamily="34" charset="0"/>
              </a:rPr>
              <a:t>Change the x-axis to a logarithmic scale.</a:t>
            </a:r>
            <a:endParaRPr lang="en-US" sz="1400" i="1" dirty="0">
              <a:latin typeface="Candara" panose="020E0502030303020204" pitchFamily="34" charset="0"/>
            </a:endParaRPr>
          </a:p>
          <a:p>
            <a:pPr marL="548640" indent="-285750">
              <a:spcAft>
                <a:spcPts val="1200"/>
              </a:spcAft>
              <a:buFont typeface="Arial" panose="020B0604020202020204" pitchFamily="34" charset="0"/>
              <a:buChar char="•"/>
            </a:pPr>
            <a:r>
              <a:rPr lang="en-US" sz="1400" dirty="0">
                <a:latin typeface="Candara" panose="020E0502030303020204" pitchFamily="34" charset="0"/>
              </a:rPr>
              <a:t>From the </a:t>
            </a:r>
            <a:r>
              <a:rPr lang="en-US" sz="1400" dirty="0">
                <a:highlight>
                  <a:srgbClr val="EEEAEA"/>
                </a:highlight>
                <a:latin typeface="Candara" panose="020E0502030303020204" pitchFamily="34" charset="0"/>
              </a:rPr>
              <a:t>Edit Axis…</a:t>
            </a:r>
            <a:r>
              <a:rPr lang="en-US" sz="1400" dirty="0">
                <a:latin typeface="Candara" panose="020E0502030303020204" pitchFamily="34" charset="0"/>
              </a:rPr>
              <a:t> dialog box, uncheck </a:t>
            </a:r>
            <a:r>
              <a:rPr lang="en-US" sz="1400" dirty="0">
                <a:highlight>
                  <a:srgbClr val="EEEAEA"/>
                </a:highlight>
                <a:latin typeface="Candara" panose="020E0502030303020204" pitchFamily="34" charset="0"/>
              </a:rPr>
              <a:t>Include zero</a:t>
            </a:r>
            <a:r>
              <a:rPr lang="en-US" sz="1400" dirty="0">
                <a:latin typeface="Candara" panose="020E0502030303020204" pitchFamily="34" charset="0"/>
              </a:rPr>
              <a:t> to eliminate wasted white space</a:t>
            </a:r>
            <a:endParaRPr lang="en-US" sz="1400" i="1" dirty="0">
              <a:latin typeface="Candara" panose="020E0502030303020204" pitchFamily="34" charset="0"/>
            </a:endParaRPr>
          </a:p>
          <a:p>
            <a:pPr marL="548640" indent="-285750">
              <a:spcAft>
                <a:spcPts val="1200"/>
              </a:spcAft>
              <a:buFont typeface="Arial" panose="020B0604020202020204" pitchFamily="34" charset="0"/>
              <a:buChar char="•"/>
            </a:pPr>
            <a:r>
              <a:rPr lang="en-US" sz="1400" dirty="0">
                <a:latin typeface="Candara" panose="020E0502030303020204" pitchFamily="34" charset="0"/>
              </a:rPr>
              <a:t>From </a:t>
            </a:r>
            <a:r>
              <a:rPr lang="en-US" sz="1400" dirty="0">
                <a:highlight>
                  <a:srgbClr val="EEEAEA"/>
                </a:highlight>
                <a:latin typeface="Candara" panose="020E0502030303020204" pitchFamily="34" charset="0"/>
              </a:rPr>
              <a:t>Trend Line Options</a:t>
            </a:r>
            <a:r>
              <a:rPr lang="en-US" sz="1400" dirty="0">
                <a:latin typeface="Candara" panose="020E0502030303020204" pitchFamily="34" charset="0"/>
              </a:rPr>
              <a:t>, remove the extra trend lines so only that for year shows.</a:t>
            </a:r>
            <a:endParaRPr lang="en-US" sz="1400" i="1" dirty="0">
              <a:latin typeface="Candara" panose="020E0502030303020204" pitchFamily="34" charset="0"/>
            </a:endParaRPr>
          </a:p>
          <a:p>
            <a:pPr marL="548640" indent="-285750">
              <a:spcAft>
                <a:spcPts val="1200"/>
              </a:spcAft>
              <a:buFont typeface="Arial" panose="020B0604020202020204" pitchFamily="34" charset="0"/>
              <a:buChar char="•"/>
            </a:pPr>
            <a:r>
              <a:rPr lang="en-US" sz="1400" dirty="0">
                <a:latin typeface="Candara" panose="020E0502030303020204" pitchFamily="34" charset="0"/>
              </a:rPr>
              <a:t>Set the </a:t>
            </a:r>
            <a:r>
              <a:rPr lang="en-US" sz="1400" dirty="0">
                <a:highlight>
                  <a:srgbClr val="EEEAEA"/>
                </a:highlight>
                <a:latin typeface="Candara" panose="020E0502030303020204" pitchFamily="34" charset="0"/>
              </a:rPr>
              <a:t>Model type</a:t>
            </a:r>
            <a:r>
              <a:rPr lang="en-US" sz="1400" dirty="0">
                <a:latin typeface="Candara" panose="020E0502030303020204" pitchFamily="34" charset="0"/>
              </a:rPr>
              <a:t> to </a:t>
            </a:r>
            <a:r>
              <a:rPr lang="en-US" sz="1400" dirty="0">
                <a:highlight>
                  <a:srgbClr val="EEEAEA"/>
                </a:highlight>
                <a:latin typeface="Candara" panose="020E0502030303020204" pitchFamily="34" charset="0"/>
              </a:rPr>
              <a:t>Power</a:t>
            </a:r>
            <a:r>
              <a:rPr lang="en-US" sz="1400" dirty="0">
                <a:latin typeface="Candara" panose="020E0502030303020204" pitchFamily="34" charset="0"/>
              </a:rPr>
              <a:t>.</a:t>
            </a:r>
            <a:endParaRPr lang="en-US" sz="1400" i="1" dirty="0">
              <a:latin typeface="Candara" panose="020E0502030303020204" pitchFamily="34" charset="0"/>
            </a:endParaRPr>
          </a:p>
        </p:txBody>
      </p:sp>
      <p:pic>
        <p:nvPicPr>
          <p:cNvPr id="10" name="Picture 9">
            <a:extLst>
              <a:ext uri="{FF2B5EF4-FFF2-40B4-BE49-F238E27FC236}">
                <a16:creationId xmlns:a16="http://schemas.microsoft.com/office/drawing/2014/main" id="{B2B70D8A-A47E-4F42-A471-9E6DA4EEE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1642" y="2719770"/>
            <a:ext cx="2820082" cy="3657600"/>
          </a:xfrm>
          <a:prstGeom prst="rect">
            <a:avLst/>
          </a:prstGeom>
          <a:ln>
            <a:noFill/>
          </a:ln>
          <a:effectLst>
            <a:outerShdw blurRad="50800" dist="38100" dir="2700000" algn="tl" rotWithShape="0">
              <a:prstClr val="black">
                <a:alpha val="40000"/>
              </a:prstClr>
            </a:outerShdw>
          </a:effectLst>
        </p:spPr>
      </p:pic>
      <p:sp>
        <p:nvSpPr>
          <p:cNvPr id="12" name="Arrow: Right 11">
            <a:extLst>
              <a:ext uri="{FF2B5EF4-FFF2-40B4-BE49-F238E27FC236}">
                <a16:creationId xmlns:a16="http://schemas.microsoft.com/office/drawing/2014/main" id="{EDDED966-4F47-4430-9497-020BD3831E5E}"/>
              </a:ext>
            </a:extLst>
          </p:cNvPr>
          <p:cNvSpPr/>
          <p:nvPr/>
        </p:nvSpPr>
        <p:spPr>
          <a:xfrm>
            <a:off x="8754043" y="3797614"/>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ACCBD4FE-2536-4110-8270-8186F1F735E5}"/>
              </a:ext>
            </a:extLst>
          </p:cNvPr>
          <p:cNvSpPr/>
          <p:nvPr/>
        </p:nvSpPr>
        <p:spPr>
          <a:xfrm>
            <a:off x="8770438" y="4721521"/>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429022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4110">
        <p15:prstTrans prst="peelOff"/>
      </p:transition>
    </mc:Choice>
    <mc:Fallback xmlns="">
      <p:transition spd="slow" advTm="141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left)">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wipe(left)">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wipe(left)">
                                      <p:cBhvr>
                                        <p:cTn id="42" dur="500"/>
                                        <p:tgtEl>
                                          <p:spTgt spid="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wipe(left)">
                                      <p:cBhvr>
                                        <p:cTn id="47" dur="500"/>
                                        <p:tgtEl>
                                          <p:spTgt spid="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Effect transition="in" filter="wipe(left)">
                                      <p:cBhvr>
                                        <p:cTn id="61" dur="500"/>
                                        <p:tgtEl>
                                          <p:spTgt spid="9">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endParaRPr lang="en-US" dirty="0">
              <a:latin typeface="Candara" panose="020E0502030303020204" pitchFamily="34" charset="0"/>
            </a:endParaRP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6079464" cy="2000548"/>
          </a:xfrm>
          <a:prstGeom prst="rect">
            <a:avLst/>
          </a:prstGeom>
          <a:noFill/>
        </p:spPr>
        <p:txBody>
          <a:bodyPr wrap="square" rtlCol="0">
            <a:spAutoFit/>
          </a:bodyPr>
          <a:lstStyle/>
          <a:p>
            <a:pPr marL="1600200">
              <a:spcAft>
                <a:spcPts val="1200"/>
              </a:spcAft>
            </a:pPr>
            <a:r>
              <a:rPr lang="en-US" sz="1400" u="sng" dirty="0">
                <a:latin typeface="Candara" panose="020E0502030303020204" pitchFamily="34" charset="0"/>
              </a:rPr>
              <a:t>Tidy Chart Display</a:t>
            </a:r>
          </a:p>
          <a:p>
            <a:pPr marL="1883664" indent="-285750">
              <a:spcAft>
                <a:spcPts val="1200"/>
              </a:spcAft>
              <a:buFont typeface="Arial" panose="020B0604020202020204" pitchFamily="34" charset="0"/>
              <a:buChar char="•"/>
            </a:pPr>
            <a:r>
              <a:rPr lang="en-US" sz="1400" dirty="0">
                <a:latin typeface="Candara" panose="020E0502030303020204" pitchFamily="34" charset="0"/>
              </a:rPr>
              <a:t>Edit the axis title.</a:t>
            </a:r>
            <a:endParaRPr lang="en-US" sz="1400" i="1" dirty="0">
              <a:latin typeface="Candara" panose="020E0502030303020204" pitchFamily="34" charset="0"/>
            </a:endParaRPr>
          </a:p>
          <a:p>
            <a:pPr marL="1883664" indent="-285750">
              <a:spcAft>
                <a:spcPts val="1200"/>
              </a:spcAft>
              <a:buFont typeface="Arial" panose="020B0604020202020204" pitchFamily="34" charset="0"/>
              <a:buChar char="•"/>
            </a:pPr>
            <a:r>
              <a:rPr lang="en-US" sz="1400" dirty="0">
                <a:latin typeface="Candara" panose="020E0502030303020204" pitchFamily="34" charset="0"/>
              </a:rPr>
              <a:t>Edit the chart title.</a:t>
            </a:r>
            <a:endParaRPr lang="en-US" sz="1400" i="1" dirty="0">
              <a:latin typeface="Candara" panose="020E0502030303020204" pitchFamily="34" charset="0"/>
            </a:endParaRPr>
          </a:p>
          <a:p>
            <a:pPr marL="1883664" indent="-285750">
              <a:spcAft>
                <a:spcPts val="1200"/>
              </a:spcAft>
              <a:buFont typeface="Arial" panose="020B0604020202020204" pitchFamily="34" charset="0"/>
              <a:buChar char="•"/>
            </a:pPr>
            <a:r>
              <a:rPr lang="en-US" sz="1400" dirty="0">
                <a:latin typeface="Candara" panose="020E0502030303020204" pitchFamily="34" charset="0"/>
              </a:rPr>
              <a:t>Edit the legend title.</a:t>
            </a:r>
            <a:endParaRPr lang="en-US" sz="1400" i="1" dirty="0">
              <a:latin typeface="Candara" panose="020E0502030303020204" pitchFamily="34" charset="0"/>
            </a:endParaRPr>
          </a:p>
          <a:p>
            <a:pPr marL="1883664" indent="-285750">
              <a:spcAft>
                <a:spcPts val="1200"/>
              </a:spcAft>
              <a:buFont typeface="Arial" panose="020B0604020202020204" pitchFamily="34" charset="0"/>
              <a:buChar char="•"/>
            </a:pPr>
            <a:r>
              <a:rPr lang="en-US" sz="1400" dirty="0">
                <a:latin typeface="Candara" panose="020E0502030303020204" pitchFamily="34" charset="0"/>
              </a:rPr>
              <a:t>Edit the tooltip to remove unnecessary aggregate terms and to rearrange fields in order of importance.</a:t>
            </a:r>
            <a:endParaRPr lang="en-US" sz="1400" i="1" dirty="0">
              <a:latin typeface="Candara" panose="020E0502030303020204" pitchFamily="34" charset="0"/>
            </a:endParaRPr>
          </a:p>
        </p:txBody>
      </p:sp>
      <p:pic>
        <p:nvPicPr>
          <p:cNvPr id="7" name="Graphic 6" descr="Mop and bucket">
            <a:extLst>
              <a:ext uri="{FF2B5EF4-FFF2-40B4-BE49-F238E27FC236}">
                <a16:creationId xmlns:a16="http://schemas.microsoft.com/office/drawing/2014/main" id="{D3F4D0C6-0C08-4848-BE18-EFD919929D5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8240" y="2715966"/>
            <a:ext cx="914400" cy="914400"/>
          </a:xfrm>
          <a:prstGeom prst="rect">
            <a:avLst/>
          </a:prstGeom>
        </p:spPr>
      </p:pic>
      <p:sp>
        <p:nvSpPr>
          <p:cNvPr id="9" name="TextBox 8">
            <a:extLst>
              <a:ext uri="{FF2B5EF4-FFF2-40B4-BE49-F238E27FC236}">
                <a16:creationId xmlns:a16="http://schemas.microsoft.com/office/drawing/2014/main" id="{F12A94DA-7351-42B2-9A69-6AF705071EB9}"/>
              </a:ext>
            </a:extLst>
          </p:cNvPr>
          <p:cNvSpPr txBox="1"/>
          <p:nvPr/>
        </p:nvSpPr>
        <p:spPr>
          <a:xfrm>
            <a:off x="1158240" y="4333845"/>
            <a:ext cx="3479525" cy="1046440"/>
          </a:xfrm>
          <a:prstGeom prst="rect">
            <a:avLst/>
          </a:prstGeom>
          <a:noFill/>
        </p:spPr>
        <p:txBody>
          <a:bodyPr wrap="square" rtlCol="0">
            <a:spAutoFit/>
          </a:bodyPr>
          <a:lstStyle/>
          <a:p>
            <a:pPr marL="262890">
              <a:spcAft>
                <a:spcPts val="1200"/>
              </a:spcAft>
            </a:pPr>
            <a:r>
              <a:rPr lang="en-US" sz="1400" u="sng" dirty="0">
                <a:latin typeface="Candara" panose="020E0502030303020204" pitchFamily="34" charset="0"/>
              </a:rPr>
              <a:t>Page Chart Years</a:t>
            </a:r>
          </a:p>
          <a:p>
            <a:pPr marL="548640" indent="-285750">
              <a:spcAft>
                <a:spcPts val="1200"/>
              </a:spcAft>
              <a:buFont typeface="Arial" panose="020B0604020202020204" pitchFamily="34" charset="0"/>
              <a:buChar char="•"/>
            </a:pPr>
            <a:r>
              <a:rPr lang="en-US" sz="1400" dirty="0">
                <a:latin typeface="Candara" panose="020E0502030303020204" pitchFamily="34" charset="0"/>
              </a:rPr>
              <a:t>Click on the map worksheet tab.</a:t>
            </a:r>
          </a:p>
          <a:p>
            <a:pPr marL="548640" indent="-285750">
              <a:spcAft>
                <a:spcPts val="1200"/>
              </a:spcAft>
              <a:buFont typeface="Arial" panose="020B0604020202020204" pitchFamily="34" charset="0"/>
              <a:buChar char="•"/>
            </a:pPr>
            <a:r>
              <a:rPr lang="en-US" sz="1400" dirty="0">
                <a:latin typeface="Candara" panose="020E0502030303020204" pitchFamily="34" charset="0"/>
              </a:rPr>
              <a:t>Drag </a:t>
            </a:r>
            <a:r>
              <a:rPr lang="en-US" sz="1400" dirty="0">
                <a:highlight>
                  <a:srgbClr val="EEEAEA"/>
                </a:highlight>
                <a:latin typeface="Candara" panose="020E0502030303020204" pitchFamily="34" charset="0"/>
              </a:rPr>
              <a:t>Year</a:t>
            </a:r>
            <a:r>
              <a:rPr lang="en-US" sz="1400" dirty="0">
                <a:latin typeface="Candara" panose="020E0502030303020204" pitchFamily="34" charset="0"/>
              </a:rPr>
              <a:t> to the </a:t>
            </a:r>
            <a:r>
              <a:rPr lang="en-US" sz="1400" dirty="0">
                <a:highlight>
                  <a:srgbClr val="EEEAEA"/>
                </a:highlight>
                <a:latin typeface="Candara" panose="020E0502030303020204" pitchFamily="34" charset="0"/>
              </a:rPr>
              <a:t>Pages</a:t>
            </a:r>
            <a:r>
              <a:rPr lang="en-US" sz="1400" dirty="0">
                <a:latin typeface="Candara" panose="020E0502030303020204" pitchFamily="34" charset="0"/>
              </a:rPr>
              <a:t> shelf.</a:t>
            </a:r>
            <a:endParaRPr lang="en-US" sz="1400" i="1" dirty="0">
              <a:latin typeface="Candara" panose="020E0502030303020204" pitchFamily="34" charset="0"/>
            </a:endParaRPr>
          </a:p>
        </p:txBody>
      </p:sp>
      <p:pic>
        <p:nvPicPr>
          <p:cNvPr id="10" name="Picture 9">
            <a:extLst>
              <a:ext uri="{FF2B5EF4-FFF2-40B4-BE49-F238E27FC236}">
                <a16:creationId xmlns:a16="http://schemas.microsoft.com/office/drawing/2014/main" id="{8DC323E7-4CAF-4E1C-8B07-1FF213BB08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7765" y="4481904"/>
            <a:ext cx="1546994" cy="1036410"/>
          </a:xfrm>
          <a:prstGeom prst="rect">
            <a:avLst/>
          </a:prstGeom>
          <a:ln>
            <a:no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64933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126">
        <p15:prstTrans prst="peelOff"/>
      </p:transition>
    </mc:Choice>
    <mc:Fallback xmlns="">
      <p:transition spd="slow" advTm="91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wipe(left)">
                                      <p:cBhvr>
                                        <p:cTn id="21" dur="500"/>
                                        <p:tgtEl>
                                          <p:spTgt spid="1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wipe(left)">
                                      <p:cBhvr>
                                        <p:cTn id="26" dur="5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wipe(left)">
                                      <p:cBhvr>
                                        <p:cTn id="31" dur="500"/>
                                        <p:tgtEl>
                                          <p:spTgt spid="11">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left)">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Effect transition="in" filter="wipe(left)">
                                      <p:cBhvr>
                                        <p:cTn id="41" dur="500"/>
                                        <p:tgtEl>
                                          <p:spTgt spid="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9">
                                            <p:txEl>
                                              <p:pRg st="2" end="2"/>
                                            </p:txEl>
                                          </p:spTgt>
                                        </p:tgtEl>
                                        <p:attrNameLst>
                                          <p:attrName>style.visibility</p:attrName>
                                        </p:attrNameLst>
                                      </p:cBhvr>
                                      <p:to>
                                        <p:strVal val="visible"/>
                                      </p:to>
                                    </p:set>
                                    <p:animEffect transition="in" filter="wipe(left)">
                                      <p:cBhvr>
                                        <p:cTn id="46" dur="500"/>
                                        <p:tgtEl>
                                          <p:spTgt spid="9">
                                            <p:txEl>
                                              <p:pRg st="2" end="2"/>
                                            </p:txEl>
                                          </p:spTgt>
                                        </p:tgtEl>
                                      </p:cBhvr>
                                    </p:animEffect>
                                  </p:child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up)">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998483" y="2172734"/>
            <a:ext cx="10124036" cy="677108"/>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Coordinate Size</a:t>
            </a:r>
          </a:p>
          <a:p>
            <a:pPr marL="283464" indent="-285750">
              <a:spcAft>
                <a:spcPts val="1200"/>
              </a:spcAft>
              <a:buFont typeface="Arial" panose="020B0604020202020204" pitchFamily="34" charset="0"/>
              <a:buChar char="•"/>
            </a:pPr>
            <a:r>
              <a:rPr lang="en-US" sz="1400" dirty="0">
                <a:latin typeface="Candara" panose="020E0502030303020204" pitchFamily="34" charset="0"/>
              </a:rPr>
              <a:t>Switch to the map worksheet, and go to </a:t>
            </a:r>
            <a:r>
              <a:rPr lang="en-US" sz="1400" dirty="0">
                <a:highlight>
                  <a:srgbClr val="EEEAEA"/>
                </a:highlight>
                <a:latin typeface="Candara" panose="020E0502030303020204" pitchFamily="34" charset="0"/>
              </a:rPr>
              <a:t>Edit sizes…</a:t>
            </a:r>
            <a:r>
              <a:rPr lang="en-US" sz="1400" dirty="0">
                <a:latin typeface="Candara" panose="020E0502030303020204" pitchFamily="34" charset="0"/>
              </a:rPr>
              <a:t> from the size legend.</a:t>
            </a:r>
            <a:endParaRPr lang="en-US" sz="1400" i="1" dirty="0">
              <a:latin typeface="Candara" panose="020E0502030303020204" pitchFamily="34" charset="0"/>
            </a:endParaRPr>
          </a:p>
        </p:txBody>
      </p:sp>
      <p:sp>
        <p:nvSpPr>
          <p:cNvPr id="9" name="TextBox 8">
            <a:extLst>
              <a:ext uri="{FF2B5EF4-FFF2-40B4-BE49-F238E27FC236}">
                <a16:creationId xmlns:a16="http://schemas.microsoft.com/office/drawing/2014/main" id="{F2B70C89-4140-4FC7-AF62-C8DE031CA57D}"/>
              </a:ext>
            </a:extLst>
          </p:cNvPr>
          <p:cNvSpPr txBox="1"/>
          <p:nvPr/>
        </p:nvSpPr>
        <p:spPr>
          <a:xfrm>
            <a:off x="998483" y="2871906"/>
            <a:ext cx="10195034" cy="1261884"/>
          </a:xfrm>
          <a:prstGeom prst="rect">
            <a:avLst/>
          </a:prstGeom>
          <a:noFill/>
        </p:spPr>
        <p:txBody>
          <a:bodyPr wrap="square" rtlCol="0">
            <a:spAutoFit/>
          </a:bodyPr>
          <a:lstStyle/>
          <a:p>
            <a:pPr marL="283464" indent="-285750">
              <a:spcAft>
                <a:spcPts val="1200"/>
              </a:spcAft>
              <a:buFont typeface="Arial" panose="020B0604020202020204" pitchFamily="34" charset="0"/>
              <a:buChar char="•"/>
            </a:pPr>
            <a:r>
              <a:rPr lang="en-US" sz="1400" dirty="0">
                <a:latin typeface="Candara" panose="020E0502030303020204" pitchFamily="34" charset="0"/>
              </a:rPr>
              <a:t>Grab a piece of paper and a soft-tip marker, and hold the paper up to your screen so that the edge aligns with the left border of the dialog box.</a:t>
            </a:r>
          </a:p>
          <a:p>
            <a:pPr indent="-285750">
              <a:spcAft>
                <a:spcPts val="1200"/>
              </a:spcAft>
              <a:buFont typeface="Arial" panose="020B0604020202020204" pitchFamily="34" charset="0"/>
              <a:buChar char="•"/>
            </a:pPr>
            <a:r>
              <a:rPr lang="en-US" sz="1400" dirty="0">
                <a:latin typeface="Candara" panose="020E0502030303020204" pitchFamily="34" charset="0"/>
              </a:rPr>
              <a:t>Make a mark at the edge of the paper where the inner border of the right slider is, and </a:t>
            </a:r>
            <a:r>
              <a:rPr lang="en-US" sz="1400" dirty="0">
                <a:highlight>
                  <a:srgbClr val="EEEAEA"/>
                </a:highlight>
                <a:latin typeface="Candara" panose="020E0502030303020204" pitchFamily="34" charset="0"/>
              </a:rPr>
              <a:t>Cancel</a:t>
            </a:r>
            <a:r>
              <a:rPr lang="en-US" sz="1400" dirty="0">
                <a:latin typeface="Candara" panose="020E0502030303020204" pitchFamily="34" charset="0"/>
              </a:rPr>
              <a:t> out.</a:t>
            </a:r>
          </a:p>
          <a:p>
            <a:pPr indent="-285750">
              <a:spcAft>
                <a:spcPts val="1200"/>
              </a:spcAft>
              <a:buFont typeface="Arial" panose="020B0604020202020204" pitchFamily="34" charset="0"/>
              <a:buChar char="•"/>
            </a:pPr>
            <a:r>
              <a:rPr lang="en-US" sz="1400" dirty="0">
                <a:latin typeface="Candara" panose="020E0502030303020204" pitchFamily="34" charset="0"/>
              </a:rPr>
              <a:t>Add </a:t>
            </a:r>
            <a:r>
              <a:rPr lang="en-US" sz="1400" dirty="0">
                <a:highlight>
                  <a:srgbClr val="EEEAEA"/>
                </a:highlight>
                <a:latin typeface="Candara" panose="020E0502030303020204" pitchFamily="34" charset="0"/>
              </a:rPr>
              <a:t>Library</a:t>
            </a:r>
            <a:r>
              <a:rPr lang="en-US" sz="1400" dirty="0">
                <a:latin typeface="Candara" panose="020E0502030303020204" pitchFamily="34" charset="0"/>
              </a:rPr>
              <a:t> to the </a:t>
            </a:r>
            <a:r>
              <a:rPr lang="en-US" sz="1400" dirty="0">
                <a:highlight>
                  <a:srgbClr val="EEEAEA"/>
                </a:highlight>
                <a:latin typeface="Candara" panose="020E0502030303020204" pitchFamily="34" charset="0"/>
              </a:rPr>
              <a:t>Detail</a:t>
            </a:r>
            <a:r>
              <a:rPr lang="en-US" sz="1400" dirty="0">
                <a:latin typeface="Candara" panose="020E0502030303020204" pitchFamily="34" charset="0"/>
              </a:rPr>
              <a:t> </a:t>
            </a:r>
            <a:r>
              <a:rPr lang="en-US" sz="1400" dirty="0">
                <a:highlight>
                  <a:srgbClr val="EEEAEA"/>
                </a:highlight>
                <a:latin typeface="Candara" panose="020E0502030303020204" pitchFamily="34" charset="0"/>
              </a:rPr>
              <a:t>Mark</a:t>
            </a:r>
            <a:r>
              <a:rPr lang="en-US" sz="1400" dirty="0">
                <a:latin typeface="Candara" panose="020E0502030303020204" pitchFamily="34" charset="0"/>
              </a:rPr>
              <a:t> box so both charts have the same details and will highlight each other when a data point is clicked.</a:t>
            </a:r>
            <a:endParaRPr lang="en-US" sz="1400" i="1" dirty="0">
              <a:latin typeface="Candara" panose="020E0502030303020204" pitchFamily="34" charset="0"/>
            </a:endParaRPr>
          </a:p>
        </p:txBody>
      </p:sp>
      <p:sp>
        <p:nvSpPr>
          <p:cNvPr id="10" name="TextBox 9">
            <a:extLst>
              <a:ext uri="{FF2B5EF4-FFF2-40B4-BE49-F238E27FC236}">
                <a16:creationId xmlns:a16="http://schemas.microsoft.com/office/drawing/2014/main" id="{F5623A5E-58DD-496A-BF2B-C916931DF56F}"/>
              </a:ext>
            </a:extLst>
          </p:cNvPr>
          <p:cNvSpPr txBox="1"/>
          <p:nvPr/>
        </p:nvSpPr>
        <p:spPr>
          <a:xfrm>
            <a:off x="998483" y="4138192"/>
            <a:ext cx="10053038" cy="1046440"/>
          </a:xfrm>
          <a:prstGeom prst="rect">
            <a:avLst/>
          </a:prstGeom>
          <a:noFill/>
        </p:spPr>
        <p:txBody>
          <a:bodyPr wrap="square" rtlCol="0">
            <a:spAutoFit/>
          </a:bodyPr>
          <a:lstStyle/>
          <a:p>
            <a:pPr marL="283464" indent="-285750">
              <a:spcAft>
                <a:spcPts val="1200"/>
              </a:spcAft>
              <a:buFont typeface="Arial" panose="020B0604020202020204" pitchFamily="34" charset="0"/>
              <a:buChar char="•"/>
            </a:pPr>
            <a:r>
              <a:rPr lang="en-US" sz="1400" dirty="0">
                <a:latin typeface="Candara" panose="020E0502030303020204" pitchFamily="34" charset="0"/>
              </a:rPr>
              <a:t>Switch to the scatter chart, and go to </a:t>
            </a:r>
            <a:r>
              <a:rPr lang="en-US" sz="1400" dirty="0">
                <a:highlight>
                  <a:srgbClr val="EEEAEA"/>
                </a:highlight>
                <a:latin typeface="Candara" panose="020E0502030303020204" pitchFamily="34" charset="0"/>
              </a:rPr>
              <a:t>Edit sizes…</a:t>
            </a:r>
            <a:r>
              <a:rPr lang="en-US" sz="1400" dirty="0">
                <a:latin typeface="Candara" panose="020E0502030303020204" pitchFamily="34" charset="0"/>
              </a:rPr>
              <a:t> from the size legend.</a:t>
            </a:r>
          </a:p>
          <a:p>
            <a:pPr marL="283464" indent="-285750">
              <a:spcAft>
                <a:spcPts val="1200"/>
              </a:spcAft>
              <a:buFont typeface="Arial" panose="020B0604020202020204" pitchFamily="34" charset="0"/>
              <a:buChar char="•"/>
            </a:pPr>
            <a:r>
              <a:rPr lang="en-US" sz="1400" dirty="0">
                <a:latin typeface="Candara" panose="020E0502030303020204" pitchFamily="34" charset="0"/>
              </a:rPr>
              <a:t>Hold the paper up to your screen so that the edge aligns with the left border of the dialog box.</a:t>
            </a:r>
          </a:p>
          <a:p>
            <a:pPr marL="283464" indent="-285750">
              <a:spcAft>
                <a:spcPts val="1200"/>
              </a:spcAft>
              <a:buFont typeface="Arial" panose="020B0604020202020204" pitchFamily="34" charset="0"/>
              <a:buChar char="•"/>
            </a:pPr>
            <a:r>
              <a:rPr lang="en-US" sz="1400" dirty="0">
                <a:latin typeface="Candara" panose="020E0502030303020204" pitchFamily="34" charset="0"/>
              </a:rPr>
              <a:t>Adjust the slider so the inner border is directly above the mark on the paper.</a:t>
            </a:r>
          </a:p>
        </p:txBody>
      </p:sp>
    </p:spTree>
    <p:custDataLst>
      <p:tags r:id="rId1"/>
    </p:custDataLst>
    <p:extLst>
      <p:ext uri="{BB962C8B-B14F-4D97-AF65-F5344CB8AC3E}">
        <p14:creationId xmlns:p14="http://schemas.microsoft.com/office/powerpoint/2010/main" val="726064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3946">
        <p15:prstTrans prst="peelOff"/>
      </p:transition>
    </mc:Choice>
    <mc:Fallback xmlns="">
      <p:transition spd="slow" advTm="139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left)">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left)">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left)">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left)">
                                      <p:cBhvr>
                                        <p:cTn id="4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234923" y="2172734"/>
            <a:ext cx="8661967" cy="1261884"/>
          </a:xfrm>
          <a:prstGeom prst="rect">
            <a:avLst/>
          </a:prstGeom>
          <a:noFill/>
        </p:spPr>
        <p:txBody>
          <a:bodyPr wrap="square" rtlCol="0">
            <a:spAutoFit/>
          </a:bodyPr>
          <a:lstStyle/>
          <a:p>
            <a:pPr marL="262890">
              <a:spcAft>
                <a:spcPts val="1200"/>
              </a:spcAft>
            </a:pPr>
            <a:r>
              <a:rPr lang="en-US" sz="1400" u="sng" dirty="0">
                <a:latin typeface="Candara" panose="020E0502030303020204" pitchFamily="34" charset="0"/>
              </a:rPr>
              <a:t>Fine Tune Layout</a:t>
            </a:r>
          </a:p>
          <a:p>
            <a:pPr marL="548640" indent="-285750">
              <a:spcAft>
                <a:spcPts val="1200"/>
              </a:spcAft>
              <a:buFont typeface="Arial" panose="020B0604020202020204" pitchFamily="34" charset="0"/>
              <a:buChar char="•"/>
            </a:pPr>
            <a:r>
              <a:rPr lang="en-US" sz="1400" dirty="0">
                <a:latin typeface="Candara" panose="020E0502030303020204" pitchFamily="34" charset="0"/>
              </a:rPr>
              <a:t>Right click the chart titles, and select </a:t>
            </a:r>
            <a:r>
              <a:rPr lang="en-US" sz="1400" dirty="0">
                <a:highlight>
                  <a:srgbClr val="EEEAEA"/>
                </a:highlight>
                <a:latin typeface="Candara" panose="020E0502030303020204" pitchFamily="34" charset="0"/>
              </a:rPr>
              <a:t>Hide Title</a:t>
            </a:r>
            <a:r>
              <a:rPr lang="en-US" sz="1400" dirty="0">
                <a:latin typeface="Candara" panose="020E0502030303020204" pitchFamily="34" charset="0"/>
              </a:rPr>
              <a:t>.</a:t>
            </a:r>
          </a:p>
          <a:p>
            <a:pPr marL="548640" indent="-285750">
              <a:spcAft>
                <a:spcPts val="1200"/>
              </a:spcAft>
              <a:buFont typeface="Arial" panose="020B0604020202020204" pitchFamily="34" charset="0"/>
              <a:buChar char="•"/>
            </a:pPr>
            <a:r>
              <a:rPr lang="en-US" sz="1400" dirty="0">
                <a:latin typeface="Candara" panose="020E0502030303020204" pitchFamily="34" charset="0"/>
              </a:rPr>
              <a:t>From the </a:t>
            </a:r>
            <a:r>
              <a:rPr lang="en-US" sz="1400" dirty="0">
                <a:highlight>
                  <a:srgbClr val="EEEAEA"/>
                </a:highlight>
                <a:latin typeface="Candara" panose="020E0502030303020204" pitchFamily="34" charset="0"/>
              </a:rPr>
              <a:t>Layout</a:t>
            </a:r>
            <a:r>
              <a:rPr lang="en-US" sz="1400" dirty="0">
                <a:latin typeface="Candara" panose="020E0502030303020204" pitchFamily="34" charset="0"/>
              </a:rPr>
              <a:t> tab to the left check the box next to </a:t>
            </a:r>
            <a:r>
              <a:rPr lang="en-US" sz="1400" dirty="0">
                <a:highlight>
                  <a:srgbClr val="EEEAEA"/>
                </a:highlight>
                <a:latin typeface="Candara" panose="020E0502030303020204" pitchFamily="34" charset="0"/>
              </a:rPr>
              <a:t>Floating</a:t>
            </a:r>
            <a:r>
              <a:rPr lang="en-US" sz="1400" dirty="0">
                <a:latin typeface="Candara" panose="020E0502030303020204" pitchFamily="34" charset="0"/>
              </a:rPr>
              <a:t>,  resize the map to eliminate the wasted space on either side by setting  </a:t>
            </a:r>
            <a:r>
              <a:rPr lang="en-US" sz="1400" dirty="0">
                <a:highlight>
                  <a:srgbClr val="EEEAEA"/>
                </a:highlight>
                <a:latin typeface="Candara" panose="020E0502030303020204" pitchFamily="34" charset="0"/>
              </a:rPr>
              <a:t>x</a:t>
            </a:r>
            <a:r>
              <a:rPr lang="en-US" sz="1400" dirty="0">
                <a:latin typeface="Candara" panose="020E0502030303020204" pitchFamily="34" charset="0"/>
              </a:rPr>
              <a:t> and </a:t>
            </a:r>
            <a:r>
              <a:rPr lang="en-US" sz="1400" dirty="0">
                <a:highlight>
                  <a:srgbClr val="EEEAEA"/>
                </a:highlight>
                <a:latin typeface="Candara" panose="020E0502030303020204" pitchFamily="34" charset="0"/>
              </a:rPr>
              <a:t>y</a:t>
            </a:r>
            <a:r>
              <a:rPr lang="en-US" sz="1400" dirty="0">
                <a:latin typeface="Candara" panose="020E0502030303020204" pitchFamily="34" charset="0"/>
              </a:rPr>
              <a:t> , and then reposition it by setting </a:t>
            </a:r>
            <a:r>
              <a:rPr lang="en-US" sz="1400" dirty="0">
                <a:highlight>
                  <a:srgbClr val="EEEAEA"/>
                </a:highlight>
                <a:latin typeface="Candara" panose="020E0502030303020204" pitchFamily="34" charset="0"/>
              </a:rPr>
              <a:t>w</a:t>
            </a:r>
            <a:r>
              <a:rPr lang="en-US" sz="1400" dirty="0">
                <a:latin typeface="Candara" panose="020E0502030303020204" pitchFamily="34" charset="0"/>
              </a:rPr>
              <a:t> and </a:t>
            </a:r>
            <a:r>
              <a:rPr lang="en-US" sz="1400" dirty="0">
                <a:highlight>
                  <a:srgbClr val="EEEAEA"/>
                </a:highlight>
                <a:latin typeface="Candara" panose="020E0502030303020204" pitchFamily="34" charset="0"/>
              </a:rPr>
              <a:t>h</a:t>
            </a:r>
            <a:r>
              <a:rPr lang="en-US" sz="1400" dirty="0">
                <a:latin typeface="Candara" panose="020E0502030303020204" pitchFamily="34" charset="0"/>
              </a:rPr>
              <a:t>. </a:t>
            </a:r>
            <a:endParaRPr lang="en-US" i="1" dirty="0">
              <a:latin typeface="Candara" panose="020E0502030303020204" pitchFamily="34" charset="0"/>
            </a:endParaRPr>
          </a:p>
        </p:txBody>
      </p:sp>
      <p:pic>
        <p:nvPicPr>
          <p:cNvPr id="9" name="Picture 8">
            <a:extLst>
              <a:ext uri="{FF2B5EF4-FFF2-40B4-BE49-F238E27FC236}">
                <a16:creationId xmlns:a16="http://schemas.microsoft.com/office/drawing/2014/main" id="{A82456F7-BAD3-433C-95C3-7643EAD71B7B}"/>
              </a:ext>
            </a:extLst>
          </p:cNvPr>
          <p:cNvPicPr>
            <a:picLocks noChangeAspect="1"/>
          </p:cNvPicPr>
          <p:nvPr/>
        </p:nvPicPr>
        <p:blipFill rotWithShape="1">
          <a:blip r:embed="rId4">
            <a:extLst>
              <a:ext uri="{28A0092B-C50C-407E-A947-70E740481C1C}">
                <a14:useLocalDpi xmlns:a14="http://schemas.microsoft.com/office/drawing/2010/main" val="0"/>
              </a:ext>
            </a:extLst>
          </a:blip>
          <a:srcRect t="-1" b="296"/>
          <a:stretch/>
        </p:blipFill>
        <p:spPr>
          <a:xfrm>
            <a:off x="10123628" y="2945751"/>
            <a:ext cx="1626104" cy="2708278"/>
          </a:xfrm>
          <a:prstGeom prst="rect">
            <a:avLst/>
          </a:prstGeom>
          <a:ln>
            <a:noFill/>
          </a:ln>
          <a:effectLst>
            <a:outerShdw blurRad="50800" dist="38100" dir="2700000" algn="tl" rotWithShape="0">
              <a:prstClr val="black">
                <a:alpha val="40000"/>
              </a:prstClr>
            </a:outerShdw>
          </a:effectLst>
        </p:spPr>
      </p:pic>
      <p:sp>
        <p:nvSpPr>
          <p:cNvPr id="13" name="Arrow: Down 12">
            <a:extLst>
              <a:ext uri="{FF2B5EF4-FFF2-40B4-BE49-F238E27FC236}">
                <a16:creationId xmlns:a16="http://schemas.microsoft.com/office/drawing/2014/main" id="{EEB83C89-4E80-49EA-B3A4-654AE17399ED}"/>
              </a:ext>
            </a:extLst>
          </p:cNvPr>
          <p:cNvSpPr/>
          <p:nvPr/>
        </p:nvSpPr>
        <p:spPr>
          <a:xfrm>
            <a:off x="11277416" y="2699920"/>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9F4A801D-1241-4551-A0B4-F6C6BB055DC5}"/>
              </a:ext>
            </a:extLst>
          </p:cNvPr>
          <p:cNvSpPr/>
          <p:nvPr/>
        </p:nvSpPr>
        <p:spPr>
          <a:xfrm>
            <a:off x="9993276" y="3721064"/>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8879B531-7FF8-4F34-A89E-E4544BF7BF8F}"/>
              </a:ext>
            </a:extLst>
          </p:cNvPr>
          <p:cNvSpPr/>
          <p:nvPr/>
        </p:nvSpPr>
        <p:spPr>
          <a:xfrm>
            <a:off x="10040787" y="4192960"/>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Left 15">
            <a:extLst>
              <a:ext uri="{FF2B5EF4-FFF2-40B4-BE49-F238E27FC236}">
                <a16:creationId xmlns:a16="http://schemas.microsoft.com/office/drawing/2014/main" id="{36165272-736C-40BE-8956-17754D4F46C3}"/>
              </a:ext>
            </a:extLst>
          </p:cNvPr>
          <p:cNvSpPr/>
          <p:nvPr/>
        </p:nvSpPr>
        <p:spPr>
          <a:xfrm>
            <a:off x="11149268" y="4163867"/>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9B81FCF7-8006-4B72-A7AB-94277D0D3AE3}"/>
              </a:ext>
            </a:extLst>
          </p:cNvPr>
          <p:cNvSpPr/>
          <p:nvPr/>
        </p:nvSpPr>
        <p:spPr>
          <a:xfrm>
            <a:off x="10061107" y="4621529"/>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Left 17">
            <a:extLst>
              <a:ext uri="{FF2B5EF4-FFF2-40B4-BE49-F238E27FC236}">
                <a16:creationId xmlns:a16="http://schemas.microsoft.com/office/drawing/2014/main" id="{0A9E4DDD-AB19-4A35-9E9F-56A40B9239B0}"/>
              </a:ext>
            </a:extLst>
          </p:cNvPr>
          <p:cNvSpPr/>
          <p:nvPr/>
        </p:nvSpPr>
        <p:spPr>
          <a:xfrm>
            <a:off x="11211845" y="4611369"/>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A259639-936F-4E58-B7DA-7B7AAC0A3EB6}"/>
              </a:ext>
            </a:extLst>
          </p:cNvPr>
          <p:cNvSpPr txBox="1"/>
          <p:nvPr/>
        </p:nvSpPr>
        <p:spPr>
          <a:xfrm>
            <a:off x="1234923" y="3429000"/>
            <a:ext cx="8727092" cy="892552"/>
          </a:xfrm>
          <a:prstGeom prst="rect">
            <a:avLst/>
          </a:prstGeom>
          <a:noFill/>
        </p:spPr>
        <p:txBody>
          <a:bodyPr wrap="square" rtlCol="0">
            <a:spAutoFit/>
          </a:bodyPr>
          <a:lstStyle/>
          <a:p>
            <a:pPr marL="548640" indent="-285750">
              <a:spcAft>
                <a:spcPts val="1200"/>
              </a:spcAft>
              <a:buFont typeface="Arial" panose="020B0604020202020204" pitchFamily="34" charset="0"/>
              <a:buChar char="•"/>
            </a:pPr>
            <a:r>
              <a:rPr lang="en-US" sz="1400" dirty="0">
                <a:latin typeface="Candara" panose="020E0502030303020204" pitchFamily="34" charset="0"/>
              </a:rPr>
              <a:t>Click the arrow to the right of </a:t>
            </a:r>
            <a:r>
              <a:rPr lang="en-US" sz="1400" dirty="0">
                <a:highlight>
                  <a:srgbClr val="EEEAEA"/>
                </a:highlight>
                <a:latin typeface="Candara" panose="020E0502030303020204" pitchFamily="34" charset="0"/>
              </a:rPr>
              <a:t>Border</a:t>
            </a:r>
            <a:r>
              <a:rPr lang="en-US" sz="1400" dirty="0">
                <a:latin typeface="Candara" panose="020E0502030303020204" pitchFamily="34" charset="0"/>
              </a:rPr>
              <a:t>, select the solid line, and change its color to a light gray which won’t </a:t>
            </a:r>
            <a:br>
              <a:rPr lang="en-US" sz="1400" dirty="0">
                <a:latin typeface="Candara" panose="020E0502030303020204" pitchFamily="34" charset="0"/>
              </a:rPr>
            </a:br>
            <a:r>
              <a:rPr lang="en-US" sz="1400" dirty="0">
                <a:latin typeface="Candara" panose="020E0502030303020204" pitchFamily="34" charset="0"/>
              </a:rPr>
              <a:t>draw the eye but will still lend a subtle border.</a:t>
            </a:r>
          </a:p>
          <a:p>
            <a:pPr marL="262890">
              <a:spcAft>
                <a:spcPts val="1200"/>
              </a:spcAft>
            </a:pPr>
            <a:r>
              <a:rPr lang="en-US" sz="1400" dirty="0">
                <a:latin typeface="Candara" panose="020E0502030303020204" pitchFamily="34" charset="0"/>
              </a:rPr>
              <a:t>Repeat the steps for the scatter chart and legends.</a:t>
            </a:r>
            <a:endParaRPr lang="en-US" sz="1400" i="1" dirty="0">
              <a:latin typeface="Candara" panose="020E0502030303020204" pitchFamily="34" charset="0"/>
            </a:endParaRPr>
          </a:p>
        </p:txBody>
      </p:sp>
      <p:sp>
        <p:nvSpPr>
          <p:cNvPr id="21" name="Arrow: Left 20">
            <a:extLst>
              <a:ext uri="{FF2B5EF4-FFF2-40B4-BE49-F238E27FC236}">
                <a16:creationId xmlns:a16="http://schemas.microsoft.com/office/drawing/2014/main" id="{EAB3B182-A172-45B6-A37D-1E20D0C7763F}"/>
              </a:ext>
            </a:extLst>
          </p:cNvPr>
          <p:cNvSpPr/>
          <p:nvPr/>
        </p:nvSpPr>
        <p:spPr>
          <a:xfrm>
            <a:off x="11580538" y="4989360"/>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Up 21">
            <a:extLst>
              <a:ext uri="{FF2B5EF4-FFF2-40B4-BE49-F238E27FC236}">
                <a16:creationId xmlns:a16="http://schemas.microsoft.com/office/drawing/2014/main" id="{F5FF7468-0CDE-44A1-8649-ECFF99FE37C2}"/>
              </a:ext>
            </a:extLst>
          </p:cNvPr>
          <p:cNvSpPr/>
          <p:nvPr/>
        </p:nvSpPr>
        <p:spPr>
          <a:xfrm>
            <a:off x="10720305" y="5219222"/>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4015608C-AB47-42D5-8C76-60B6F32B2ACD}"/>
              </a:ext>
            </a:extLst>
          </p:cNvPr>
          <p:cNvSpPr txBox="1"/>
          <p:nvPr/>
        </p:nvSpPr>
        <p:spPr>
          <a:xfrm>
            <a:off x="1234923" y="4385181"/>
            <a:ext cx="10053038" cy="1046440"/>
          </a:xfrm>
          <a:prstGeom prst="rect">
            <a:avLst/>
          </a:prstGeom>
          <a:noFill/>
        </p:spPr>
        <p:txBody>
          <a:bodyPr wrap="square" rtlCol="0">
            <a:spAutoFit/>
          </a:bodyPr>
          <a:lstStyle/>
          <a:p>
            <a:pPr marL="262890">
              <a:spcAft>
                <a:spcPts val="1200"/>
              </a:spcAft>
            </a:pPr>
            <a:r>
              <a:rPr lang="en-US" sz="1400" u="sng" dirty="0">
                <a:latin typeface="Candara" panose="020E0502030303020204" pitchFamily="34" charset="0"/>
              </a:rPr>
              <a:t>Adjust Legend Columns</a:t>
            </a:r>
          </a:p>
          <a:p>
            <a:pPr marL="548640" indent="-285750">
              <a:spcAft>
                <a:spcPts val="1200"/>
              </a:spcAft>
              <a:buFont typeface="Arial" panose="020B0604020202020204" pitchFamily="34" charset="0"/>
              <a:buChar char="•"/>
            </a:pPr>
            <a:r>
              <a:rPr lang="en-US" sz="1400" dirty="0">
                <a:latin typeface="Candara" panose="020E0502030303020204" pitchFamily="34" charset="0"/>
              </a:rPr>
              <a:t>Hover the cursor to the left of the third column until a double-sided arrow and a dashed line appear. </a:t>
            </a:r>
          </a:p>
          <a:p>
            <a:pPr marL="548640" indent="-285750">
              <a:spcAft>
                <a:spcPts val="1200"/>
              </a:spcAft>
              <a:buFont typeface="Arial" panose="020B0604020202020204" pitchFamily="34" charset="0"/>
              <a:buChar char="•"/>
            </a:pPr>
            <a:r>
              <a:rPr lang="en-US" sz="1400" dirty="0">
                <a:latin typeface="Candara" panose="020E0502030303020204" pitchFamily="34" charset="0"/>
              </a:rPr>
              <a:t>Drag the arrow until the full text of each library basis shows.  The size you select applies to every column.</a:t>
            </a:r>
            <a:endParaRPr lang="en-US" sz="1400" i="1" dirty="0">
              <a:latin typeface="Candara" panose="020E0502030303020204" pitchFamily="34" charset="0"/>
            </a:endParaRPr>
          </a:p>
        </p:txBody>
      </p:sp>
      <p:pic>
        <p:nvPicPr>
          <p:cNvPr id="24" name="Picture 23">
            <a:extLst>
              <a:ext uri="{FF2B5EF4-FFF2-40B4-BE49-F238E27FC236}">
                <a16:creationId xmlns:a16="http://schemas.microsoft.com/office/drawing/2014/main" id="{CEB9D851-21CF-435E-ABCE-43C7190C5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3718" y="5639371"/>
            <a:ext cx="4432433" cy="685800"/>
          </a:xfrm>
          <a:prstGeom prst="rect">
            <a:avLst/>
          </a:prstGeom>
          <a:ln>
            <a:noFill/>
          </a:ln>
          <a:effectLst>
            <a:outerShdw blurRad="50800" dist="38100" dir="2700000" algn="tl" rotWithShape="0">
              <a:prstClr val="black">
                <a:alpha val="40000"/>
              </a:prstClr>
            </a:outerShdw>
          </a:effectLst>
        </p:spPr>
      </p:pic>
      <p:sp>
        <p:nvSpPr>
          <p:cNvPr id="25" name="Arrow: Left 24">
            <a:extLst>
              <a:ext uri="{FF2B5EF4-FFF2-40B4-BE49-F238E27FC236}">
                <a16:creationId xmlns:a16="http://schemas.microsoft.com/office/drawing/2014/main" id="{9DE1BD7F-F4E6-477A-AFBA-34506BE1E514}"/>
              </a:ext>
            </a:extLst>
          </p:cNvPr>
          <p:cNvSpPr/>
          <p:nvPr/>
        </p:nvSpPr>
        <p:spPr>
          <a:xfrm>
            <a:off x="5275221" y="6121762"/>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36202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9604">
        <p15:prstTrans prst="peelOff"/>
      </p:transition>
    </mc:Choice>
    <mc:Fallback xmlns="">
      <p:transition spd="slow" advTm="296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2000"/>
                            </p:stCondLst>
                            <p:childTnLst>
                              <p:par>
                                <p:cTn id="36" presetID="22" presetClass="entr" presetSubtype="2"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000"/>
                            </p:stCondLst>
                            <p:childTnLst>
                              <p:par>
                                <p:cTn id="44" presetID="22" presetClass="entr" presetSubtype="2"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right)">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wipe(left)">
                                      <p:cBhvr>
                                        <p:cTn id="51" dur="500"/>
                                        <p:tgtEl>
                                          <p:spTgt spid="1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right)">
                                      <p:cBhvr>
                                        <p:cTn id="56" dur="500"/>
                                        <p:tgtEl>
                                          <p:spTgt spid="21"/>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
                                            <p:txEl>
                                              <p:pRg st="1" end="1"/>
                                            </p:txEl>
                                          </p:spTgt>
                                        </p:tgtEl>
                                        <p:attrNameLst>
                                          <p:attrName>style.visibility</p:attrName>
                                        </p:attrNameLst>
                                      </p:cBhvr>
                                      <p:to>
                                        <p:strVal val="visible"/>
                                      </p:to>
                                    </p:set>
                                    <p:animEffect transition="in" filter="wipe(left)">
                                      <p:cBhvr>
                                        <p:cTn id="65" dur="500"/>
                                        <p:tgtEl>
                                          <p:spTgt spid="19">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wipe(left)">
                                      <p:cBhvr>
                                        <p:cTn id="70" dur="500"/>
                                        <p:tgtEl>
                                          <p:spTgt spid="23">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3">
                                            <p:txEl>
                                              <p:pRg st="1" end="1"/>
                                            </p:txEl>
                                          </p:spTgt>
                                        </p:tgtEl>
                                        <p:attrNameLst>
                                          <p:attrName>style.visibility</p:attrName>
                                        </p:attrNameLst>
                                      </p:cBhvr>
                                      <p:to>
                                        <p:strVal val="visible"/>
                                      </p:to>
                                    </p:set>
                                    <p:animEffect transition="in" filter="wipe(left)">
                                      <p:cBhvr>
                                        <p:cTn id="75" dur="500"/>
                                        <p:tgtEl>
                                          <p:spTgt spid="23">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up)">
                                      <p:cBhvr>
                                        <p:cTn id="80" dur="500"/>
                                        <p:tgtEl>
                                          <p:spTgt spid="24"/>
                                        </p:tgtEl>
                                      </p:cBhvr>
                                    </p:animEffect>
                                  </p:childTnLst>
                                </p:cTn>
                              </p:par>
                            </p:childTnLst>
                          </p:cTn>
                        </p:par>
                        <p:par>
                          <p:cTn id="81" fill="hold">
                            <p:stCondLst>
                              <p:cond delay="500"/>
                            </p:stCondLst>
                            <p:childTnLst>
                              <p:par>
                                <p:cTn id="82" presetID="22" presetClass="entr" presetSubtype="2"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right)">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P spid="22" grpId="0" animBg="1"/>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1046440"/>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Create Dashboard Title</a:t>
            </a:r>
          </a:p>
          <a:p>
            <a:pPr marL="283464" indent="-285750">
              <a:spcAft>
                <a:spcPts val="1200"/>
              </a:spcAft>
              <a:buFont typeface="Arial" panose="020B0604020202020204" pitchFamily="34" charset="0"/>
              <a:buChar char="•"/>
            </a:pPr>
            <a:r>
              <a:rPr lang="en-US" sz="1400" dirty="0">
                <a:latin typeface="Candara" panose="020E0502030303020204" pitchFamily="34" charset="0"/>
              </a:rPr>
              <a:t>Click on </a:t>
            </a:r>
            <a:r>
              <a:rPr lang="en-US" sz="1400" dirty="0">
                <a:highlight>
                  <a:srgbClr val="EEEAEA"/>
                </a:highlight>
                <a:latin typeface="Candara" panose="020E0502030303020204" pitchFamily="34" charset="0"/>
              </a:rPr>
              <a:t>Dashboard</a:t>
            </a:r>
            <a:r>
              <a:rPr lang="en-US" sz="1400" dirty="0">
                <a:latin typeface="Candara" panose="020E0502030303020204" pitchFamily="34" charset="0"/>
              </a:rPr>
              <a:t> in the menu bar, and select </a:t>
            </a:r>
            <a:r>
              <a:rPr lang="en-US" sz="1400" dirty="0">
                <a:highlight>
                  <a:srgbClr val="EEEAEA"/>
                </a:highlight>
                <a:latin typeface="Candara" panose="020E0502030303020204" pitchFamily="34" charset="0"/>
              </a:rPr>
              <a:t>Show Title</a:t>
            </a:r>
            <a:r>
              <a:rPr lang="en-US" sz="1400" dirty="0">
                <a:latin typeface="Candara" panose="020E0502030303020204" pitchFamily="34" charset="0"/>
              </a:rPr>
              <a:t>.</a:t>
            </a:r>
          </a:p>
          <a:p>
            <a:pPr marL="283464" indent="-285750">
              <a:spcAft>
                <a:spcPts val="1200"/>
              </a:spcAft>
              <a:buFont typeface="Arial" panose="020B0604020202020204" pitchFamily="34" charset="0"/>
              <a:buChar char="•"/>
            </a:pPr>
            <a:r>
              <a:rPr lang="en-US" sz="1400" dirty="0">
                <a:latin typeface="Candara" panose="020E0502030303020204" pitchFamily="34" charset="0"/>
              </a:rPr>
              <a:t>Right click on the title, and choose </a:t>
            </a:r>
            <a:r>
              <a:rPr lang="en-US" sz="1400" dirty="0">
                <a:highlight>
                  <a:srgbClr val="EEEAEA"/>
                </a:highlight>
                <a:latin typeface="Candara" panose="020E0502030303020204" pitchFamily="34" charset="0"/>
              </a:rPr>
              <a:t>Edit Title</a:t>
            </a:r>
            <a:r>
              <a:rPr lang="en-US" sz="1400" dirty="0">
                <a:latin typeface="Candara" panose="020E0502030303020204" pitchFamily="34" charset="0"/>
              </a:rPr>
              <a:t>.</a:t>
            </a:r>
            <a:endParaRPr lang="en-US" sz="1400" i="1" dirty="0">
              <a:latin typeface="Candara" panose="020E0502030303020204" pitchFamily="34" charset="0"/>
            </a:endParaRPr>
          </a:p>
        </p:txBody>
      </p:sp>
      <p:sp>
        <p:nvSpPr>
          <p:cNvPr id="21" name="TextBox 20">
            <a:extLst>
              <a:ext uri="{FF2B5EF4-FFF2-40B4-BE49-F238E27FC236}">
                <a16:creationId xmlns:a16="http://schemas.microsoft.com/office/drawing/2014/main" id="{1B3DD69D-3D11-4CE5-BFB3-AA659A0E189B}"/>
              </a:ext>
            </a:extLst>
          </p:cNvPr>
          <p:cNvSpPr txBox="1"/>
          <p:nvPr/>
        </p:nvSpPr>
        <p:spPr>
          <a:xfrm>
            <a:off x="1069482" y="3410515"/>
            <a:ext cx="5988024" cy="1631216"/>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Create Captions</a:t>
            </a:r>
          </a:p>
          <a:p>
            <a:pPr marL="283464" indent="-285750">
              <a:spcAft>
                <a:spcPts val="1200"/>
              </a:spcAft>
              <a:buFont typeface="Arial" panose="020B0604020202020204" pitchFamily="34" charset="0"/>
              <a:buChar char="•"/>
            </a:pPr>
            <a:r>
              <a:rPr lang="en-US" sz="1400" dirty="0">
                <a:latin typeface="Candara" panose="020E0502030303020204" pitchFamily="34" charset="0"/>
              </a:rPr>
              <a:t>Click on a chart, and then on the arrow in the top corner.  The arrow may be on either the right or left side.</a:t>
            </a:r>
          </a:p>
          <a:p>
            <a:pPr marL="283464" indent="-285750">
              <a:spcAft>
                <a:spcPts val="1200"/>
              </a:spcAft>
              <a:buFont typeface="Arial" panose="020B0604020202020204" pitchFamily="34" charset="0"/>
              <a:buChar char="•"/>
            </a:pPr>
            <a:r>
              <a:rPr lang="en-US" sz="1400" dirty="0">
                <a:latin typeface="Candara" panose="020E0502030303020204" pitchFamily="34" charset="0"/>
              </a:rPr>
              <a:t>Select </a:t>
            </a:r>
            <a:r>
              <a:rPr lang="en-US" sz="1400" dirty="0">
                <a:highlight>
                  <a:srgbClr val="EEEAEA"/>
                </a:highlight>
                <a:latin typeface="Candara" panose="020E0502030303020204" pitchFamily="34" charset="0"/>
              </a:rPr>
              <a:t>Caption</a:t>
            </a:r>
            <a:r>
              <a:rPr lang="en-US" sz="1400" dirty="0">
                <a:latin typeface="Candara" panose="020E0502030303020204" pitchFamily="34" charset="0"/>
              </a:rPr>
              <a:t>.</a:t>
            </a:r>
          </a:p>
          <a:p>
            <a:pPr marL="283464" indent="-285750">
              <a:spcAft>
                <a:spcPts val="1200"/>
              </a:spcAft>
              <a:buFont typeface="Arial" panose="020B0604020202020204" pitchFamily="34" charset="0"/>
              <a:buChar char="•"/>
            </a:pPr>
            <a:r>
              <a:rPr lang="en-US" sz="1400" dirty="0">
                <a:latin typeface="Candara" panose="020E0502030303020204" pitchFamily="34" charset="0"/>
              </a:rPr>
              <a:t>Right click on the caption, and then select </a:t>
            </a:r>
            <a:r>
              <a:rPr lang="en-US" sz="1400" dirty="0">
                <a:highlight>
                  <a:srgbClr val="EEEAEA"/>
                </a:highlight>
                <a:latin typeface="Candara" panose="020E0502030303020204" pitchFamily="34" charset="0"/>
              </a:rPr>
              <a:t>Edit caption…</a:t>
            </a:r>
            <a:r>
              <a:rPr lang="en-US" sz="1400" dirty="0">
                <a:latin typeface="Candara" panose="020E0502030303020204" pitchFamily="34" charset="0"/>
              </a:rPr>
              <a:t>.</a:t>
            </a:r>
          </a:p>
        </p:txBody>
      </p:sp>
      <p:pic>
        <p:nvPicPr>
          <p:cNvPr id="8" name="Picture 7">
            <a:extLst>
              <a:ext uri="{FF2B5EF4-FFF2-40B4-BE49-F238E27FC236}">
                <a16:creationId xmlns:a16="http://schemas.microsoft.com/office/drawing/2014/main" id="{02FA4708-3985-4F26-9074-0D57311C0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3377" y="2601112"/>
            <a:ext cx="1828800" cy="2460812"/>
          </a:xfrm>
          <a:prstGeom prst="rect">
            <a:avLst/>
          </a:prstGeom>
          <a:ln>
            <a:noFill/>
          </a:ln>
          <a:effectLst>
            <a:outerShdw blurRad="50800" dist="38100" dir="2700000" algn="tl" rotWithShape="0">
              <a:prstClr val="black">
                <a:alpha val="40000"/>
              </a:prstClr>
            </a:outerShdw>
          </a:effectLst>
        </p:spPr>
      </p:pic>
      <p:sp>
        <p:nvSpPr>
          <p:cNvPr id="13" name="Arrow: Down 12">
            <a:extLst>
              <a:ext uri="{FF2B5EF4-FFF2-40B4-BE49-F238E27FC236}">
                <a16:creationId xmlns:a16="http://schemas.microsoft.com/office/drawing/2014/main" id="{C291CCB6-2047-4CDF-A4B9-F1261F68154D}"/>
              </a:ext>
            </a:extLst>
          </p:cNvPr>
          <p:cNvSpPr/>
          <p:nvPr/>
        </p:nvSpPr>
        <p:spPr>
          <a:xfrm>
            <a:off x="7551097" y="2343457"/>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Left 15">
            <a:extLst>
              <a:ext uri="{FF2B5EF4-FFF2-40B4-BE49-F238E27FC236}">
                <a16:creationId xmlns:a16="http://schemas.microsoft.com/office/drawing/2014/main" id="{36165272-736C-40BE-8956-17754D4F46C3}"/>
              </a:ext>
            </a:extLst>
          </p:cNvPr>
          <p:cNvSpPr/>
          <p:nvPr/>
        </p:nvSpPr>
        <p:spPr>
          <a:xfrm>
            <a:off x="8412555" y="4347192"/>
            <a:ext cx="190237" cy="132080"/>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3FE7ABA1-DFA8-4E28-B333-24911ABFCB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0628" y="2251241"/>
            <a:ext cx="1828800" cy="4012325"/>
          </a:xfrm>
          <a:prstGeom prst="rect">
            <a:avLst/>
          </a:prstGeom>
          <a:ln>
            <a:noFill/>
          </a:ln>
          <a:effectLst>
            <a:outerShdw blurRad="50800" dist="38100" dir="2700000" algn="tl" rotWithShape="0">
              <a:prstClr val="black">
                <a:alpha val="40000"/>
              </a:prstClr>
            </a:outerShdw>
          </a:effectLst>
        </p:spPr>
      </p:pic>
      <p:sp>
        <p:nvSpPr>
          <p:cNvPr id="23" name="Arrow: Right 22">
            <a:extLst>
              <a:ext uri="{FF2B5EF4-FFF2-40B4-BE49-F238E27FC236}">
                <a16:creationId xmlns:a16="http://schemas.microsoft.com/office/drawing/2014/main" id="{F9332E57-A55B-44E7-BA31-A3130CCDC2F5}"/>
              </a:ext>
            </a:extLst>
          </p:cNvPr>
          <p:cNvSpPr/>
          <p:nvPr/>
        </p:nvSpPr>
        <p:spPr>
          <a:xfrm>
            <a:off x="9875509" y="3826139"/>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41E67F6C-72D9-4877-8EF3-33DC365EA0DA}"/>
              </a:ext>
            </a:extLst>
          </p:cNvPr>
          <p:cNvSpPr/>
          <p:nvPr/>
        </p:nvSpPr>
        <p:spPr>
          <a:xfrm>
            <a:off x="9715226" y="2302817"/>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60114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2656">
        <p15:prstTrans prst="peelOff"/>
      </p:transition>
    </mc:Choice>
    <mc:Fallback xmlns="">
      <p:transition spd="slow" advTm="1265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left)">
                                      <p:cBhvr>
                                        <p:cTn id="30" dur="500"/>
                                        <p:tgtEl>
                                          <p:spTgt spid="1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wipe(left)">
                                      <p:cBhvr>
                                        <p:cTn id="35" dur="500"/>
                                        <p:tgtEl>
                                          <p:spTgt spid="2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1">
                                            <p:txEl>
                                              <p:pRg st="1" end="1"/>
                                            </p:txEl>
                                          </p:spTgt>
                                        </p:tgtEl>
                                        <p:attrNameLst>
                                          <p:attrName>style.visibility</p:attrName>
                                        </p:attrNameLst>
                                      </p:cBhvr>
                                      <p:to>
                                        <p:strVal val="visible"/>
                                      </p:to>
                                    </p:set>
                                    <p:animEffect transition="in" filter="wipe(left)">
                                      <p:cBhvr>
                                        <p:cTn id="40" dur="500"/>
                                        <p:tgtEl>
                                          <p:spTgt spid="2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
                                            <p:txEl>
                                              <p:pRg st="2" end="2"/>
                                            </p:txEl>
                                          </p:spTgt>
                                        </p:tgtEl>
                                        <p:attrNameLst>
                                          <p:attrName>style.visibility</p:attrName>
                                        </p:attrNameLst>
                                      </p:cBhvr>
                                      <p:to>
                                        <p:strVal val="visible"/>
                                      </p:to>
                                    </p:set>
                                    <p:animEffect transition="in" filter="wipe(left)">
                                      <p:cBhvr>
                                        <p:cTn id="54" dur="500"/>
                                        <p:tgtEl>
                                          <p:spTgt spid="21">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
                                            <p:txEl>
                                              <p:pRg st="3" end="3"/>
                                            </p:txEl>
                                          </p:spTgt>
                                        </p:tgtEl>
                                        <p:attrNameLst>
                                          <p:attrName>style.visibility</p:attrName>
                                        </p:attrNameLst>
                                      </p:cBhvr>
                                      <p:to>
                                        <p:strVal val="visible"/>
                                      </p:to>
                                    </p:set>
                                    <p:animEffect transition="in" filter="wipe(left)">
                                      <p:cBhvr>
                                        <p:cTn id="64"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3"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0" name="TextBox 9">
            <a:extLst>
              <a:ext uri="{FF2B5EF4-FFF2-40B4-BE49-F238E27FC236}">
                <a16:creationId xmlns:a16="http://schemas.microsoft.com/office/drawing/2014/main" id="{10A377E0-C47E-429E-9107-73F4563422B2}"/>
              </a:ext>
            </a:extLst>
          </p:cNvPr>
          <p:cNvSpPr txBox="1"/>
          <p:nvPr/>
        </p:nvSpPr>
        <p:spPr>
          <a:xfrm>
            <a:off x="2506007" y="3206133"/>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sp>
        <p:nvSpPr>
          <p:cNvPr id="13" name="TextBox 12">
            <a:extLst>
              <a:ext uri="{FF2B5EF4-FFF2-40B4-BE49-F238E27FC236}">
                <a16:creationId xmlns:a16="http://schemas.microsoft.com/office/drawing/2014/main" id="{0D4A807B-B45B-4214-9F01-6C406D4EAEA4}"/>
              </a:ext>
            </a:extLst>
          </p:cNvPr>
          <p:cNvSpPr txBox="1"/>
          <p:nvPr/>
        </p:nvSpPr>
        <p:spPr>
          <a:xfrm>
            <a:off x="1069481" y="2845178"/>
            <a:ext cx="10053038" cy="1261884"/>
          </a:xfrm>
          <a:prstGeom prst="rect">
            <a:avLst/>
          </a:prstGeom>
          <a:noFill/>
        </p:spPr>
        <p:txBody>
          <a:bodyPr wrap="square" rtlCol="0">
            <a:spAutoFit/>
          </a:bodyPr>
          <a:lstStyle/>
          <a:p>
            <a:pPr marL="262890">
              <a:spcAft>
                <a:spcPts val="1200"/>
              </a:spcAft>
            </a:pPr>
            <a:r>
              <a:rPr lang="en-US" sz="1400" u="sng" dirty="0">
                <a:latin typeface="Candara" panose="020E0502030303020204" pitchFamily="34" charset="0"/>
              </a:rPr>
              <a:t>Format Map Caption</a:t>
            </a:r>
          </a:p>
          <a:p>
            <a:pPr marL="548640" indent="-285750">
              <a:spcAft>
                <a:spcPts val="1200"/>
              </a:spcAft>
              <a:buFont typeface="Arial" panose="020B0604020202020204" pitchFamily="34" charset="0"/>
              <a:buChar char="•"/>
            </a:pPr>
            <a:r>
              <a:rPr lang="en-US" sz="1400" dirty="0">
                <a:latin typeface="Candara" panose="020E0502030303020204" pitchFamily="34" charset="0"/>
              </a:rPr>
              <a:t>Right click on the caption, and select </a:t>
            </a:r>
            <a:r>
              <a:rPr lang="en-US" sz="1400" dirty="0">
                <a:highlight>
                  <a:srgbClr val="EEEAEA"/>
                </a:highlight>
                <a:latin typeface="Candara" panose="020E0502030303020204" pitchFamily="34" charset="0"/>
              </a:rPr>
              <a:t>Format caption...</a:t>
            </a:r>
            <a:r>
              <a:rPr lang="en-US" sz="1400" dirty="0">
                <a:latin typeface="Candara" panose="020E0502030303020204" pitchFamily="34" charset="0"/>
              </a:rPr>
              <a:t>.</a:t>
            </a:r>
          </a:p>
          <a:p>
            <a:pPr marL="548640" indent="-285750">
              <a:spcAft>
                <a:spcPts val="1200"/>
              </a:spcAft>
              <a:buFont typeface="Arial" panose="020B0604020202020204" pitchFamily="34" charset="0"/>
              <a:buChar char="•"/>
            </a:pPr>
            <a:r>
              <a:rPr lang="en-US" sz="1400" dirty="0">
                <a:latin typeface="Candara" panose="020E0502030303020204" pitchFamily="34" charset="0"/>
              </a:rPr>
              <a:t>From the </a:t>
            </a:r>
            <a:r>
              <a:rPr lang="en-US" sz="1400" dirty="0">
                <a:highlight>
                  <a:srgbClr val="EEEAEA"/>
                </a:highlight>
                <a:latin typeface="Candara" panose="020E0502030303020204" pitchFamily="34" charset="0"/>
              </a:rPr>
              <a:t>Format Title and Caption</a:t>
            </a:r>
            <a:r>
              <a:rPr lang="en-US" sz="1400" dirty="0">
                <a:latin typeface="Candara" panose="020E0502030303020204" pitchFamily="34" charset="0"/>
              </a:rPr>
              <a:t> pane which appears to the left, </a:t>
            </a:r>
            <a:br>
              <a:rPr lang="en-US" sz="1400" dirty="0">
                <a:latin typeface="Candara" panose="020E0502030303020204" pitchFamily="34" charset="0"/>
              </a:rPr>
            </a:br>
            <a:r>
              <a:rPr lang="en-US" sz="1400" dirty="0">
                <a:latin typeface="Candara" panose="020E0502030303020204" pitchFamily="34" charset="0"/>
              </a:rPr>
              <a:t>under </a:t>
            </a:r>
            <a:r>
              <a:rPr lang="en-US" sz="1400" dirty="0">
                <a:highlight>
                  <a:srgbClr val="EEEAEA"/>
                </a:highlight>
                <a:latin typeface="Candara" panose="020E0502030303020204" pitchFamily="34" charset="0"/>
              </a:rPr>
              <a:t>Caption</a:t>
            </a:r>
            <a:r>
              <a:rPr lang="en-US" sz="1400" dirty="0">
                <a:latin typeface="Candara" panose="020E0502030303020204" pitchFamily="34" charset="0"/>
              </a:rPr>
              <a:t>, choose a light gray from the </a:t>
            </a:r>
            <a:r>
              <a:rPr lang="en-US" sz="1400" dirty="0">
                <a:highlight>
                  <a:srgbClr val="EEEAEA"/>
                </a:highlight>
                <a:latin typeface="Candara" panose="020E0502030303020204" pitchFamily="34" charset="0"/>
              </a:rPr>
              <a:t>Shading</a:t>
            </a:r>
            <a:r>
              <a:rPr lang="en-US" sz="1400" dirty="0">
                <a:latin typeface="Candara" panose="020E0502030303020204" pitchFamily="34" charset="0"/>
              </a:rPr>
              <a:t> dropdown.</a:t>
            </a:r>
            <a:endParaRPr lang="en-US" sz="1400" i="1" dirty="0">
              <a:latin typeface="Candara" panose="020E0502030303020204" pitchFamily="34" charset="0"/>
            </a:endParaRPr>
          </a:p>
        </p:txBody>
      </p:sp>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677108"/>
          </a:xfrm>
          <a:prstGeom prst="rect">
            <a:avLst/>
          </a:prstGeom>
          <a:noFill/>
        </p:spPr>
        <p:txBody>
          <a:bodyPr wrap="square" rtlCol="0">
            <a:spAutoFit/>
          </a:bodyPr>
          <a:lstStyle/>
          <a:p>
            <a:pPr marL="262890">
              <a:spcAft>
                <a:spcPts val="1200"/>
              </a:spcAft>
            </a:pPr>
            <a:r>
              <a:rPr lang="en-US" sz="1400" u="sng" dirty="0">
                <a:latin typeface="Candara" panose="020E0502030303020204" pitchFamily="34" charset="0"/>
              </a:rPr>
              <a:t>Add Year to Caption</a:t>
            </a:r>
          </a:p>
          <a:p>
            <a:pPr marL="548640" indent="-285750">
              <a:spcAft>
                <a:spcPts val="1200"/>
              </a:spcAft>
              <a:buFont typeface="Arial" panose="020B0604020202020204" pitchFamily="34" charset="0"/>
              <a:buChar char="•"/>
            </a:pPr>
            <a:r>
              <a:rPr lang="en-US" sz="1400" dirty="0">
                <a:latin typeface="Candara" panose="020E0502030303020204" pitchFamily="34" charset="0"/>
              </a:rPr>
              <a:t>Click on the </a:t>
            </a:r>
            <a:r>
              <a:rPr lang="en-US" sz="1400" dirty="0">
                <a:highlight>
                  <a:srgbClr val="EEEAEA"/>
                </a:highlight>
                <a:latin typeface="Candara" panose="020E0502030303020204" pitchFamily="34" charset="0"/>
              </a:rPr>
              <a:t>Insert</a:t>
            </a:r>
            <a:r>
              <a:rPr lang="en-US" sz="1400" dirty="0">
                <a:latin typeface="Candara" panose="020E0502030303020204" pitchFamily="34" charset="0"/>
              </a:rPr>
              <a:t> dropdown, and choose </a:t>
            </a:r>
            <a:r>
              <a:rPr lang="en-US" sz="1400" dirty="0">
                <a:highlight>
                  <a:srgbClr val="EEEAEA"/>
                </a:highlight>
                <a:latin typeface="Candara" panose="020E0502030303020204" pitchFamily="34" charset="0"/>
              </a:rPr>
              <a:t>Page Name</a:t>
            </a:r>
            <a:r>
              <a:rPr lang="en-US" sz="1400" dirty="0">
                <a:latin typeface="Candara" panose="020E0502030303020204" pitchFamily="34" charset="0"/>
              </a:rPr>
              <a:t>.</a:t>
            </a:r>
            <a:endParaRPr lang="en-US" sz="1400" i="1" dirty="0">
              <a:latin typeface="Candara" panose="020E0502030303020204" pitchFamily="34" charset="0"/>
            </a:endParaRPr>
          </a:p>
        </p:txBody>
      </p:sp>
      <p:pic>
        <p:nvPicPr>
          <p:cNvPr id="7" name="Picture 6">
            <a:extLst>
              <a:ext uri="{FF2B5EF4-FFF2-40B4-BE49-F238E27FC236}">
                <a16:creationId xmlns:a16="http://schemas.microsoft.com/office/drawing/2014/main" id="{CBC9A716-C029-4F28-9C33-45908C8AD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9263" y="2262364"/>
            <a:ext cx="1973128" cy="3200400"/>
          </a:xfrm>
          <a:prstGeom prst="rect">
            <a:avLst/>
          </a:prstGeom>
          <a:ln>
            <a:noFill/>
          </a:ln>
          <a:effectLst>
            <a:outerShdw blurRad="50800" dist="38100" dir="2700000" algn="tl" rotWithShape="0">
              <a:prstClr val="black">
                <a:alpha val="40000"/>
              </a:prstClr>
            </a:outerShdw>
          </a:effectLst>
        </p:spPr>
      </p:pic>
      <p:sp>
        <p:nvSpPr>
          <p:cNvPr id="16" name="Arrow: Right 15">
            <a:extLst>
              <a:ext uri="{FF2B5EF4-FFF2-40B4-BE49-F238E27FC236}">
                <a16:creationId xmlns:a16="http://schemas.microsoft.com/office/drawing/2014/main" id="{36165272-736C-40BE-8956-17754D4F46C3}"/>
              </a:ext>
            </a:extLst>
          </p:cNvPr>
          <p:cNvSpPr/>
          <p:nvPr/>
        </p:nvSpPr>
        <p:spPr>
          <a:xfrm>
            <a:off x="7235705" y="3327294"/>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Down 13">
            <a:extLst>
              <a:ext uri="{FF2B5EF4-FFF2-40B4-BE49-F238E27FC236}">
                <a16:creationId xmlns:a16="http://schemas.microsoft.com/office/drawing/2014/main" id="{75E053A0-2D9A-4338-A322-312068D04FD7}"/>
              </a:ext>
            </a:extLst>
          </p:cNvPr>
          <p:cNvSpPr/>
          <p:nvPr/>
        </p:nvSpPr>
        <p:spPr>
          <a:xfrm>
            <a:off x="7554123" y="2085046"/>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82423CF-984B-4378-8DEB-4E4D31BEC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6788" y="2833098"/>
            <a:ext cx="2125192" cy="2743200"/>
          </a:xfrm>
          <a:prstGeom prst="rect">
            <a:avLst/>
          </a:prstGeom>
          <a:ln>
            <a:noFill/>
          </a:ln>
          <a:effectLst>
            <a:outerShdw blurRad="50800" dist="38100" dir="2700000" algn="tl" rotWithShape="0">
              <a:prstClr val="black">
                <a:alpha val="40000"/>
              </a:prstClr>
            </a:outerShdw>
          </a:effectLst>
        </p:spPr>
      </p:pic>
      <p:sp>
        <p:nvSpPr>
          <p:cNvPr id="15" name="Arrow: Down 14">
            <a:extLst>
              <a:ext uri="{FF2B5EF4-FFF2-40B4-BE49-F238E27FC236}">
                <a16:creationId xmlns:a16="http://schemas.microsoft.com/office/drawing/2014/main" id="{2B17F64F-0F03-4E8C-9EFA-FE6944BC4EB5}"/>
              </a:ext>
            </a:extLst>
          </p:cNvPr>
          <p:cNvSpPr/>
          <p:nvPr/>
        </p:nvSpPr>
        <p:spPr>
          <a:xfrm>
            <a:off x="10301713" y="2603788"/>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Down 16">
            <a:extLst>
              <a:ext uri="{FF2B5EF4-FFF2-40B4-BE49-F238E27FC236}">
                <a16:creationId xmlns:a16="http://schemas.microsoft.com/office/drawing/2014/main" id="{04A66BF3-682C-4213-98E2-AB42E1A760D7}"/>
              </a:ext>
            </a:extLst>
          </p:cNvPr>
          <p:cNvSpPr/>
          <p:nvPr/>
        </p:nvSpPr>
        <p:spPr>
          <a:xfrm>
            <a:off x="11150726" y="3159558"/>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A7656A37-7061-4727-8AD5-7D707CA0C956}"/>
              </a:ext>
            </a:extLst>
          </p:cNvPr>
          <p:cNvSpPr/>
          <p:nvPr/>
        </p:nvSpPr>
        <p:spPr>
          <a:xfrm>
            <a:off x="10630483" y="4313322"/>
            <a:ext cx="128016" cy="19202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86067362-D99D-4255-8488-BDEFF21ED134}"/>
              </a:ext>
            </a:extLst>
          </p:cNvPr>
          <p:cNvSpPr/>
          <p:nvPr/>
        </p:nvSpPr>
        <p:spPr>
          <a:xfrm>
            <a:off x="9599187" y="3851543"/>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E78FEF7-7EDC-4C76-83B1-3AB8374D1BB0}"/>
              </a:ext>
            </a:extLst>
          </p:cNvPr>
          <p:cNvSpPr txBox="1"/>
          <p:nvPr/>
        </p:nvSpPr>
        <p:spPr>
          <a:xfrm>
            <a:off x="1069481" y="4204698"/>
            <a:ext cx="6134557" cy="1631216"/>
          </a:xfrm>
          <a:prstGeom prst="rect">
            <a:avLst/>
          </a:prstGeom>
          <a:noFill/>
        </p:spPr>
        <p:txBody>
          <a:bodyPr wrap="square" rtlCol="0">
            <a:spAutoFit/>
          </a:bodyPr>
          <a:lstStyle/>
          <a:p>
            <a:pPr marL="265176">
              <a:spcAft>
                <a:spcPts val="1200"/>
              </a:spcAft>
            </a:pPr>
            <a:r>
              <a:rPr lang="en-US" sz="1400" u="sng" dirty="0">
                <a:latin typeface="Candara" panose="020E0502030303020204" pitchFamily="34" charset="0"/>
              </a:rPr>
              <a:t>Format Map Background</a:t>
            </a:r>
          </a:p>
          <a:p>
            <a:pPr marL="548640" indent="-285750">
              <a:spcAft>
                <a:spcPts val="1200"/>
              </a:spcAft>
              <a:buFont typeface="Arial" panose="020B0604020202020204" pitchFamily="34" charset="0"/>
              <a:buChar char="•"/>
            </a:pPr>
            <a:r>
              <a:rPr lang="en-US" sz="1400" dirty="0">
                <a:latin typeface="Candara" panose="020E0502030303020204" pitchFamily="34" charset="0"/>
              </a:rPr>
              <a:t>While the map is still selected, click on </a:t>
            </a:r>
            <a:r>
              <a:rPr lang="en-US" sz="1400" dirty="0">
                <a:highlight>
                  <a:srgbClr val="EEEAEA"/>
                </a:highlight>
                <a:latin typeface="Candara" panose="020E0502030303020204" pitchFamily="34" charset="0"/>
              </a:rPr>
              <a:t>Background</a:t>
            </a:r>
            <a:r>
              <a:rPr lang="en-US" sz="1400" dirty="0">
                <a:latin typeface="Candara" panose="020E0502030303020204" pitchFamily="34" charset="0"/>
              </a:rPr>
              <a:t> from the </a:t>
            </a:r>
            <a:r>
              <a:rPr lang="en-US" sz="1400" dirty="0">
                <a:highlight>
                  <a:srgbClr val="EEEAEA"/>
                </a:highlight>
                <a:latin typeface="Candara" panose="020E0502030303020204" pitchFamily="34" charset="0"/>
              </a:rPr>
              <a:t>Layout</a:t>
            </a:r>
            <a:r>
              <a:rPr lang="en-US" sz="1400" dirty="0">
                <a:latin typeface="Candara" panose="020E0502030303020204" pitchFamily="34" charset="0"/>
              </a:rPr>
              <a:t> pane on the left, and select the same light gray.</a:t>
            </a:r>
          </a:p>
          <a:p>
            <a:pPr marL="548640" indent="-285750">
              <a:spcAft>
                <a:spcPts val="1200"/>
              </a:spcAft>
              <a:buFont typeface="Arial" panose="020B0604020202020204" pitchFamily="34" charset="0"/>
              <a:buChar char="•"/>
            </a:pPr>
            <a:r>
              <a:rPr lang="en-US" sz="1400" dirty="0">
                <a:latin typeface="Candara" panose="020E0502030303020204" pitchFamily="34" charset="0"/>
              </a:rPr>
              <a:t>Rename the dashboard sheet.</a:t>
            </a:r>
            <a:endParaRPr lang="en-US" sz="1400" i="1" dirty="0">
              <a:latin typeface="Candara" panose="020E0502030303020204" pitchFamily="34" charset="0"/>
            </a:endParaRPr>
          </a:p>
          <a:p>
            <a:pPr marL="265176">
              <a:spcAft>
                <a:spcPts val="1200"/>
              </a:spcAft>
            </a:pPr>
            <a:r>
              <a:rPr lang="en-US" sz="1400" dirty="0">
                <a:latin typeface="Candara" panose="020E0502030303020204" pitchFamily="34" charset="0"/>
              </a:rPr>
              <a:t>You now have a dashboard!  Give it a whirl!</a:t>
            </a:r>
            <a:endParaRPr lang="en-US" sz="1400" i="1" dirty="0">
              <a:latin typeface="Candara" panose="020E0502030303020204" pitchFamily="34" charset="0"/>
            </a:endParaRPr>
          </a:p>
        </p:txBody>
      </p:sp>
    </p:spTree>
    <p:custDataLst>
      <p:tags r:id="rId1"/>
    </p:custDataLst>
    <p:extLst>
      <p:ext uri="{BB962C8B-B14F-4D97-AF65-F5344CB8AC3E}">
        <p14:creationId xmlns:p14="http://schemas.microsoft.com/office/powerpoint/2010/main" val="3905124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7725">
        <p15:prstTrans prst="peelOff"/>
      </p:transition>
    </mc:Choice>
    <mc:Fallback xmlns="">
      <p:transition spd="slow" advTm="77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ipe(left)">
                                      <p:cBhvr>
                                        <p:cTn id="30" dur="5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xEl>
                                              <p:pRg st="1" end="1"/>
                                            </p:txEl>
                                          </p:spTgt>
                                        </p:tgtEl>
                                        <p:attrNameLst>
                                          <p:attrName>style.visibility</p:attrName>
                                        </p:attrNameLst>
                                      </p:cBhvr>
                                      <p:to>
                                        <p:strVal val="visible"/>
                                      </p:to>
                                    </p:set>
                                    <p:animEffect transition="in" filter="wipe(left)">
                                      <p:cBhvr>
                                        <p:cTn id="35" dur="500"/>
                                        <p:tgtEl>
                                          <p:spTgt spid="1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wipe(left)">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par>
                          <p:cTn id="46" fill="hold">
                            <p:stCondLst>
                              <p:cond delay="500"/>
                            </p:stCondLst>
                            <p:childTnLst>
                              <p:par>
                                <p:cTn id="47" presetID="22" presetClass="entr" presetSubtype="1"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p:stCondLst>
                              <p:cond delay="15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par>
                          <p:cTn id="58" fill="hold">
                            <p:stCondLst>
                              <p:cond delay="2000"/>
                            </p:stCondLst>
                            <p:childTnLst>
                              <p:par>
                                <p:cTn id="59" presetID="22" presetClass="entr" presetSubtype="1"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up)">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Effect transition="in" filter="wipe(left)">
                                      <p:cBhvr>
                                        <p:cTn id="66" dur="500"/>
                                        <p:tgtEl>
                                          <p:spTgt spid="20">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0">
                                            <p:txEl>
                                              <p:pRg st="1" end="1"/>
                                            </p:txEl>
                                          </p:spTgt>
                                        </p:tgtEl>
                                        <p:attrNameLst>
                                          <p:attrName>style.visibility</p:attrName>
                                        </p:attrNameLst>
                                      </p:cBhvr>
                                      <p:to>
                                        <p:strVal val="visible"/>
                                      </p:to>
                                    </p:set>
                                    <p:animEffect transition="in" filter="wipe(left)">
                                      <p:cBhvr>
                                        <p:cTn id="71" dur="500"/>
                                        <p:tgtEl>
                                          <p:spTgt spid="20">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0">
                                            <p:txEl>
                                              <p:pRg st="2" end="2"/>
                                            </p:txEl>
                                          </p:spTgt>
                                        </p:tgtEl>
                                        <p:attrNameLst>
                                          <p:attrName>style.visibility</p:attrName>
                                        </p:attrNameLst>
                                      </p:cBhvr>
                                      <p:to>
                                        <p:strVal val="visible"/>
                                      </p:to>
                                    </p:set>
                                    <p:animEffect transition="in" filter="wipe(left)">
                                      <p:cBhvr>
                                        <p:cTn id="76" dur="500"/>
                                        <p:tgtEl>
                                          <p:spTgt spid="20">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20">
                                            <p:txEl>
                                              <p:pRg st="3" end="3"/>
                                            </p:txEl>
                                          </p:spTgt>
                                        </p:tgtEl>
                                        <p:attrNameLst>
                                          <p:attrName>style.visibility</p:attrName>
                                        </p:attrNameLst>
                                      </p:cBhvr>
                                      <p:to>
                                        <p:strVal val="visible"/>
                                      </p:to>
                                    </p:set>
                                    <p:animEffect transition="in" filter="wipe(left)">
                                      <p:cBhvr>
                                        <p:cTn id="81"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P spid="17" grpId="0" animBg="1"/>
      <p:bldP spid="18"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Dashboard </a:t>
            </a:r>
            <a:r>
              <a:rPr lang="en-US" sz="2400" dirty="0">
                <a:latin typeface="Berlin Sans FB Demi" panose="020E0802020502020306" pitchFamily="34" charset="0"/>
              </a:rPr>
              <a:t>(cont’d)</a:t>
            </a:r>
            <a:br>
              <a:rPr lang="en-US" b="1" dirty="0"/>
            </a:br>
            <a:endParaRPr lang="en-US" dirty="0"/>
          </a:p>
        </p:txBody>
      </p:sp>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8" name="Picture 7">
            <a:extLst>
              <a:ext uri="{FF2B5EF4-FFF2-40B4-BE49-F238E27FC236}">
                <a16:creationId xmlns:a16="http://schemas.microsoft.com/office/drawing/2014/main" id="{82543942-53A0-4D28-A249-9D3D5E070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23" y="1461430"/>
            <a:ext cx="11132954" cy="5029200"/>
          </a:xfrm>
          <a:prstGeom prst="rect">
            <a:avLst/>
          </a:prstGeom>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EF06250B-9BE4-4BCE-851F-713A1D0CC584}"/>
              </a:ext>
            </a:extLst>
          </p:cNvPr>
          <p:cNvSpPr txBox="1"/>
          <p:nvPr/>
        </p:nvSpPr>
        <p:spPr>
          <a:xfrm>
            <a:off x="440572" y="1155898"/>
            <a:ext cx="10241281" cy="307777"/>
          </a:xfrm>
          <a:prstGeom prst="rect">
            <a:avLst/>
          </a:prstGeom>
          <a:noFill/>
        </p:spPr>
        <p:txBody>
          <a:bodyPr wrap="square" rtlCol="0">
            <a:spAutoFit/>
          </a:bodyPr>
          <a:lstStyle/>
          <a:p>
            <a:r>
              <a:rPr lang="en-US" sz="1400" u="sng" dirty="0">
                <a:latin typeface="Candara" panose="020E0502030303020204" pitchFamily="34" charset="0"/>
              </a:rPr>
              <a:t>Finished View</a:t>
            </a:r>
          </a:p>
        </p:txBody>
      </p:sp>
    </p:spTree>
    <p:custDataLst>
      <p:tags r:id="rId1"/>
    </p:custDataLst>
    <p:extLst>
      <p:ext uri="{BB962C8B-B14F-4D97-AF65-F5344CB8AC3E}">
        <p14:creationId xmlns:p14="http://schemas.microsoft.com/office/powerpoint/2010/main" val="1060046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16">
        <p15:prstTrans prst="peelOff"/>
      </p:transition>
    </mc:Choice>
    <mc:Fallback xmlns="">
      <p:transition spd="slow" advTm="916">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Prepare Data</a:t>
            </a:r>
            <a:br>
              <a:rPr lang="en-US" sz="4000" dirty="0">
                <a:latin typeface="Berlin Sans FB Demi" panose="020E0802020502020306" pitchFamily="34" charset="0"/>
              </a:rPr>
            </a:br>
            <a:r>
              <a:rPr lang="en-US" sz="3600" dirty="0">
                <a:latin typeface="Berlin Sans FB Demi" panose="020E0802020502020306" pitchFamily="34" charset="0"/>
              </a:rPr>
              <a:t>Excel</a:t>
            </a:r>
            <a:br>
              <a:rPr lang="en-US" b="1" dirty="0"/>
            </a:br>
            <a:endParaRPr lang="en-US" dirty="0"/>
          </a:p>
        </p:txBody>
      </p:sp>
      <p:sp>
        <p:nvSpPr>
          <p:cNvPr id="4" name="Rectangle 3">
            <a:extLst>
              <a:ext uri="{FF2B5EF4-FFF2-40B4-BE49-F238E27FC236}">
                <a16:creationId xmlns:a16="http://schemas.microsoft.com/office/drawing/2014/main" id="{A48A5510-877D-4C26-BA0A-FEFFAF03B985}"/>
              </a:ext>
            </a:extLst>
          </p:cNvPr>
          <p:cNvSpPr/>
          <p:nvPr/>
        </p:nvSpPr>
        <p:spPr>
          <a:xfrm>
            <a:off x="2412230" y="1594400"/>
            <a:ext cx="7367539" cy="4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2" y="2962076"/>
            <a:ext cx="2094045" cy="2057400"/>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3526" y="2375013"/>
            <a:ext cx="1906531" cy="3180952"/>
          </a:xfrm>
          <a:prstGeom prst="rect">
            <a:avLst/>
          </a:prstGeom>
        </p:spPr>
      </p:pic>
      <p:pic>
        <p:nvPicPr>
          <p:cNvPr id="10" name="Picture 9">
            <a:extLst>
              <a:ext uri="{FF2B5EF4-FFF2-40B4-BE49-F238E27FC236}">
                <a16:creationId xmlns:a16="http://schemas.microsoft.com/office/drawing/2014/main" id="{814F0B8C-05F2-48ED-8C3B-1FC365E34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57" y="970918"/>
            <a:ext cx="2971800" cy="1845604"/>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4031" y="886450"/>
            <a:ext cx="2401455" cy="1407072"/>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590800" y="1796576"/>
            <a:ext cx="7025268" cy="1631216"/>
          </a:xfrm>
          <a:prstGeom prst="rect">
            <a:avLst/>
          </a:prstGeom>
          <a:noFill/>
        </p:spPr>
        <p:txBody>
          <a:bodyPr wrap="square" rtlCol="0">
            <a:spAutoFit/>
          </a:bodyPr>
          <a:lstStyle/>
          <a:p>
            <a:pPr marL="582930">
              <a:spcAft>
                <a:spcPts val="1200"/>
              </a:spcAft>
            </a:pPr>
            <a:r>
              <a:rPr lang="en-US" sz="1400" u="sng" dirty="0">
                <a:latin typeface="Candara" panose="020E0502030303020204" pitchFamily="34" charset="0"/>
              </a:rPr>
              <a:t>Setup Spreadsheet</a:t>
            </a:r>
          </a:p>
          <a:p>
            <a:pPr marL="868680" indent="-285750">
              <a:spcAft>
                <a:spcPts val="1200"/>
              </a:spcAft>
              <a:buFont typeface="Arial" panose="020B0604020202020204" pitchFamily="34" charset="0"/>
              <a:buChar char="•"/>
            </a:pPr>
            <a:r>
              <a:rPr lang="en-US" sz="1400" dirty="0">
                <a:latin typeface="Candara" panose="020E0502030303020204" pitchFamily="34" charset="0"/>
              </a:rPr>
              <a:t>Create and save a new Excel spreadsheet.*</a:t>
            </a:r>
          </a:p>
          <a:p>
            <a:pPr marL="285750" indent="-285750">
              <a:spcAft>
                <a:spcPts val="1200"/>
              </a:spcAft>
              <a:buFont typeface="Arial" panose="020B0604020202020204" pitchFamily="34" charset="0"/>
              <a:buChar char="•"/>
            </a:pPr>
            <a:r>
              <a:rPr lang="en-US" sz="1400" dirty="0">
                <a:latin typeface="Candara" panose="020E0502030303020204" pitchFamily="34" charset="0"/>
              </a:rPr>
              <a:t>Open the first CSV file, copy the data minus the file headers and footers, and paste it into the second column of your spreadsheet.</a:t>
            </a:r>
          </a:p>
          <a:p>
            <a:pPr marL="285750" indent="-285750">
              <a:spcAft>
                <a:spcPts val="1200"/>
              </a:spcAft>
              <a:buFont typeface="Arial" panose="020B0604020202020204" pitchFamily="34" charset="0"/>
              <a:buChar char="•"/>
            </a:pPr>
            <a:r>
              <a:rPr lang="en-US" sz="1400" dirty="0">
                <a:latin typeface="Candara" panose="020E0502030303020204" pitchFamily="34" charset="0"/>
              </a:rPr>
              <a:t>Delete the year row.</a:t>
            </a:r>
          </a:p>
        </p:txBody>
      </p:sp>
      <p:sp>
        <p:nvSpPr>
          <p:cNvPr id="15" name="TextBox 14">
            <a:extLst>
              <a:ext uri="{FF2B5EF4-FFF2-40B4-BE49-F238E27FC236}">
                <a16:creationId xmlns:a16="http://schemas.microsoft.com/office/drawing/2014/main" id="{54ED91BF-E007-4F3C-8CAF-429C9E7B10B9}"/>
              </a:ext>
            </a:extLst>
          </p:cNvPr>
          <p:cNvSpPr txBox="1"/>
          <p:nvPr/>
        </p:nvSpPr>
        <p:spPr>
          <a:xfrm>
            <a:off x="2590800" y="3422315"/>
            <a:ext cx="7129849" cy="2215991"/>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Fill in Data</a:t>
            </a:r>
          </a:p>
          <a:p>
            <a:pPr marL="285750" indent="-285750">
              <a:spcAft>
                <a:spcPts val="1200"/>
              </a:spcAft>
              <a:buFont typeface="Arial" panose="020B0604020202020204" pitchFamily="34" charset="0"/>
              <a:buChar char="•"/>
            </a:pPr>
            <a:r>
              <a:rPr lang="en-US" sz="1400" dirty="0">
                <a:latin typeface="Candara" panose="020E0502030303020204" pitchFamily="34" charset="0"/>
              </a:rPr>
              <a:t>Type </a:t>
            </a:r>
            <a:r>
              <a:rPr lang="en-US" sz="1400" dirty="0">
                <a:highlight>
                  <a:srgbClr val="EEEAEA"/>
                </a:highlight>
                <a:latin typeface="Candara" panose="020E0502030303020204" pitchFamily="34" charset="0"/>
              </a:rPr>
              <a:t>Year</a:t>
            </a:r>
            <a:r>
              <a:rPr lang="en-US" sz="1400" dirty="0">
                <a:latin typeface="Candara" panose="020E0502030303020204" pitchFamily="34" charset="0"/>
              </a:rPr>
              <a:t> in the first column header, and fill the dataset’s year in the first column to the last row of that year’s data.</a:t>
            </a:r>
          </a:p>
          <a:p>
            <a:pPr marL="285750" indent="-285750">
              <a:spcAft>
                <a:spcPts val="1200"/>
              </a:spcAft>
              <a:buFont typeface="Arial" panose="020B0604020202020204" pitchFamily="34" charset="0"/>
              <a:buChar char="•"/>
            </a:pPr>
            <a:r>
              <a:rPr lang="en-US" sz="1400" dirty="0">
                <a:latin typeface="Candara" panose="020E0502030303020204" pitchFamily="34" charset="0"/>
              </a:rPr>
              <a:t>Repeat for each of the remaining CSV files, but do not copy the data headers.</a:t>
            </a:r>
          </a:p>
          <a:p>
            <a:pPr marL="285750" indent="-285750">
              <a:spcAft>
                <a:spcPts val="1200"/>
              </a:spcAft>
              <a:buFont typeface="Arial" panose="020B0604020202020204" pitchFamily="34" charset="0"/>
              <a:buChar char="•"/>
            </a:pPr>
            <a:endParaRPr lang="en-US" sz="1400" dirty="0">
              <a:latin typeface="Candara" panose="020E0502030303020204" pitchFamily="34" charset="0"/>
            </a:endParaRPr>
          </a:p>
          <a:p>
            <a:endParaRPr lang="en-US" sz="1400" dirty="0">
              <a:latin typeface="Candara" panose="020E0502030303020204" pitchFamily="34" charset="0"/>
            </a:endParaRPr>
          </a:p>
          <a:p>
            <a:endParaRPr lang="en-US" sz="1400" dirty="0"/>
          </a:p>
        </p:txBody>
      </p:sp>
      <p:sp>
        <p:nvSpPr>
          <p:cNvPr id="3" name="TextBox 2">
            <a:extLst>
              <a:ext uri="{FF2B5EF4-FFF2-40B4-BE49-F238E27FC236}">
                <a16:creationId xmlns:a16="http://schemas.microsoft.com/office/drawing/2014/main" id="{210AB078-1C39-41A9-B667-483CD7BD7760}"/>
              </a:ext>
            </a:extLst>
          </p:cNvPr>
          <p:cNvSpPr txBox="1"/>
          <p:nvPr/>
        </p:nvSpPr>
        <p:spPr>
          <a:xfrm>
            <a:off x="2412230" y="5707118"/>
            <a:ext cx="4423719" cy="584775"/>
          </a:xfrm>
          <a:prstGeom prst="rect">
            <a:avLst/>
          </a:prstGeom>
          <a:noFill/>
        </p:spPr>
        <p:txBody>
          <a:bodyPr wrap="square" rtlCol="0">
            <a:spAutoFit/>
          </a:bodyPr>
          <a:lstStyle/>
          <a:p>
            <a:r>
              <a:rPr lang="en-US" sz="1400" i="1" dirty="0">
                <a:latin typeface="Candara" panose="020E0502030303020204" pitchFamily="34" charset="0"/>
              </a:rPr>
              <a:t>*These instructions are for Office 365.</a:t>
            </a:r>
          </a:p>
          <a:p>
            <a:endParaRPr lang="en-US" dirty="0"/>
          </a:p>
        </p:txBody>
      </p:sp>
    </p:spTree>
    <p:custDataLst>
      <p:tags r:id="rId1"/>
    </p:custDataLst>
    <p:extLst>
      <p:ext uri="{BB962C8B-B14F-4D97-AF65-F5344CB8AC3E}">
        <p14:creationId xmlns:p14="http://schemas.microsoft.com/office/powerpoint/2010/main" val="3655862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6921">
        <p15:prstTrans prst="peelOff"/>
      </p:transition>
    </mc:Choice>
    <mc:Fallback xmlns="">
      <p:transition spd="slow" advTm="1692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ipe(left)">
                                      <p:cBhvr>
                                        <p:cTn id="19" dur="500"/>
                                        <p:tgtEl>
                                          <p:spTgt spid="13">
                                            <p:txEl>
                                              <p:pRg st="1" end="1"/>
                                            </p:txEl>
                                          </p:spTgt>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wipe(left)">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wipe(left)">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Effect transition="in" filter="wipe(left)">
                                      <p:cBhvr>
                                        <p:cTn id="37" dur="500"/>
                                        <p:tgtEl>
                                          <p:spTgt spid="1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xEl>
                                              <p:pRg st="1" end="1"/>
                                            </p:txEl>
                                          </p:spTgt>
                                        </p:tgtEl>
                                        <p:attrNameLst>
                                          <p:attrName>style.visibility</p:attrName>
                                        </p:attrNameLst>
                                      </p:cBhvr>
                                      <p:to>
                                        <p:strVal val="visible"/>
                                      </p:to>
                                    </p:set>
                                    <p:animEffect transition="in" filter="wipe(left)">
                                      <p:cBhvr>
                                        <p:cTn id="42" dur="500"/>
                                        <p:tgtEl>
                                          <p:spTgt spid="1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xEl>
                                              <p:pRg st="2" end="2"/>
                                            </p:txEl>
                                          </p:spTgt>
                                        </p:tgtEl>
                                        <p:attrNameLst>
                                          <p:attrName>style.visibility</p:attrName>
                                        </p:attrNameLst>
                                      </p:cBhvr>
                                      <p:to>
                                        <p:strVal val="visible"/>
                                      </p:to>
                                    </p:set>
                                    <p:animEffect transition="in" filter="wipe(left)">
                                      <p:cBhvr>
                                        <p:cTn id="4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PDF</a:t>
            </a:r>
            <a:br>
              <a:rPr lang="en-US" sz="4000" dirty="0">
                <a:latin typeface="Berlin Sans FB Demi" panose="020E0802020502020306" pitchFamily="34" charset="0"/>
              </a:rPr>
            </a:br>
            <a:r>
              <a:rPr lang="en-US" sz="3600" dirty="0">
                <a:latin typeface="Berlin Sans FB Demi" panose="020E0802020502020306" pitchFamily="34" charset="0"/>
              </a:rPr>
              <a:t> </a:t>
            </a:r>
            <a:br>
              <a:rPr lang="en-US" b="1" dirty="0"/>
            </a:br>
            <a:endParaRPr lang="en-US" dirty="0"/>
          </a:p>
        </p:txBody>
      </p:sp>
      <p:sp>
        <p:nvSpPr>
          <p:cNvPr id="4" name="Rectangle 3">
            <a:extLst>
              <a:ext uri="{FF2B5EF4-FFF2-40B4-BE49-F238E27FC236}">
                <a16:creationId xmlns:a16="http://schemas.microsoft.com/office/drawing/2014/main" id="{A48A5510-877D-4C26-BA0A-FEFFAF03B985}"/>
              </a:ext>
            </a:extLst>
          </p:cNvPr>
          <p:cNvSpPr/>
          <p:nvPr/>
        </p:nvSpPr>
        <p:spPr>
          <a:xfrm>
            <a:off x="2412230" y="1594400"/>
            <a:ext cx="7367539" cy="4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4" y="2962076"/>
            <a:ext cx="2094041" cy="2057396"/>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253" y="2433490"/>
            <a:ext cx="1853076" cy="3063995"/>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6760" y="780555"/>
            <a:ext cx="2879738" cy="1750600"/>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590800" y="1796576"/>
            <a:ext cx="7025268" cy="369332"/>
          </a:xfrm>
          <a:prstGeom prst="rect">
            <a:avLst/>
          </a:prstGeom>
          <a:noFill/>
        </p:spPr>
        <p:txBody>
          <a:bodyPr wrap="square" rtlCol="0">
            <a:spAutoFit/>
          </a:bodyPr>
          <a:lstStyle/>
          <a:p>
            <a:pPr marL="868680" indent="-285750">
              <a:spcAft>
                <a:spcPts val="1200"/>
              </a:spcAft>
              <a:buFont typeface="Arial" panose="020B0604020202020204" pitchFamily="34" charset="0"/>
              <a:buChar char="•"/>
            </a:pPr>
            <a:endParaRPr lang="en-US" dirty="0">
              <a:latin typeface="Candara" panose="020E0502030303020204" pitchFamily="34" charset="0"/>
            </a:endParaRPr>
          </a:p>
        </p:txBody>
      </p:sp>
      <p:sp>
        <p:nvSpPr>
          <p:cNvPr id="3" name="Speech Bubble: Oval 2">
            <a:extLst>
              <a:ext uri="{FF2B5EF4-FFF2-40B4-BE49-F238E27FC236}">
                <a16:creationId xmlns:a16="http://schemas.microsoft.com/office/drawing/2014/main" id="{B4F3BCA1-32D7-42ED-8147-D2A5EABA84C4}"/>
              </a:ext>
            </a:extLst>
          </p:cNvPr>
          <p:cNvSpPr/>
          <p:nvPr/>
        </p:nvSpPr>
        <p:spPr>
          <a:xfrm>
            <a:off x="244558" y="1340426"/>
            <a:ext cx="2514600" cy="1141949"/>
          </a:xfrm>
          <a:prstGeom prst="wedgeEllipseCallout">
            <a:avLst>
              <a:gd name="adj1" fmla="val 17106"/>
              <a:gd name="adj2" fmla="val 7164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rPr>
              <a:t>Now that I have all these amazing, informative charts, how can I share them?</a:t>
            </a:r>
          </a:p>
        </p:txBody>
      </p:sp>
      <p:sp>
        <p:nvSpPr>
          <p:cNvPr id="10" name="TextBox 9">
            <a:extLst>
              <a:ext uri="{FF2B5EF4-FFF2-40B4-BE49-F238E27FC236}">
                <a16:creationId xmlns:a16="http://schemas.microsoft.com/office/drawing/2014/main" id="{739C836E-B245-4CE7-8226-C484D414BFF4}"/>
              </a:ext>
            </a:extLst>
          </p:cNvPr>
          <p:cNvSpPr txBox="1"/>
          <p:nvPr/>
        </p:nvSpPr>
        <p:spPr>
          <a:xfrm>
            <a:off x="2590800" y="1796576"/>
            <a:ext cx="7025268" cy="3600986"/>
          </a:xfrm>
          <a:prstGeom prst="rect">
            <a:avLst/>
          </a:prstGeom>
          <a:noFill/>
        </p:spPr>
        <p:txBody>
          <a:bodyPr wrap="square" rtlCol="0">
            <a:spAutoFit/>
          </a:bodyPr>
          <a:lstStyle/>
          <a:p>
            <a:pPr marL="582930">
              <a:spcAft>
                <a:spcPts val="1200"/>
              </a:spcAft>
            </a:pPr>
            <a:r>
              <a:rPr lang="en-US" sz="1400" u="sng" dirty="0">
                <a:latin typeface="Candara" panose="020E0502030303020204" pitchFamily="34" charset="0"/>
              </a:rPr>
              <a:t>Evaluate Options</a:t>
            </a:r>
          </a:p>
          <a:p>
            <a:pPr marL="582930">
              <a:spcAft>
                <a:spcPts val="1200"/>
              </a:spcAft>
            </a:pPr>
            <a:r>
              <a:rPr lang="en-US" sz="1400" dirty="0">
                <a:latin typeface="Candara" panose="020E0502030303020204" pitchFamily="34" charset="0"/>
              </a:rPr>
              <a:t>Tableau offers several options to share visualizations, but each is at the expense of budget or privacy.  </a:t>
            </a:r>
          </a:p>
          <a:p>
            <a:pPr marL="868680" indent="-285750">
              <a:spcAft>
                <a:spcPts val="1200"/>
              </a:spcAft>
              <a:buFont typeface="Arial" panose="020B0604020202020204" pitchFamily="34" charset="0"/>
              <a:buChar char="•"/>
            </a:pPr>
            <a:r>
              <a:rPr lang="en-US" sz="1400" dirty="0">
                <a:latin typeface="Candara" panose="020E0502030303020204" pitchFamily="34" charset="0"/>
                <a:hlinkClick r:id="rId6"/>
              </a:rPr>
              <a:t>Tableau Server</a:t>
            </a:r>
            <a:r>
              <a:rPr lang="en-US" sz="1400" dirty="0">
                <a:latin typeface="Candara" panose="020E0502030303020204" pitchFamily="34" charset="0"/>
              </a:rPr>
              <a:t> is really for larger organizations with the budget and staff to manage a server and warrant collaboration.</a:t>
            </a:r>
          </a:p>
          <a:p>
            <a:pPr marL="868680" indent="-285750">
              <a:spcAft>
                <a:spcPts val="1200"/>
              </a:spcAft>
              <a:buFont typeface="Arial" panose="020B0604020202020204" pitchFamily="34" charset="0"/>
              <a:buChar char="•"/>
            </a:pPr>
            <a:r>
              <a:rPr lang="en-US" sz="1400" dirty="0">
                <a:latin typeface="Candara" panose="020E0502030303020204" pitchFamily="34" charset="0"/>
                <a:hlinkClick r:id="rId7"/>
              </a:rPr>
              <a:t>Tableau Online</a:t>
            </a:r>
            <a:r>
              <a:rPr lang="en-US" sz="1400" dirty="0">
                <a:latin typeface="Candara" panose="020E0502030303020204" pitchFamily="34" charset="0"/>
              </a:rPr>
              <a:t> is available at a cost.</a:t>
            </a:r>
          </a:p>
          <a:p>
            <a:pPr marL="868680" indent="-285750">
              <a:spcAft>
                <a:spcPts val="1200"/>
              </a:spcAft>
              <a:buFont typeface="Arial" panose="020B0604020202020204" pitchFamily="34" charset="0"/>
              <a:buChar char="•"/>
            </a:pPr>
            <a:r>
              <a:rPr lang="en-US" sz="1400" dirty="0">
                <a:latin typeface="Candara" panose="020E0502030303020204" pitchFamily="34" charset="0"/>
                <a:hlinkClick r:id="rId8"/>
              </a:rPr>
              <a:t>Embedded Analytics</a:t>
            </a:r>
            <a:r>
              <a:rPr lang="en-US" sz="1400" dirty="0">
                <a:latin typeface="Candara" panose="020E0502030303020204" pitchFamily="34" charset="0"/>
              </a:rPr>
              <a:t> is available at a cost.</a:t>
            </a:r>
          </a:p>
          <a:p>
            <a:pPr marL="868680" indent="-285750">
              <a:spcAft>
                <a:spcPts val="1200"/>
              </a:spcAft>
              <a:buFont typeface="Arial" panose="020B0604020202020204" pitchFamily="34" charset="0"/>
              <a:buChar char="•"/>
            </a:pPr>
            <a:r>
              <a:rPr lang="en-US" sz="1400" dirty="0">
                <a:latin typeface="Candara" panose="020E0502030303020204" pitchFamily="34" charset="0"/>
                <a:hlinkClick r:id="rId9"/>
              </a:rPr>
              <a:t>Tableau Public</a:t>
            </a:r>
            <a:r>
              <a:rPr lang="en-US" sz="1400" dirty="0">
                <a:latin typeface="Candara" panose="020E0502030303020204" pitchFamily="34" charset="0"/>
              </a:rPr>
              <a:t> is free, but the visualizations are public, which would not be suitable for anything an organization may wish to keep private.</a:t>
            </a:r>
          </a:p>
          <a:p>
            <a:pPr marL="868680" indent="-285750">
              <a:spcAft>
                <a:spcPts val="1200"/>
              </a:spcAft>
              <a:buFont typeface="Arial" panose="020B0604020202020204" pitchFamily="34" charset="0"/>
              <a:buChar char="•"/>
            </a:pPr>
            <a:r>
              <a:rPr lang="en-US" sz="1400" dirty="0">
                <a:latin typeface="Candara" panose="020E0502030303020204" pitchFamily="34" charset="0"/>
              </a:rPr>
              <a:t>The simplest way to share your visualizations is to print them to PDF so you can distribute them via email, intranet, website, etc.  Note: This method only produces a static copy.</a:t>
            </a:r>
          </a:p>
        </p:txBody>
      </p:sp>
    </p:spTree>
    <p:custDataLst>
      <p:tags r:id="rId1"/>
    </p:custDataLst>
    <p:extLst>
      <p:ext uri="{BB962C8B-B14F-4D97-AF65-F5344CB8AC3E}">
        <p14:creationId xmlns:p14="http://schemas.microsoft.com/office/powerpoint/2010/main" val="3057011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9708">
        <p15:prstTrans prst="peelOff"/>
      </p:transition>
    </mc:Choice>
    <mc:Fallback xmlns="">
      <p:transition spd="slow" advTm="197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wipe(left)">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wipe(left)">
                                      <p:cBhvr>
                                        <p:cTn id="23" dur="500"/>
                                        <p:tgtEl>
                                          <p:spTgt spid="1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wipe(left)">
                                      <p:cBhvr>
                                        <p:cTn id="28" dur="500"/>
                                        <p:tgtEl>
                                          <p:spTgt spid="1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wipe(left)">
                                      <p:cBhvr>
                                        <p:cTn id="33" dur="500"/>
                                        <p:tgtEl>
                                          <p:spTgt spid="1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wipe(left)">
                                      <p:cBhvr>
                                        <p:cTn id="38" dur="500"/>
                                        <p:tgtEl>
                                          <p:spTgt spid="1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wipe(left)">
                                      <p:cBhvr>
                                        <p:cTn id="4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6"/>
            <a:ext cx="10515600" cy="4137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12" name="TextBox 11">
            <a:extLst>
              <a:ext uri="{FF2B5EF4-FFF2-40B4-BE49-F238E27FC236}">
                <a16:creationId xmlns:a16="http://schemas.microsoft.com/office/drawing/2014/main" id="{D0D383D7-C880-4FC4-8546-2A02FCAF6701}"/>
              </a:ext>
            </a:extLst>
          </p:cNvPr>
          <p:cNvSpPr txBox="1"/>
          <p:nvPr/>
        </p:nvSpPr>
        <p:spPr>
          <a:xfrm>
            <a:off x="1069481" y="2847598"/>
            <a:ext cx="7442752" cy="1261884"/>
          </a:xfrm>
          <a:prstGeom prst="rect">
            <a:avLst/>
          </a:prstGeom>
          <a:noFill/>
        </p:spPr>
        <p:txBody>
          <a:bodyPr wrap="square" rtlCol="0">
            <a:spAutoFit/>
          </a:bodyPr>
          <a:lstStyle/>
          <a:p>
            <a:pPr marL="548640" indent="-285750">
              <a:spcAft>
                <a:spcPts val="1200"/>
              </a:spcAft>
              <a:buFont typeface="Arial" panose="020B0604020202020204" pitchFamily="34" charset="0"/>
              <a:buChar char="•"/>
            </a:pPr>
            <a:r>
              <a:rPr lang="en-US" sz="1400" dirty="0">
                <a:latin typeface="Candara" panose="020E0502030303020204" pitchFamily="34" charset="0"/>
              </a:rPr>
              <a:t>Click on </a:t>
            </a:r>
            <a:r>
              <a:rPr lang="en-US" sz="1400" dirty="0">
                <a:highlight>
                  <a:srgbClr val="EEEAEA"/>
                </a:highlight>
                <a:latin typeface="Candara" panose="020E0502030303020204" pitchFamily="34" charset="0"/>
              </a:rPr>
              <a:t>City</a:t>
            </a:r>
            <a:r>
              <a:rPr lang="en-US" sz="1400" dirty="0">
                <a:latin typeface="Candara" panose="020E0502030303020204" pitchFamily="34" charset="0"/>
              </a:rPr>
              <a:t> in the </a:t>
            </a:r>
            <a:r>
              <a:rPr lang="en-US" sz="1400" dirty="0">
                <a:highlight>
                  <a:srgbClr val="EEEAEA"/>
                </a:highlight>
                <a:latin typeface="Candara" panose="020E0502030303020204" pitchFamily="34" charset="0"/>
              </a:rPr>
              <a:t>Legal Basis</a:t>
            </a:r>
            <a:r>
              <a:rPr lang="en-US" sz="1400" dirty="0">
                <a:latin typeface="Candara" panose="020E0502030303020204" pitchFamily="34" charset="0"/>
              </a:rPr>
              <a:t> legend. </a:t>
            </a:r>
          </a:p>
          <a:p>
            <a:pPr marL="548640" indent="-285750">
              <a:spcAft>
                <a:spcPts val="1200"/>
              </a:spcAft>
              <a:buFont typeface="Arial" panose="020B0604020202020204" pitchFamily="34" charset="0"/>
              <a:buChar char="•"/>
            </a:pPr>
            <a:r>
              <a:rPr lang="en-US" sz="1400" dirty="0">
                <a:latin typeface="Candara" panose="020E0502030303020204" pitchFamily="34" charset="0"/>
              </a:rPr>
              <a:t>Pan and zoom the map.</a:t>
            </a:r>
          </a:p>
          <a:p>
            <a:pPr marL="1005840" lvl="1" indent="-285750">
              <a:spcAft>
                <a:spcPts val="1200"/>
              </a:spcAft>
              <a:buFont typeface="Calibri" panose="020F0502020204030204" pitchFamily="34" charset="0"/>
              <a:buChar char="▪"/>
            </a:pPr>
            <a:r>
              <a:rPr lang="en-US" sz="1400" dirty="0">
                <a:latin typeface="Candara" panose="020E0502030303020204" pitchFamily="34" charset="0"/>
              </a:rPr>
              <a:t>Click the arrow in the mouse-over control panel, select the perpendicular arrows, and pan to the area of interest.</a:t>
            </a:r>
            <a:endParaRPr lang="en-US" sz="1400" i="1" dirty="0">
              <a:latin typeface="Candara" panose="020E0502030303020204" pitchFamily="34" charset="0"/>
            </a:endParaRP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PDF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11" name="TextBox 10">
            <a:extLst>
              <a:ext uri="{FF2B5EF4-FFF2-40B4-BE49-F238E27FC236}">
                <a16:creationId xmlns:a16="http://schemas.microsoft.com/office/drawing/2014/main" id="{7F52429A-A158-4E11-8A1E-817AA01C953C}"/>
              </a:ext>
            </a:extLst>
          </p:cNvPr>
          <p:cNvSpPr txBox="1"/>
          <p:nvPr/>
        </p:nvSpPr>
        <p:spPr>
          <a:xfrm>
            <a:off x="1069481" y="2172734"/>
            <a:ext cx="10053038" cy="677108"/>
          </a:xfrm>
          <a:prstGeom prst="rect">
            <a:avLst/>
          </a:prstGeom>
          <a:noFill/>
        </p:spPr>
        <p:txBody>
          <a:bodyPr wrap="square" rtlCol="0">
            <a:spAutoFit/>
          </a:bodyPr>
          <a:lstStyle/>
          <a:p>
            <a:pPr marL="262890">
              <a:spcAft>
                <a:spcPts val="1200"/>
              </a:spcAft>
            </a:pPr>
            <a:r>
              <a:rPr lang="en-US" sz="1400" u="sng" dirty="0">
                <a:latin typeface="Candara" panose="020E0502030303020204" pitchFamily="34" charset="0"/>
              </a:rPr>
              <a:t>Select Data to Share</a:t>
            </a:r>
          </a:p>
          <a:p>
            <a:pPr marL="548640" indent="-285750">
              <a:spcAft>
                <a:spcPts val="1200"/>
              </a:spcAft>
              <a:buFont typeface="Arial" panose="020B0604020202020204" pitchFamily="34" charset="0"/>
              <a:buChar char="•"/>
            </a:pPr>
            <a:r>
              <a:rPr lang="en-US" sz="1400" dirty="0">
                <a:latin typeface="Candara" panose="020E0502030303020204" pitchFamily="34" charset="0"/>
              </a:rPr>
              <a:t>From the </a:t>
            </a:r>
            <a:r>
              <a:rPr lang="en-US" sz="1400" dirty="0">
                <a:highlight>
                  <a:srgbClr val="EEEAEA"/>
                </a:highlight>
                <a:latin typeface="Candara" panose="020E0502030303020204" pitchFamily="34" charset="0"/>
              </a:rPr>
              <a:t>Year</a:t>
            </a:r>
            <a:r>
              <a:rPr lang="en-US" sz="1400" dirty="0">
                <a:latin typeface="Candara" panose="020E0502030303020204" pitchFamily="34" charset="0"/>
              </a:rPr>
              <a:t> legend click on the dropdown arrow, and select </a:t>
            </a:r>
            <a:r>
              <a:rPr lang="en-US" sz="1400" dirty="0">
                <a:highlight>
                  <a:srgbClr val="EEEAEA"/>
                </a:highlight>
                <a:latin typeface="Candara" panose="020E0502030303020204" pitchFamily="34" charset="0"/>
              </a:rPr>
              <a:t>2017</a:t>
            </a:r>
            <a:r>
              <a:rPr lang="en-US" sz="1400" dirty="0">
                <a:latin typeface="Candara" panose="020E0502030303020204" pitchFamily="34" charset="0"/>
              </a:rPr>
              <a:t>.</a:t>
            </a:r>
            <a:endParaRPr lang="en-US" sz="1400" i="1" dirty="0">
              <a:latin typeface="Candara" panose="020E0502030303020204" pitchFamily="34" charset="0"/>
            </a:endParaRPr>
          </a:p>
        </p:txBody>
      </p:sp>
      <p:pic>
        <p:nvPicPr>
          <p:cNvPr id="16" name="Picture 15">
            <a:extLst>
              <a:ext uri="{FF2B5EF4-FFF2-40B4-BE49-F238E27FC236}">
                <a16:creationId xmlns:a16="http://schemas.microsoft.com/office/drawing/2014/main" id="{1C778733-97F5-45CD-A9DE-FF742C4F7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8895" y="2548971"/>
            <a:ext cx="1439333" cy="1371600"/>
          </a:xfrm>
          <a:prstGeom prst="rect">
            <a:avLst/>
          </a:prstGeom>
          <a:ln>
            <a:noFill/>
          </a:ln>
          <a:effectLst>
            <a:outerShdw blurRad="50800" dist="38100" dir="2700000" algn="tl" rotWithShape="0">
              <a:prstClr val="black">
                <a:alpha val="40000"/>
              </a:prstClr>
            </a:outerShdw>
          </a:effectLst>
        </p:spPr>
      </p:pic>
      <p:sp>
        <p:nvSpPr>
          <p:cNvPr id="17" name="Arrow: Right 16">
            <a:extLst>
              <a:ext uri="{FF2B5EF4-FFF2-40B4-BE49-F238E27FC236}">
                <a16:creationId xmlns:a16="http://schemas.microsoft.com/office/drawing/2014/main" id="{0A4C8443-6BB6-4695-A270-F39047AAF550}"/>
              </a:ext>
            </a:extLst>
          </p:cNvPr>
          <p:cNvSpPr/>
          <p:nvPr/>
        </p:nvSpPr>
        <p:spPr>
          <a:xfrm>
            <a:off x="8863776" y="3740488"/>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Up 13">
            <a:extLst>
              <a:ext uri="{FF2B5EF4-FFF2-40B4-BE49-F238E27FC236}">
                <a16:creationId xmlns:a16="http://schemas.microsoft.com/office/drawing/2014/main" id="{25D656C9-BF9E-49FD-8518-0E236C68BAD3}"/>
              </a:ext>
            </a:extLst>
          </p:cNvPr>
          <p:cNvSpPr/>
          <p:nvPr/>
        </p:nvSpPr>
        <p:spPr>
          <a:xfrm>
            <a:off x="9522119" y="3903958"/>
            <a:ext cx="128016" cy="19202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5DBA5DE-ABBA-4803-99C0-0F69FE4C3BDB}"/>
              </a:ext>
            </a:extLst>
          </p:cNvPr>
          <p:cNvSpPr txBox="1"/>
          <p:nvPr/>
        </p:nvSpPr>
        <p:spPr>
          <a:xfrm>
            <a:off x="1069481" y="4094946"/>
            <a:ext cx="10053038" cy="1785104"/>
          </a:xfrm>
          <a:prstGeom prst="rect">
            <a:avLst/>
          </a:prstGeom>
          <a:noFill/>
        </p:spPr>
        <p:txBody>
          <a:bodyPr wrap="square" rtlCol="0">
            <a:spAutoFit/>
          </a:bodyPr>
          <a:lstStyle/>
          <a:p>
            <a:pPr marL="265176">
              <a:spcAft>
                <a:spcPts val="1200"/>
              </a:spcAft>
            </a:pPr>
            <a:r>
              <a:rPr lang="en-US" sz="1400" u="sng" dirty="0">
                <a:latin typeface="Candara" panose="020E0502030303020204" pitchFamily="34" charset="0"/>
              </a:rPr>
              <a:t>Print to PDF</a:t>
            </a:r>
          </a:p>
          <a:p>
            <a:pPr marL="548640" indent="-285750">
              <a:spcAft>
                <a:spcPts val="1200"/>
              </a:spcAft>
              <a:buFont typeface="Arial" panose="020B0604020202020204" pitchFamily="34" charset="0"/>
              <a:buChar char="•"/>
            </a:pPr>
            <a:r>
              <a:rPr lang="en-US" sz="1400" dirty="0">
                <a:latin typeface="Candara" panose="020E0502030303020204" pitchFamily="34" charset="0"/>
              </a:rPr>
              <a:t>Click in the </a:t>
            </a:r>
            <a:r>
              <a:rPr lang="en-US" sz="1400" dirty="0">
                <a:highlight>
                  <a:srgbClr val="EEEAEA"/>
                </a:highlight>
                <a:latin typeface="Candara" panose="020E0502030303020204" pitchFamily="34" charset="0"/>
              </a:rPr>
              <a:t>Dashboard</a:t>
            </a:r>
            <a:r>
              <a:rPr lang="en-US" sz="1400" dirty="0">
                <a:latin typeface="Candara" panose="020E0502030303020204" pitchFamily="34" charset="0"/>
              </a:rPr>
              <a:t> pane to the left to unselect all objects.</a:t>
            </a:r>
          </a:p>
          <a:p>
            <a:pPr marL="548640" indent="-285750">
              <a:spcAft>
                <a:spcPts val="1200"/>
              </a:spcAft>
              <a:buFont typeface="Arial" panose="020B0604020202020204" pitchFamily="34" charset="0"/>
              <a:buChar char="•"/>
            </a:pPr>
            <a:r>
              <a:rPr lang="en-US" sz="1400" dirty="0">
                <a:latin typeface="Candara" panose="020E0502030303020204" pitchFamily="34" charset="0"/>
              </a:rPr>
              <a:t>Click on </a:t>
            </a:r>
            <a:r>
              <a:rPr lang="en-US" sz="1400" dirty="0">
                <a:highlight>
                  <a:srgbClr val="EEEAEA"/>
                </a:highlight>
                <a:latin typeface="Candara" panose="020E0502030303020204" pitchFamily="34" charset="0"/>
              </a:rPr>
              <a:t>File, s</a:t>
            </a:r>
            <a:r>
              <a:rPr lang="en-US" sz="1400" dirty="0">
                <a:latin typeface="Candara" panose="020E0502030303020204" pitchFamily="34" charset="0"/>
              </a:rPr>
              <a:t>elect </a:t>
            </a:r>
            <a:r>
              <a:rPr lang="en-US" sz="1400" dirty="0">
                <a:highlight>
                  <a:srgbClr val="EEEAEA"/>
                </a:highlight>
                <a:latin typeface="Candara" panose="020E0502030303020204" pitchFamily="34" charset="0"/>
              </a:rPr>
              <a:t>Print to PDF…</a:t>
            </a:r>
            <a:r>
              <a:rPr lang="en-US" sz="1400" dirty="0">
                <a:latin typeface="Candara" panose="020E0502030303020204" pitchFamily="34" charset="0"/>
              </a:rPr>
              <a:t>, and hit </a:t>
            </a:r>
            <a:r>
              <a:rPr lang="en-US" sz="1400" dirty="0">
                <a:highlight>
                  <a:srgbClr val="EEEAEA"/>
                </a:highlight>
                <a:latin typeface="Candara" panose="020E0502030303020204" pitchFamily="34" charset="0"/>
              </a:rPr>
              <a:t>OK</a:t>
            </a:r>
            <a:r>
              <a:rPr lang="en-US" sz="1400" dirty="0">
                <a:latin typeface="Candara" panose="020E0502030303020204" pitchFamily="34" charset="0"/>
              </a:rPr>
              <a:t>.</a:t>
            </a:r>
          </a:p>
          <a:p>
            <a:pPr marL="548640" indent="-285750">
              <a:spcAft>
                <a:spcPts val="1200"/>
              </a:spcAft>
              <a:buFont typeface="Arial" panose="020B0604020202020204" pitchFamily="34" charset="0"/>
              <a:buChar char="•"/>
            </a:pPr>
            <a:r>
              <a:rPr lang="en-US" sz="1400" dirty="0">
                <a:latin typeface="Candara" panose="020E0502030303020204" pitchFamily="34" charset="0"/>
              </a:rPr>
              <a:t>Select the location where you wish to save the PDF, name it, and hit </a:t>
            </a:r>
            <a:r>
              <a:rPr lang="en-US" sz="1400" dirty="0">
                <a:highlight>
                  <a:srgbClr val="EEEAEA"/>
                </a:highlight>
                <a:latin typeface="Candara" panose="020E0502030303020204" pitchFamily="34" charset="0"/>
              </a:rPr>
              <a:t>OK</a:t>
            </a:r>
            <a:r>
              <a:rPr lang="en-US" sz="1400" dirty="0">
                <a:latin typeface="Candara" panose="020E0502030303020204" pitchFamily="34" charset="0"/>
              </a:rPr>
              <a:t>.  </a:t>
            </a:r>
          </a:p>
          <a:p>
            <a:pPr marL="265176">
              <a:spcAft>
                <a:spcPts val="1200"/>
              </a:spcAft>
            </a:pPr>
            <a:r>
              <a:rPr lang="en-US" sz="1400" dirty="0">
                <a:latin typeface="Candara" panose="020E0502030303020204" pitchFamily="34" charset="0"/>
              </a:rPr>
              <a:t>You now have a PDF and can email this to your supervisors along with your insights.</a:t>
            </a:r>
            <a:endParaRPr lang="en-US" sz="1400" i="1" dirty="0">
              <a:latin typeface="Candara" panose="020E0502030303020204" pitchFamily="34" charset="0"/>
            </a:endParaRPr>
          </a:p>
        </p:txBody>
      </p:sp>
    </p:spTree>
    <p:custDataLst>
      <p:tags r:id="rId1"/>
    </p:custDataLst>
    <p:extLst>
      <p:ext uri="{BB962C8B-B14F-4D97-AF65-F5344CB8AC3E}">
        <p14:creationId xmlns:p14="http://schemas.microsoft.com/office/powerpoint/2010/main" val="168880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2931">
        <p15:prstTrans prst="peelOff"/>
      </p:transition>
    </mc:Choice>
    <mc:Fallback xmlns="">
      <p:transition spd="slow" advTm="129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wipe(left)">
                                      <p:cBhvr>
                                        <p:cTn id="32" dur="500"/>
                                        <p:tgtEl>
                                          <p:spTgt spid="1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9">
                                            <p:txEl>
                                              <p:pRg st="0" end="0"/>
                                            </p:txEl>
                                          </p:spTgt>
                                        </p:tgtEl>
                                        <p:attrNameLst>
                                          <p:attrName>style.visibility</p:attrName>
                                        </p:attrNameLst>
                                      </p:cBhvr>
                                      <p:to>
                                        <p:strVal val="visible"/>
                                      </p:to>
                                    </p:set>
                                    <p:animEffect transition="in" filter="wipe(left)">
                                      <p:cBhvr>
                                        <p:cTn id="46" dur="500"/>
                                        <p:tgtEl>
                                          <p:spTgt spid="1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9">
                                            <p:txEl>
                                              <p:pRg st="1" end="1"/>
                                            </p:txEl>
                                          </p:spTgt>
                                        </p:tgtEl>
                                        <p:attrNameLst>
                                          <p:attrName>style.visibility</p:attrName>
                                        </p:attrNameLst>
                                      </p:cBhvr>
                                      <p:to>
                                        <p:strVal val="visible"/>
                                      </p:to>
                                    </p:set>
                                    <p:animEffect transition="in" filter="wipe(left)">
                                      <p:cBhvr>
                                        <p:cTn id="51" dur="500"/>
                                        <p:tgtEl>
                                          <p:spTgt spid="19">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9">
                                            <p:txEl>
                                              <p:pRg st="2" end="2"/>
                                            </p:txEl>
                                          </p:spTgt>
                                        </p:tgtEl>
                                        <p:attrNameLst>
                                          <p:attrName>style.visibility</p:attrName>
                                        </p:attrNameLst>
                                      </p:cBhvr>
                                      <p:to>
                                        <p:strVal val="visible"/>
                                      </p:to>
                                    </p:set>
                                    <p:animEffect transition="in" filter="wipe(left)">
                                      <p:cBhvr>
                                        <p:cTn id="56" dur="500"/>
                                        <p:tgtEl>
                                          <p:spTgt spid="19">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9">
                                            <p:txEl>
                                              <p:pRg st="3" end="3"/>
                                            </p:txEl>
                                          </p:spTgt>
                                        </p:tgtEl>
                                        <p:attrNameLst>
                                          <p:attrName>style.visibility</p:attrName>
                                        </p:attrNameLst>
                                      </p:cBhvr>
                                      <p:to>
                                        <p:strVal val="visible"/>
                                      </p:to>
                                    </p:set>
                                    <p:animEffect transition="in" filter="wipe(left)">
                                      <p:cBhvr>
                                        <p:cTn id="61" dur="500"/>
                                        <p:tgtEl>
                                          <p:spTgt spid="19">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9">
                                            <p:txEl>
                                              <p:pRg st="4" end="4"/>
                                            </p:txEl>
                                          </p:spTgt>
                                        </p:tgtEl>
                                        <p:attrNameLst>
                                          <p:attrName>style.visibility</p:attrName>
                                        </p:attrNameLst>
                                      </p:cBhvr>
                                      <p:to>
                                        <p:strVal val="visible"/>
                                      </p:to>
                                    </p:set>
                                    <p:animEffect transition="in" filter="wipe(left)">
                                      <p:cBhvr>
                                        <p:cTn id="66"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a:bodyPr>
          <a:lstStyle/>
          <a:p>
            <a:pPr algn="ctr"/>
            <a:r>
              <a:rPr lang="en-US" sz="4000" dirty="0">
                <a:latin typeface="Berlin Sans FB Demi" panose="020E0802020502020306" pitchFamily="34" charset="0"/>
              </a:rPr>
              <a:t>PDF </a:t>
            </a:r>
            <a:r>
              <a:rPr lang="en-US" sz="2400" dirty="0">
                <a:latin typeface="Berlin Sans FB Demi" panose="020E0802020502020306" pitchFamily="34" charset="0"/>
              </a:rPr>
              <a:t>(cont’d)</a:t>
            </a:r>
            <a:br>
              <a:rPr lang="en-US" b="1" dirty="0"/>
            </a:br>
            <a:endParaRPr lang="en-US" dirty="0"/>
          </a:p>
        </p:txBody>
      </p:sp>
      <p:sp>
        <p:nvSpPr>
          <p:cNvPr id="3" name="TextBox 2">
            <a:extLst>
              <a:ext uri="{FF2B5EF4-FFF2-40B4-BE49-F238E27FC236}">
                <a16:creationId xmlns:a16="http://schemas.microsoft.com/office/drawing/2014/main" id="{39C38930-9C8B-4018-A126-2491B7EE51B1}"/>
              </a:ext>
            </a:extLst>
          </p:cNvPr>
          <p:cNvSpPr txBox="1"/>
          <p:nvPr/>
        </p:nvSpPr>
        <p:spPr>
          <a:xfrm>
            <a:off x="2506007" y="2333297"/>
            <a:ext cx="8687510"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p>
        </p:txBody>
      </p:sp>
      <p:pic>
        <p:nvPicPr>
          <p:cNvPr id="8" name="Picture 7">
            <a:extLst>
              <a:ext uri="{FF2B5EF4-FFF2-40B4-BE49-F238E27FC236}">
                <a16:creationId xmlns:a16="http://schemas.microsoft.com/office/drawing/2014/main" id="{82543942-53A0-4D28-A249-9D3D5E070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112" y="1469741"/>
            <a:ext cx="8400626" cy="5029200"/>
          </a:xfrm>
          <a:prstGeom prst="rect">
            <a:avLst/>
          </a:prstGeom>
          <a:ln>
            <a:no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61BF0E06-2E80-4D58-87F5-991B223B5D2E}"/>
              </a:ext>
            </a:extLst>
          </p:cNvPr>
          <p:cNvSpPr txBox="1"/>
          <p:nvPr/>
        </p:nvSpPr>
        <p:spPr>
          <a:xfrm>
            <a:off x="1629294" y="1155898"/>
            <a:ext cx="10241281" cy="307777"/>
          </a:xfrm>
          <a:prstGeom prst="rect">
            <a:avLst/>
          </a:prstGeom>
          <a:noFill/>
        </p:spPr>
        <p:txBody>
          <a:bodyPr wrap="square" rtlCol="0">
            <a:spAutoFit/>
          </a:bodyPr>
          <a:lstStyle/>
          <a:p>
            <a:r>
              <a:rPr lang="en-US" sz="1400" u="sng" dirty="0">
                <a:latin typeface="Candara" panose="020E0502030303020204" pitchFamily="34" charset="0"/>
              </a:rPr>
              <a:t>Finished View</a:t>
            </a:r>
          </a:p>
        </p:txBody>
      </p:sp>
    </p:spTree>
    <p:custDataLst>
      <p:tags r:id="rId1"/>
    </p:custDataLst>
    <p:extLst>
      <p:ext uri="{BB962C8B-B14F-4D97-AF65-F5344CB8AC3E}">
        <p14:creationId xmlns:p14="http://schemas.microsoft.com/office/powerpoint/2010/main" val="3888639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57">
        <p15:prstTrans prst="peelOff"/>
      </p:transition>
    </mc:Choice>
    <mc:Fallback xmlns="">
      <p:transition spd="slow" advTm="957">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446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Prepare Data</a:t>
            </a:r>
            <a:br>
              <a:rPr lang="en-US" dirty="0">
                <a:latin typeface="Berlin Sans FB Demi" panose="020E0802020502020306" pitchFamily="34" charset="0"/>
              </a:rPr>
            </a:br>
            <a:r>
              <a:rPr lang="en-US" sz="3600" dirty="0">
                <a:latin typeface="Berlin Sans FB Demi" panose="020E0802020502020306" pitchFamily="34" charset="0"/>
              </a:rPr>
              <a:t>Excel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355623"/>
            <a:ext cx="7425337" cy="1261884"/>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Format Data View</a:t>
            </a:r>
          </a:p>
          <a:p>
            <a:pPr marL="285750" indent="-285750">
              <a:spcAft>
                <a:spcPts val="1200"/>
              </a:spcAft>
              <a:buFont typeface="Arial" panose="020B0604020202020204" pitchFamily="34" charset="0"/>
              <a:buChar char="•"/>
            </a:pPr>
            <a:r>
              <a:rPr lang="en-US" sz="1400" dirty="0">
                <a:latin typeface="Candara" panose="020E0502030303020204" pitchFamily="34" charset="0"/>
              </a:rPr>
              <a:t>Select all your data and apply  </a:t>
            </a:r>
            <a:r>
              <a:rPr lang="en-US" sz="1400" dirty="0">
                <a:highlight>
                  <a:srgbClr val="EEEAEA"/>
                </a:highlight>
                <a:latin typeface="Candara" panose="020E0502030303020204" pitchFamily="34" charset="0"/>
              </a:rPr>
              <a:t>Format as Table</a:t>
            </a:r>
            <a:r>
              <a:rPr lang="en-US" sz="1400" dirty="0">
                <a:latin typeface="Candara" panose="020E0502030303020204" pitchFamily="34" charset="0"/>
              </a:rPr>
              <a:t> to make it easier to sort and filter.</a:t>
            </a:r>
          </a:p>
          <a:p>
            <a:pPr marL="285750" indent="-285750">
              <a:spcAft>
                <a:spcPts val="1200"/>
              </a:spcAft>
              <a:buFont typeface="Arial" panose="020B0604020202020204" pitchFamily="34" charset="0"/>
              <a:buChar char="•"/>
            </a:pPr>
            <a:r>
              <a:rPr lang="en-US" sz="1400" dirty="0">
                <a:latin typeface="Candara" panose="020E0502030303020204" pitchFamily="34" charset="0"/>
              </a:rPr>
              <a:t>Rearrange columns to bring fields you will be visualizing now to the beginning of the spreadsheet using </a:t>
            </a:r>
            <a:r>
              <a:rPr lang="en-US" sz="1400" dirty="0">
                <a:highlight>
                  <a:srgbClr val="EEEAEA"/>
                </a:highlight>
                <a:latin typeface="Candara" panose="020E0502030303020204" pitchFamily="34" charset="0"/>
              </a:rPr>
              <a:t>Cut and Insert Cut Cells</a:t>
            </a:r>
            <a:r>
              <a:rPr lang="en-US" sz="1400" dirty="0">
                <a:latin typeface="Candara" panose="020E0502030303020204" pitchFamily="34" charset="0"/>
              </a:rPr>
              <a:t>.</a:t>
            </a:r>
          </a:p>
        </p:txBody>
      </p:sp>
      <p:pic>
        <p:nvPicPr>
          <p:cNvPr id="7" name="Picture 6">
            <a:extLst>
              <a:ext uri="{FF2B5EF4-FFF2-40B4-BE49-F238E27FC236}">
                <a16:creationId xmlns:a16="http://schemas.microsoft.com/office/drawing/2014/main" id="{CC339D31-5FB9-4106-8DB4-DB82809EB75C}"/>
              </a:ext>
            </a:extLst>
          </p:cNvPr>
          <p:cNvPicPr>
            <a:picLocks noChangeAspect="1"/>
          </p:cNvPicPr>
          <p:nvPr/>
        </p:nvPicPr>
        <p:blipFill rotWithShape="1">
          <a:blip r:embed="rId4">
            <a:extLst>
              <a:ext uri="{28A0092B-C50C-407E-A947-70E740481C1C}">
                <a14:useLocalDpi xmlns:a14="http://schemas.microsoft.com/office/drawing/2010/main" val="0"/>
              </a:ext>
            </a:extLst>
          </a:blip>
          <a:srcRect b="27585"/>
          <a:stretch/>
        </p:blipFill>
        <p:spPr>
          <a:xfrm>
            <a:off x="8308180" y="2639575"/>
            <a:ext cx="2743341" cy="100708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B9CACB50-532A-4080-BD32-603B728887C0}"/>
              </a:ext>
            </a:extLst>
          </p:cNvPr>
          <p:cNvSpPr txBox="1"/>
          <p:nvPr/>
        </p:nvSpPr>
        <p:spPr>
          <a:xfrm>
            <a:off x="1069481" y="3617507"/>
            <a:ext cx="10053038" cy="1846659"/>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Edit Data</a:t>
            </a:r>
          </a:p>
          <a:p>
            <a:pPr marL="285750" indent="-285750">
              <a:spcAft>
                <a:spcPts val="1200"/>
              </a:spcAft>
              <a:buFont typeface="Arial" panose="020B0604020202020204" pitchFamily="34" charset="0"/>
              <a:buChar char="•"/>
            </a:pPr>
            <a:r>
              <a:rPr lang="en-US" sz="1400" dirty="0">
                <a:latin typeface="Candara" panose="020E0502030303020204" pitchFamily="34" charset="0"/>
              </a:rPr>
              <a:t>Rename the data worksheet, create a new one with a color coded key to identify types of edits, and apply those colors as you edit.</a:t>
            </a:r>
          </a:p>
          <a:p>
            <a:pPr marL="285750" indent="-285750">
              <a:spcAft>
                <a:spcPts val="1200"/>
              </a:spcAft>
              <a:buFont typeface="Arial" panose="020B0604020202020204" pitchFamily="34" charset="0"/>
              <a:buChar char="•"/>
            </a:pPr>
            <a:r>
              <a:rPr lang="en-US" sz="1400" dirty="0">
                <a:latin typeface="Candara" panose="020E0502030303020204" pitchFamily="34" charset="0"/>
              </a:rPr>
              <a:t>Sort columns to easily identify missing data.</a:t>
            </a:r>
          </a:p>
          <a:p>
            <a:pPr marL="285750" indent="-285750">
              <a:spcAft>
                <a:spcPts val="1200"/>
              </a:spcAft>
              <a:buFont typeface="Arial" panose="020B0604020202020204" pitchFamily="34" charset="0"/>
              <a:buChar char="•"/>
            </a:pPr>
            <a:r>
              <a:rPr lang="en-US" sz="1400" dirty="0">
                <a:latin typeface="Candara" panose="020E0502030303020204" pitchFamily="34" charset="0"/>
              </a:rPr>
              <a:t>Copy values from appropriate cells and paste to cells with empty or 0 values (for example, from available low salaries to missing high salaries and vice versa).</a:t>
            </a:r>
          </a:p>
        </p:txBody>
      </p:sp>
    </p:spTree>
    <p:custDataLst>
      <p:tags r:id="rId1"/>
    </p:custDataLst>
    <p:extLst>
      <p:ext uri="{BB962C8B-B14F-4D97-AF65-F5344CB8AC3E}">
        <p14:creationId xmlns:p14="http://schemas.microsoft.com/office/powerpoint/2010/main" val="758173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2796">
        <p15:prstTrans prst="peelOff"/>
      </p:transition>
    </mc:Choice>
    <mc:Fallback xmlns="">
      <p:transition spd="slow" advTm="227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left)">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left)">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wipe(left)">
                                      <p:cBhvr>
                                        <p:cTn id="4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446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Prepare Data</a:t>
            </a:r>
            <a:br>
              <a:rPr lang="en-US" dirty="0">
                <a:latin typeface="Berlin Sans FB Demi" panose="020E0802020502020306" pitchFamily="34" charset="0"/>
              </a:rPr>
            </a:br>
            <a:r>
              <a:rPr lang="en-US" sz="3600" dirty="0">
                <a:latin typeface="Berlin Sans FB Demi" panose="020E0802020502020306" pitchFamily="34" charset="0"/>
              </a:rPr>
              <a:t>Excel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172734"/>
            <a:ext cx="10053038" cy="1631216"/>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Aggregate Data</a:t>
            </a:r>
          </a:p>
          <a:p>
            <a:pPr marL="285750" indent="-285750">
              <a:spcAft>
                <a:spcPts val="1200"/>
              </a:spcAft>
              <a:buFont typeface="Arial" panose="020B0604020202020204" pitchFamily="34" charset="0"/>
              <a:buChar char="•"/>
            </a:pPr>
            <a:r>
              <a:rPr lang="en-US" sz="1400" dirty="0">
                <a:latin typeface="Candara" panose="020E0502030303020204" pitchFamily="34" charset="0"/>
              </a:rPr>
              <a:t>Insert a column next to fields you want to aggregate.</a:t>
            </a:r>
          </a:p>
          <a:p>
            <a:pPr marL="285750" indent="-285750">
              <a:spcAft>
                <a:spcPts val="1200"/>
              </a:spcAft>
              <a:buFont typeface="Arial" panose="020B0604020202020204" pitchFamily="34" charset="0"/>
              <a:buChar char="•"/>
            </a:pPr>
            <a:r>
              <a:rPr lang="en-US" sz="1400" dirty="0">
                <a:latin typeface="Candara" panose="020E0502030303020204" pitchFamily="34" charset="0"/>
              </a:rPr>
              <a:t>Type </a:t>
            </a:r>
            <a:r>
              <a:rPr lang="en-US" sz="1400" dirty="0">
                <a:highlight>
                  <a:srgbClr val="EEEAEA"/>
                </a:highlight>
                <a:latin typeface="Candara" panose="020E0502030303020204" pitchFamily="34" charset="0"/>
              </a:rPr>
              <a:t>=SUM( </a:t>
            </a:r>
            <a:r>
              <a:rPr lang="en-US" sz="1400" dirty="0">
                <a:latin typeface="Candara" panose="020E0502030303020204" pitchFamily="34" charset="0"/>
              </a:rPr>
              <a:t>to add cells or </a:t>
            </a:r>
            <a:r>
              <a:rPr lang="en-US" sz="1400" dirty="0">
                <a:highlight>
                  <a:srgbClr val="EEEAEA"/>
                </a:highlight>
                <a:latin typeface="Candara" panose="020E0502030303020204" pitchFamily="34" charset="0"/>
              </a:rPr>
              <a:t>=AVERAGE( </a:t>
            </a:r>
            <a:r>
              <a:rPr lang="en-US" sz="1400" dirty="0">
                <a:latin typeface="Candara" panose="020E0502030303020204" pitchFamily="34" charset="0"/>
              </a:rPr>
              <a:t>to average them, and then select and drag the cells you wish to aggregate.  Close the parentheses with </a:t>
            </a:r>
            <a:r>
              <a:rPr lang="en-US" sz="1400" dirty="0">
                <a:highlight>
                  <a:srgbClr val="EEEAEA"/>
                </a:highlight>
                <a:latin typeface="Candara" panose="020E0502030303020204" pitchFamily="34" charset="0"/>
              </a:rPr>
              <a:t>)</a:t>
            </a:r>
            <a:r>
              <a:rPr lang="en-US" sz="1400" dirty="0">
                <a:latin typeface="Candara" panose="020E0502030303020204" pitchFamily="34" charset="0"/>
              </a:rPr>
              <a:t> and then hit enter.  Apply the pattern to the rest of the column if Excel does not automatically.</a:t>
            </a:r>
          </a:p>
          <a:p>
            <a:pPr>
              <a:spcAft>
                <a:spcPts val="1200"/>
              </a:spcAft>
            </a:pPr>
            <a:r>
              <a:rPr lang="en-US" sz="1400" u="sng" dirty="0">
                <a:latin typeface="Candara" panose="020E0502030303020204" pitchFamily="34" charset="0"/>
              </a:rPr>
              <a:t>Finished View</a:t>
            </a:r>
          </a:p>
        </p:txBody>
      </p:sp>
      <p:pic>
        <p:nvPicPr>
          <p:cNvPr id="11" name="Picture 10">
            <a:extLst>
              <a:ext uri="{FF2B5EF4-FFF2-40B4-BE49-F238E27FC236}">
                <a16:creationId xmlns:a16="http://schemas.microsoft.com/office/drawing/2014/main" id="{0D556396-F40A-4296-97B2-BC7811BC11B3}"/>
              </a:ext>
            </a:extLst>
          </p:cNvPr>
          <p:cNvPicPr>
            <a:picLocks noChangeAspect="1"/>
          </p:cNvPicPr>
          <p:nvPr/>
        </p:nvPicPr>
        <p:blipFill rotWithShape="1">
          <a:blip r:embed="rId4">
            <a:extLst>
              <a:ext uri="{28A0092B-C50C-407E-A947-70E740481C1C}">
                <a14:useLocalDpi xmlns:a14="http://schemas.microsoft.com/office/drawing/2010/main" val="0"/>
              </a:ext>
            </a:extLst>
          </a:blip>
          <a:srcRect b="31028"/>
          <a:stretch/>
        </p:blipFill>
        <p:spPr>
          <a:xfrm>
            <a:off x="1424152" y="3887057"/>
            <a:ext cx="9343695" cy="2522709"/>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552930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4052">
        <p15:prstTrans prst="peelOff"/>
      </p:transition>
    </mc:Choice>
    <mc:Fallback xmlns="">
      <p:transition spd="slow" advTm="240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3987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355623"/>
            <a:ext cx="8502839" cy="1261884"/>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Connect Tableau to Spreadsheet</a:t>
            </a:r>
          </a:p>
          <a:p>
            <a:pPr marL="285750" indent="-285750">
              <a:spcAft>
                <a:spcPts val="1200"/>
              </a:spcAft>
              <a:buFont typeface="Arial" panose="020B0604020202020204" pitchFamily="34" charset="0"/>
              <a:buChar char="•"/>
            </a:pPr>
            <a:r>
              <a:rPr lang="en-US" sz="1400" dirty="0">
                <a:latin typeface="Candara" panose="020E0502030303020204" pitchFamily="34" charset="0"/>
              </a:rPr>
              <a:t>From the left pane connect to a </a:t>
            </a:r>
            <a:r>
              <a:rPr lang="en-US" sz="1400" dirty="0">
                <a:highlight>
                  <a:srgbClr val="EEEAEA"/>
                </a:highlight>
                <a:latin typeface="Candara" panose="020E0502030303020204" pitchFamily="34" charset="0"/>
              </a:rPr>
              <a:t>Microsoft Excel </a:t>
            </a:r>
            <a:r>
              <a:rPr lang="en-US" sz="1400" dirty="0">
                <a:latin typeface="Candara" panose="020E0502030303020204" pitchFamily="34" charset="0"/>
              </a:rPr>
              <a:t>file, browse to, and select the Excel file you created.  Hit the </a:t>
            </a:r>
            <a:r>
              <a:rPr lang="en-US" sz="1400" dirty="0">
                <a:highlight>
                  <a:srgbClr val="EEEAEA"/>
                </a:highlight>
                <a:latin typeface="Candara" panose="020E0502030303020204" pitchFamily="34" charset="0"/>
              </a:rPr>
              <a:t>Open</a:t>
            </a:r>
            <a:r>
              <a:rPr lang="en-US" sz="1400" dirty="0">
                <a:latin typeface="Candara" panose="020E0502030303020204" pitchFamily="34" charset="0"/>
              </a:rPr>
              <a:t> button.</a:t>
            </a:r>
          </a:p>
          <a:p>
            <a:pPr marL="285750" indent="-285750">
              <a:spcAft>
                <a:spcPts val="1200"/>
              </a:spcAft>
              <a:buFont typeface="Arial" panose="020B0604020202020204" pitchFamily="34" charset="0"/>
              <a:buChar char="•"/>
            </a:pPr>
            <a:r>
              <a:rPr lang="en-US" sz="1400" dirty="0">
                <a:latin typeface="Candara" panose="020E0502030303020204" pitchFamily="34" charset="0"/>
              </a:rPr>
              <a:t>Drag the worksheet containing the data to the right-side window.  </a:t>
            </a:r>
          </a:p>
        </p:txBody>
      </p:sp>
      <p:sp>
        <p:nvSpPr>
          <p:cNvPr id="6" name="Rectangle 5">
            <a:extLst>
              <a:ext uri="{FF2B5EF4-FFF2-40B4-BE49-F238E27FC236}">
                <a16:creationId xmlns:a16="http://schemas.microsoft.com/office/drawing/2014/main" id="{2639BBFD-EB53-45AB-9B44-C6D13DFD9A00}"/>
              </a:ext>
            </a:extLst>
          </p:cNvPr>
          <p:cNvSpPr/>
          <p:nvPr/>
        </p:nvSpPr>
        <p:spPr>
          <a:xfrm>
            <a:off x="838200" y="6014720"/>
            <a:ext cx="3424464" cy="307777"/>
          </a:xfrm>
          <a:prstGeom prst="rect">
            <a:avLst/>
          </a:prstGeom>
        </p:spPr>
        <p:txBody>
          <a:bodyPr wrap="none">
            <a:spAutoFit/>
          </a:bodyPr>
          <a:lstStyle/>
          <a:p>
            <a:pPr>
              <a:spcAft>
                <a:spcPts val="1200"/>
              </a:spcAft>
            </a:pPr>
            <a:r>
              <a:rPr lang="en-US" sz="1400" i="1" dirty="0">
                <a:latin typeface="Candara" panose="020E0502030303020204" pitchFamily="34" charset="0"/>
              </a:rPr>
              <a:t>*These instructions are for Tableau 2018.2.0.</a:t>
            </a:r>
          </a:p>
        </p:txBody>
      </p:sp>
      <p:sp>
        <p:nvSpPr>
          <p:cNvPr id="9" name="Title 1">
            <a:extLst>
              <a:ext uri="{FF2B5EF4-FFF2-40B4-BE49-F238E27FC236}">
                <a16:creationId xmlns:a16="http://schemas.microsoft.com/office/drawing/2014/main" id="{CEB53E72-3004-40EC-8855-7CECF4B971DA}"/>
              </a:ext>
            </a:extLst>
          </p:cNvPr>
          <p:cNvSpPr>
            <a:spLocks noGrp="1"/>
          </p:cNvSpPr>
          <p:nvPr>
            <p:ph type="title"/>
          </p:nvPr>
        </p:nvSpPr>
        <p:spPr>
          <a:xfrm>
            <a:off x="838200" y="365125"/>
            <a:ext cx="10515600" cy="1325563"/>
          </a:xfrm>
        </p:spPr>
        <p:txBody>
          <a:bodyPr>
            <a:normAutofit fontScale="90000"/>
          </a:bodyPr>
          <a:lstStyle/>
          <a:p>
            <a:pPr algn="ctr"/>
            <a:r>
              <a:rPr lang="en-US" sz="4000" dirty="0">
                <a:latin typeface="Berlin Sans FB Demi" panose="020E0802020502020306" pitchFamily="34" charset="0"/>
              </a:rPr>
              <a:t>Prepare Data</a:t>
            </a:r>
            <a:br>
              <a:rPr lang="en-US" dirty="0">
                <a:latin typeface="Berlin Sans FB Demi" panose="020E0802020502020306" pitchFamily="34" charset="0"/>
              </a:rPr>
            </a:br>
            <a:r>
              <a:rPr lang="en-US" sz="3600" dirty="0">
                <a:latin typeface="Berlin Sans FB Demi" panose="020E0802020502020306" pitchFamily="34" charset="0"/>
              </a:rPr>
              <a:t>Tableau</a:t>
            </a:r>
            <a:br>
              <a:rPr lang="en-US" b="1" dirty="0"/>
            </a:br>
            <a:endParaRPr lang="en-US" dirty="0"/>
          </a:p>
        </p:txBody>
      </p:sp>
      <p:pic>
        <p:nvPicPr>
          <p:cNvPr id="11" name="Picture 10">
            <a:extLst>
              <a:ext uri="{FF2B5EF4-FFF2-40B4-BE49-F238E27FC236}">
                <a16:creationId xmlns:a16="http://schemas.microsoft.com/office/drawing/2014/main" id="{72980F35-C7DC-4B8A-A237-E31083F7E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961" y="2249709"/>
            <a:ext cx="1781480" cy="205740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12" name="Arrow: Left 11">
            <a:extLst>
              <a:ext uri="{FF2B5EF4-FFF2-40B4-BE49-F238E27FC236}">
                <a16:creationId xmlns:a16="http://schemas.microsoft.com/office/drawing/2014/main" id="{7A6A305D-2718-4942-9C2D-87537E3852EF}"/>
              </a:ext>
            </a:extLst>
          </p:cNvPr>
          <p:cNvSpPr/>
          <p:nvPr/>
        </p:nvSpPr>
        <p:spPr>
          <a:xfrm>
            <a:off x="10776739" y="3576884"/>
            <a:ext cx="192024" cy="128016"/>
          </a:xfrm>
          <a:prstGeom prst="lef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A9DD973-B9F7-4E71-A53F-5AACF00AA7DF}"/>
              </a:ext>
            </a:extLst>
          </p:cNvPr>
          <p:cNvSpPr txBox="1"/>
          <p:nvPr/>
        </p:nvSpPr>
        <p:spPr>
          <a:xfrm>
            <a:off x="1069481" y="3613261"/>
            <a:ext cx="8502839" cy="1846659"/>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Pivot Data</a:t>
            </a:r>
          </a:p>
          <a:p>
            <a:pPr>
              <a:spcAft>
                <a:spcPts val="1200"/>
              </a:spcAft>
            </a:pPr>
            <a:r>
              <a:rPr lang="en-US" sz="1400" dirty="0">
                <a:latin typeface="Candara" panose="020E0502030303020204" pitchFamily="34" charset="0"/>
              </a:rPr>
              <a:t>In order to create visualizations like pie charts which show, for example, how many of each type of collection were in the whole of the collection, the columns must be pivoted from those which give a count for each type in its own column to a set of two columns, one for the count and one for the collection type.  </a:t>
            </a:r>
          </a:p>
          <a:p>
            <a:pPr marL="285750" indent="-285750">
              <a:spcAft>
                <a:spcPts val="1200"/>
              </a:spcAft>
              <a:buFont typeface="Arial" panose="020B0604020202020204" pitchFamily="34" charset="0"/>
              <a:buChar char="•"/>
            </a:pPr>
            <a:r>
              <a:rPr lang="en-US" sz="1400" dirty="0">
                <a:latin typeface="Candara" panose="020E0502030303020204" pitchFamily="34" charset="0"/>
              </a:rPr>
              <a:t>Select the columns in question , click on the arrow to the top right of the column header and choose </a:t>
            </a:r>
            <a:r>
              <a:rPr lang="en-US" sz="1400" dirty="0">
                <a:highlight>
                  <a:srgbClr val="EEEAEA"/>
                </a:highlight>
                <a:latin typeface="Candara" panose="020E0502030303020204" pitchFamily="34" charset="0"/>
              </a:rPr>
              <a:t>Pivot</a:t>
            </a:r>
            <a:r>
              <a:rPr lang="en-US" sz="1400" dirty="0">
                <a:latin typeface="Candara" panose="020E0502030303020204" pitchFamily="34" charset="0"/>
              </a:rPr>
              <a:t>.</a:t>
            </a:r>
          </a:p>
          <a:p>
            <a:pPr marL="285750" indent="-285750">
              <a:spcAft>
                <a:spcPts val="1200"/>
              </a:spcAft>
              <a:buFont typeface="Arial" panose="020B0604020202020204" pitchFamily="34" charset="0"/>
              <a:buChar char="•"/>
            </a:pPr>
            <a:r>
              <a:rPr lang="en-US" sz="1400" dirty="0">
                <a:latin typeface="Candara" panose="020E0502030303020204" pitchFamily="34" charset="0"/>
              </a:rPr>
              <a:t>The pivoted columns are now at the end. </a:t>
            </a:r>
            <a:r>
              <a:rPr lang="en-US" sz="1400" dirty="0">
                <a:highlight>
                  <a:srgbClr val="EEEAEA"/>
                </a:highlight>
                <a:latin typeface="Candara" panose="020E0502030303020204" pitchFamily="34" charset="0"/>
              </a:rPr>
              <a:t>Rename</a:t>
            </a:r>
            <a:r>
              <a:rPr lang="en-US" sz="1400" dirty="0">
                <a:latin typeface="Candara" panose="020E0502030303020204" pitchFamily="34" charset="0"/>
              </a:rPr>
              <a:t> them to easily identify them.</a:t>
            </a:r>
            <a:endParaRPr lang="en-US" dirty="0">
              <a:latin typeface="Candara" panose="020E0502030303020204" pitchFamily="34" charset="0"/>
            </a:endParaRPr>
          </a:p>
        </p:txBody>
      </p:sp>
    </p:spTree>
    <p:custDataLst>
      <p:tags r:id="rId1"/>
    </p:custDataLst>
    <p:extLst>
      <p:ext uri="{BB962C8B-B14F-4D97-AF65-F5344CB8AC3E}">
        <p14:creationId xmlns:p14="http://schemas.microsoft.com/office/powerpoint/2010/main" val="3427627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1907">
        <p15:prstTrans prst="peelOff"/>
      </p:transition>
    </mc:Choice>
    <mc:Fallback xmlns="">
      <p:transition spd="slow" advTm="119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wipe(left)">
                                      <p:cBhvr>
                                        <p:cTn id="42" dur="500"/>
                                        <p:tgtEl>
                                          <p:spTgt spid="1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xEl>
                                              <p:pRg st="2" end="2"/>
                                            </p:txEl>
                                          </p:spTgt>
                                        </p:tgtEl>
                                        <p:attrNameLst>
                                          <p:attrName>style.visibility</p:attrName>
                                        </p:attrNameLst>
                                      </p:cBhvr>
                                      <p:to>
                                        <p:strVal val="visible"/>
                                      </p:to>
                                    </p:set>
                                    <p:animEffect transition="in" filter="wipe(left)">
                                      <p:cBhvr>
                                        <p:cTn id="47" dur="500"/>
                                        <p:tgtEl>
                                          <p:spTgt spid="1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xEl>
                                              <p:pRg st="3" end="3"/>
                                            </p:txEl>
                                          </p:spTgt>
                                        </p:tgtEl>
                                        <p:attrNameLst>
                                          <p:attrName>style.visibility</p:attrName>
                                        </p:attrNameLst>
                                      </p:cBhvr>
                                      <p:to>
                                        <p:strVal val="visible"/>
                                      </p:to>
                                    </p:set>
                                    <p:animEffect transition="in" filter="wipe(left)">
                                      <p:cBhvr>
                                        <p:cTn id="5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8A5510-877D-4C26-BA0A-FEFFAF03B985}"/>
              </a:ext>
            </a:extLst>
          </p:cNvPr>
          <p:cNvSpPr/>
          <p:nvPr/>
        </p:nvSpPr>
        <p:spPr>
          <a:xfrm>
            <a:off x="838200" y="2027355"/>
            <a:ext cx="10515600" cy="4038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US" dirty="0">
                <a:latin typeface="Candara" panose="020E0502030303020204" pitchFamily="34" charset="0"/>
              </a:rPr>
              <a:t>Browse under Data &amp; Tools.</a:t>
            </a:r>
          </a:p>
        </p:txBody>
      </p:sp>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Prepare Data</a:t>
            </a:r>
            <a:br>
              <a:rPr lang="en-US" dirty="0">
                <a:latin typeface="Berlin Sans FB Demi" panose="020E0802020502020306" pitchFamily="34" charset="0"/>
              </a:rPr>
            </a:br>
            <a:r>
              <a:rPr lang="en-US" sz="3600" dirty="0">
                <a:latin typeface="Berlin Sans FB Demi" panose="020E0802020502020306" pitchFamily="34" charset="0"/>
              </a:rPr>
              <a:t>Tableau </a:t>
            </a:r>
            <a:r>
              <a:rPr lang="en-US" sz="2400" dirty="0">
                <a:latin typeface="Berlin Sans FB Demi" panose="020E0802020502020306" pitchFamily="34" charset="0"/>
              </a:rPr>
              <a:t>(cont’d)</a:t>
            </a:r>
            <a:br>
              <a:rPr lang="en-US" b="1" dirty="0"/>
            </a:br>
            <a:endParaRPr lang="en-US" dirty="0"/>
          </a:p>
        </p:txBody>
      </p:sp>
      <p:pic>
        <p:nvPicPr>
          <p:cNvPr id="5" name="Picture 4">
            <a:extLst>
              <a:ext uri="{FF2B5EF4-FFF2-40B4-BE49-F238E27FC236}">
                <a16:creationId xmlns:a16="http://schemas.microsoft.com/office/drawing/2014/main" id="{EF0A00CB-C420-4A1E-8C02-9EC52929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5721" y="693392"/>
            <a:ext cx="685800" cy="1333964"/>
          </a:xfrm>
          <a:prstGeom prst="rect">
            <a:avLst/>
          </a:prstGeom>
        </p:spPr>
      </p:pic>
      <p:sp>
        <p:nvSpPr>
          <p:cNvPr id="3" name="TextBox 2">
            <a:extLst>
              <a:ext uri="{FF2B5EF4-FFF2-40B4-BE49-F238E27FC236}">
                <a16:creationId xmlns:a16="http://schemas.microsoft.com/office/drawing/2014/main" id="{39C38930-9C8B-4018-A126-2491B7EE51B1}"/>
              </a:ext>
            </a:extLst>
          </p:cNvPr>
          <p:cNvSpPr txBox="1"/>
          <p:nvPr/>
        </p:nvSpPr>
        <p:spPr>
          <a:xfrm>
            <a:off x="1069481" y="2172734"/>
            <a:ext cx="10053038" cy="1046440"/>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Configure Data Grouping</a:t>
            </a:r>
          </a:p>
          <a:p>
            <a:pPr>
              <a:spcAft>
                <a:spcPts val="1200"/>
              </a:spcAft>
            </a:pPr>
            <a:r>
              <a:rPr lang="en-US" sz="1400" dirty="0">
                <a:latin typeface="Candara" panose="020E0502030303020204" pitchFamily="34" charset="0"/>
              </a:rPr>
              <a:t>Organize the data view to make your work more efficient by grouping fields before starting your visualization.  </a:t>
            </a:r>
          </a:p>
          <a:p>
            <a:pPr marL="285750" indent="-285750">
              <a:spcAft>
                <a:spcPts val="1200"/>
              </a:spcAft>
              <a:buFont typeface="Arial" panose="020B0604020202020204" pitchFamily="34" charset="0"/>
              <a:buChar char="•"/>
            </a:pPr>
            <a:r>
              <a:rPr lang="en-US" sz="1400" dirty="0">
                <a:latin typeface="Candara" panose="020E0502030303020204" pitchFamily="34" charset="0"/>
              </a:rPr>
              <a:t>Select any field and right click or click on the arrow to the right to select </a:t>
            </a:r>
            <a:r>
              <a:rPr lang="en-US" sz="1400" dirty="0">
                <a:highlight>
                  <a:srgbClr val="EEEAEA"/>
                </a:highlight>
                <a:latin typeface="Candara" panose="020E0502030303020204" pitchFamily="34" charset="0"/>
              </a:rPr>
              <a:t>Group by&gt;&gt;Folder</a:t>
            </a:r>
            <a:r>
              <a:rPr lang="en-US" sz="1400" dirty="0">
                <a:latin typeface="Candara" panose="020E0502030303020204" pitchFamily="34" charset="0"/>
              </a:rPr>
              <a:t>.  </a:t>
            </a:r>
          </a:p>
        </p:txBody>
      </p:sp>
      <p:sp>
        <p:nvSpPr>
          <p:cNvPr id="16" name="TextBox 15">
            <a:extLst>
              <a:ext uri="{FF2B5EF4-FFF2-40B4-BE49-F238E27FC236}">
                <a16:creationId xmlns:a16="http://schemas.microsoft.com/office/drawing/2014/main" id="{EB1434A9-3EDB-49AC-9643-F5F99D9AB365}"/>
              </a:ext>
            </a:extLst>
          </p:cNvPr>
          <p:cNvSpPr txBox="1"/>
          <p:nvPr/>
        </p:nvSpPr>
        <p:spPr>
          <a:xfrm>
            <a:off x="1069481" y="3192640"/>
            <a:ext cx="10053038" cy="1415772"/>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Organize Data View</a:t>
            </a:r>
          </a:p>
          <a:p>
            <a:pPr marL="285750" indent="-285750">
              <a:spcAft>
                <a:spcPts val="1200"/>
              </a:spcAft>
              <a:buFont typeface="Arial" panose="020B0604020202020204" pitchFamily="34" charset="0"/>
              <a:buChar char="•"/>
            </a:pPr>
            <a:r>
              <a:rPr lang="en-US" sz="1400" dirty="0">
                <a:latin typeface="Candara" panose="020E0502030303020204" pitchFamily="34" charset="0"/>
              </a:rPr>
              <a:t>Select the fields to group, right click, and choose </a:t>
            </a:r>
            <a:r>
              <a:rPr lang="en-US" sz="1400" dirty="0">
                <a:highlight>
                  <a:srgbClr val="EEEAEA"/>
                </a:highlight>
                <a:latin typeface="Candara" panose="020E0502030303020204" pitchFamily="34" charset="0"/>
              </a:rPr>
              <a:t>Folders&gt;&gt;Create Folder</a:t>
            </a:r>
            <a:r>
              <a:rPr lang="en-US" sz="1400" dirty="0">
                <a:latin typeface="Candara" panose="020E0502030303020204" pitchFamily="34" charset="0"/>
              </a:rPr>
              <a:t>.  </a:t>
            </a:r>
          </a:p>
          <a:p>
            <a:pPr marL="285750" indent="-285750">
              <a:spcAft>
                <a:spcPts val="1200"/>
              </a:spcAft>
              <a:buFont typeface="Arial" panose="020B0604020202020204" pitchFamily="34" charset="0"/>
              <a:buChar char="•"/>
            </a:pPr>
            <a:r>
              <a:rPr lang="en-US" sz="1400" dirty="0">
                <a:latin typeface="Candara" panose="020E0502030303020204" pitchFamily="34" charset="0"/>
              </a:rPr>
              <a:t>Name the folder and hit </a:t>
            </a:r>
            <a:r>
              <a:rPr lang="en-US" sz="1400" dirty="0">
                <a:highlight>
                  <a:srgbClr val="EEEAEA"/>
                </a:highlight>
                <a:latin typeface="Candara" panose="020E0502030303020204" pitchFamily="34" charset="0"/>
              </a:rPr>
              <a:t>OK</a:t>
            </a:r>
            <a:r>
              <a:rPr lang="en-US" sz="1400" dirty="0">
                <a:latin typeface="Candara" panose="020E0502030303020204" pitchFamily="34" charset="0"/>
              </a:rPr>
              <a:t>.</a:t>
            </a:r>
          </a:p>
          <a:p>
            <a:pPr marL="285750" indent="-285750">
              <a:spcAft>
                <a:spcPts val="1200"/>
              </a:spcAft>
              <a:buFont typeface="Arial" panose="020B0604020202020204" pitchFamily="34" charset="0"/>
              <a:buChar char="•"/>
            </a:pPr>
            <a:r>
              <a:rPr lang="en-US" sz="1400" dirty="0">
                <a:latin typeface="Candara" panose="020E0502030303020204" pitchFamily="34" charset="0"/>
              </a:rPr>
              <a:t>Save, and you are ready to start visualizing.</a:t>
            </a:r>
            <a:endParaRPr lang="en-US" dirty="0">
              <a:latin typeface="Candara" panose="020E0502030303020204" pitchFamily="34" charset="0"/>
            </a:endParaRPr>
          </a:p>
        </p:txBody>
      </p:sp>
      <p:pic>
        <p:nvPicPr>
          <p:cNvPr id="17" name="Picture 16">
            <a:extLst>
              <a:ext uri="{FF2B5EF4-FFF2-40B4-BE49-F238E27FC236}">
                <a16:creationId xmlns:a16="http://schemas.microsoft.com/office/drawing/2014/main" id="{DFD4CC64-A73B-4643-AEB1-9001CECBBB17}"/>
              </a:ext>
            </a:extLst>
          </p:cNvPr>
          <p:cNvPicPr>
            <a:picLocks noChangeAspect="1"/>
          </p:cNvPicPr>
          <p:nvPr/>
        </p:nvPicPr>
        <p:blipFill rotWithShape="1">
          <a:blip r:embed="rId4">
            <a:extLst>
              <a:ext uri="{28A0092B-C50C-407E-A947-70E740481C1C}">
                <a14:useLocalDpi xmlns:a14="http://schemas.microsoft.com/office/drawing/2010/main" val="0"/>
              </a:ext>
            </a:extLst>
          </a:blip>
          <a:srcRect t="55216"/>
          <a:stretch/>
        </p:blipFill>
        <p:spPr>
          <a:xfrm>
            <a:off x="9039667" y="3781098"/>
            <a:ext cx="2011854" cy="2621089"/>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D001B070-BA69-4751-AFD7-64D17B16738F}"/>
              </a:ext>
            </a:extLst>
          </p:cNvPr>
          <p:cNvSpPr txBox="1"/>
          <p:nvPr/>
        </p:nvSpPr>
        <p:spPr>
          <a:xfrm>
            <a:off x="8957288" y="3412997"/>
            <a:ext cx="1217000" cy="307777"/>
          </a:xfrm>
          <a:prstGeom prst="rect">
            <a:avLst/>
          </a:prstGeom>
          <a:noFill/>
        </p:spPr>
        <p:txBody>
          <a:bodyPr wrap="none" rtlCol="0">
            <a:spAutoFit/>
          </a:bodyPr>
          <a:lstStyle/>
          <a:p>
            <a:r>
              <a:rPr lang="en-US" sz="1400" u="sng" dirty="0">
                <a:latin typeface="Candara" panose="020E0502030303020204" pitchFamily="34" charset="0"/>
              </a:rPr>
              <a:t>Finished View</a:t>
            </a:r>
            <a:endParaRPr lang="en-US" dirty="0"/>
          </a:p>
        </p:txBody>
      </p:sp>
    </p:spTree>
    <p:custDataLst>
      <p:tags r:id="rId1"/>
    </p:custDataLst>
    <p:extLst>
      <p:ext uri="{BB962C8B-B14F-4D97-AF65-F5344CB8AC3E}">
        <p14:creationId xmlns:p14="http://schemas.microsoft.com/office/powerpoint/2010/main" val="3582190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8858">
        <p15:prstTrans prst="peelOff"/>
      </p:transition>
    </mc:Choice>
    <mc:Fallback xmlns="">
      <p:transition spd="slow" advTm="188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left)">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wipe(left)">
                                      <p:cBhvr>
                                        <p:cTn id="27" dur="500"/>
                                        <p:tgtEl>
                                          <p:spTgt spid="1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wipe(left)">
                                      <p:cBhvr>
                                        <p:cTn id="32" dur="500"/>
                                        <p:tgtEl>
                                          <p:spTgt spid="1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
                                            <p:txEl>
                                              <p:pRg st="3" end="3"/>
                                            </p:txEl>
                                          </p:spTgt>
                                        </p:tgtEl>
                                        <p:attrNameLst>
                                          <p:attrName>style.visibility</p:attrName>
                                        </p:attrNameLst>
                                      </p:cBhvr>
                                      <p:to>
                                        <p:strVal val="visible"/>
                                      </p:to>
                                    </p:set>
                                    <p:animEffect transition="in" filter="wipe(left)">
                                      <p:cBhvr>
                                        <p:cTn id="37" dur="500"/>
                                        <p:tgtEl>
                                          <p:spTgt spid="1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wipe(left)">
                                      <p:cBhvr>
                                        <p:cTn id="42" dur="500"/>
                                        <p:tgtEl>
                                          <p:spTgt spid="6">
                                            <p:txEl>
                                              <p:pRg st="0" end="0"/>
                                            </p:txEl>
                                          </p:spTgt>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FA7E-022B-480B-85A6-13DED7EC3B37}"/>
              </a:ext>
            </a:extLst>
          </p:cNvPr>
          <p:cNvSpPr>
            <a:spLocks noGrp="1"/>
          </p:cNvSpPr>
          <p:nvPr>
            <p:ph type="title"/>
          </p:nvPr>
        </p:nvSpPr>
        <p:spPr/>
        <p:txBody>
          <a:bodyPr>
            <a:normAutofit fontScale="90000"/>
          </a:bodyPr>
          <a:lstStyle/>
          <a:p>
            <a:pPr algn="ctr"/>
            <a:r>
              <a:rPr lang="en-US" sz="4000" dirty="0">
                <a:latin typeface="Berlin Sans FB Demi" panose="020E0802020502020306" pitchFamily="34" charset="0"/>
              </a:rPr>
              <a:t>Motion Scatter Chart</a:t>
            </a:r>
            <a:br>
              <a:rPr lang="en-US" sz="4000" dirty="0">
                <a:latin typeface="Berlin Sans FB Demi" panose="020E0802020502020306" pitchFamily="34" charset="0"/>
              </a:rPr>
            </a:br>
            <a:r>
              <a:rPr lang="en-US" sz="3600" dirty="0">
                <a:latin typeface="Berlin Sans FB Demi" panose="020E0802020502020306" pitchFamily="34" charset="0"/>
              </a:rPr>
              <a:t> </a:t>
            </a:r>
            <a:br>
              <a:rPr lang="en-US" b="1" dirty="0"/>
            </a:br>
            <a:endParaRPr lang="en-US" dirty="0"/>
          </a:p>
        </p:txBody>
      </p:sp>
      <p:sp>
        <p:nvSpPr>
          <p:cNvPr id="4" name="Rectangle 3">
            <a:extLst>
              <a:ext uri="{FF2B5EF4-FFF2-40B4-BE49-F238E27FC236}">
                <a16:creationId xmlns:a16="http://schemas.microsoft.com/office/drawing/2014/main" id="{A48A5510-877D-4C26-BA0A-FEFFAF03B985}"/>
              </a:ext>
            </a:extLst>
          </p:cNvPr>
          <p:cNvSpPr/>
          <p:nvPr/>
        </p:nvSpPr>
        <p:spPr>
          <a:xfrm>
            <a:off x="2412230" y="1594399"/>
            <a:ext cx="7367539" cy="4290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7CC7B68-DC63-4B5D-88BE-565C1DEE6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02" y="2962076"/>
            <a:ext cx="2094045" cy="2057398"/>
          </a:xfrm>
          <a:prstGeom prst="rect">
            <a:avLst/>
          </a:prstGeom>
        </p:spPr>
      </p:pic>
      <p:pic>
        <p:nvPicPr>
          <p:cNvPr id="8" name="Picture 7">
            <a:extLst>
              <a:ext uri="{FF2B5EF4-FFF2-40B4-BE49-F238E27FC236}">
                <a16:creationId xmlns:a16="http://schemas.microsoft.com/office/drawing/2014/main" id="{0F06D59A-DA6B-485C-B06C-F658D5E83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253" y="2375013"/>
            <a:ext cx="1853077" cy="3180952"/>
          </a:xfrm>
          <a:prstGeom prst="rect">
            <a:avLst/>
          </a:prstGeom>
        </p:spPr>
      </p:pic>
      <p:pic>
        <p:nvPicPr>
          <p:cNvPr id="10" name="Picture 9">
            <a:extLst>
              <a:ext uri="{FF2B5EF4-FFF2-40B4-BE49-F238E27FC236}">
                <a16:creationId xmlns:a16="http://schemas.microsoft.com/office/drawing/2014/main" id="{814F0B8C-05F2-48ED-8C3B-1FC365E34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469" y="970918"/>
            <a:ext cx="2648176" cy="1845604"/>
          </a:xfrm>
          <a:prstGeom prst="rect">
            <a:avLst/>
          </a:prstGeom>
        </p:spPr>
      </p:pic>
      <p:pic>
        <p:nvPicPr>
          <p:cNvPr id="12" name="Picture 11">
            <a:extLst>
              <a:ext uri="{FF2B5EF4-FFF2-40B4-BE49-F238E27FC236}">
                <a16:creationId xmlns:a16="http://schemas.microsoft.com/office/drawing/2014/main" id="{439769AE-5074-4D6E-B1C9-49A4D72A3D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4031" y="973209"/>
            <a:ext cx="2401455" cy="1233553"/>
          </a:xfrm>
          <a:prstGeom prst="rect">
            <a:avLst/>
          </a:prstGeom>
        </p:spPr>
      </p:pic>
      <p:sp>
        <p:nvSpPr>
          <p:cNvPr id="13" name="TextBox 12">
            <a:extLst>
              <a:ext uri="{FF2B5EF4-FFF2-40B4-BE49-F238E27FC236}">
                <a16:creationId xmlns:a16="http://schemas.microsoft.com/office/drawing/2014/main" id="{C9806A47-0AF6-43C6-A785-4F23C88D751E}"/>
              </a:ext>
            </a:extLst>
          </p:cNvPr>
          <p:cNvSpPr txBox="1"/>
          <p:nvPr/>
        </p:nvSpPr>
        <p:spPr>
          <a:xfrm>
            <a:off x="2497347" y="1796576"/>
            <a:ext cx="7274592" cy="1692771"/>
          </a:xfrm>
          <a:prstGeom prst="rect">
            <a:avLst/>
          </a:prstGeom>
          <a:noFill/>
        </p:spPr>
        <p:txBody>
          <a:bodyPr wrap="square" rtlCol="0">
            <a:spAutoFit/>
          </a:bodyPr>
          <a:lstStyle/>
          <a:p>
            <a:pPr marL="582930">
              <a:spcAft>
                <a:spcPts val="1200"/>
              </a:spcAft>
            </a:pPr>
            <a:r>
              <a:rPr lang="en-US" sz="1400" u="sng" dirty="0">
                <a:latin typeface="Candara" panose="020E0502030303020204" pitchFamily="34" charset="0"/>
              </a:rPr>
              <a:t>Formulate Story</a:t>
            </a:r>
          </a:p>
          <a:p>
            <a:pPr marL="868680" indent="-285750">
              <a:spcAft>
                <a:spcPts val="1200"/>
              </a:spcAft>
              <a:buFont typeface="Arial" panose="020B0604020202020204" pitchFamily="34" charset="0"/>
              <a:buChar char="•"/>
            </a:pPr>
            <a:r>
              <a:rPr lang="en-US" sz="1400" dirty="0">
                <a:latin typeface="Candara" panose="020E0502030303020204" pitchFamily="34" charset="0"/>
              </a:rPr>
              <a:t>First consider which data you want on your axes—which data might be influenced by which other data, e.g. the correlation between average salaries for non-supervising librarians and the total number of borrowers.  </a:t>
            </a:r>
          </a:p>
          <a:p>
            <a:pPr marL="868680" indent="-285750">
              <a:spcAft>
                <a:spcPts val="1200"/>
              </a:spcAft>
              <a:buFont typeface="Arial" panose="020B0604020202020204" pitchFamily="34" charset="0"/>
              <a:buChar char="•"/>
            </a:pPr>
            <a:r>
              <a:rPr lang="en-US" sz="1400" dirty="0">
                <a:latin typeface="Candara" panose="020E0502030303020204" pitchFamily="34" charset="0"/>
              </a:rPr>
              <a:t>These fields need to be </a:t>
            </a:r>
            <a:r>
              <a:rPr lang="en-US" sz="1400" dirty="0">
                <a:highlight>
                  <a:srgbClr val="EEEAEA"/>
                </a:highlight>
                <a:latin typeface="Candara" panose="020E0502030303020204" pitchFamily="34" charset="0"/>
              </a:rPr>
              <a:t>Measures</a:t>
            </a:r>
            <a:r>
              <a:rPr lang="en-US" sz="1400" dirty="0">
                <a:latin typeface="Candara" panose="020E0502030303020204" pitchFamily="34" charset="0"/>
              </a:rPr>
              <a:t>, which are essentially numerical data that can be used in mathematic computations. </a:t>
            </a:r>
          </a:p>
        </p:txBody>
      </p:sp>
      <p:sp>
        <p:nvSpPr>
          <p:cNvPr id="18" name="TextBox 17">
            <a:extLst>
              <a:ext uri="{FF2B5EF4-FFF2-40B4-BE49-F238E27FC236}">
                <a16:creationId xmlns:a16="http://schemas.microsoft.com/office/drawing/2014/main" id="{EE7D6CA3-28AA-49E8-AF64-9CF92B1A7441}"/>
              </a:ext>
            </a:extLst>
          </p:cNvPr>
          <p:cNvSpPr txBox="1"/>
          <p:nvPr/>
        </p:nvSpPr>
        <p:spPr>
          <a:xfrm>
            <a:off x="2596208" y="3489347"/>
            <a:ext cx="4507382" cy="2190343"/>
          </a:xfrm>
          <a:prstGeom prst="rect">
            <a:avLst/>
          </a:prstGeom>
          <a:noFill/>
        </p:spPr>
        <p:txBody>
          <a:bodyPr wrap="square" rtlCol="0">
            <a:spAutoFit/>
          </a:bodyPr>
          <a:lstStyle/>
          <a:p>
            <a:pPr>
              <a:spcAft>
                <a:spcPts val="1200"/>
              </a:spcAft>
            </a:pPr>
            <a:r>
              <a:rPr lang="en-US" sz="1400" u="sng" dirty="0">
                <a:latin typeface="Candara" panose="020E0502030303020204" pitchFamily="34" charset="0"/>
              </a:rPr>
              <a:t>Frame Chart</a:t>
            </a:r>
          </a:p>
          <a:p>
            <a:pPr marL="283464" indent="-285750">
              <a:spcAft>
                <a:spcPts val="1200"/>
              </a:spcAft>
              <a:buFont typeface="Arial" panose="020B0604020202020204" pitchFamily="34" charset="0"/>
              <a:buChar char="•"/>
            </a:pPr>
            <a:r>
              <a:rPr lang="en-US" sz="1400" dirty="0">
                <a:latin typeface="Candara" panose="020E0502030303020204" pitchFamily="34" charset="0"/>
              </a:rPr>
              <a:t>Drag the average salaries field to </a:t>
            </a:r>
            <a:r>
              <a:rPr lang="en-US" sz="1400" dirty="0">
                <a:highlight>
                  <a:srgbClr val="EEEAEA"/>
                </a:highlight>
                <a:latin typeface="Candara" panose="020E0502030303020204" pitchFamily="34" charset="0"/>
              </a:rPr>
              <a:t>Columns</a:t>
            </a:r>
            <a:r>
              <a:rPr lang="en-US" sz="1400" dirty="0">
                <a:latin typeface="Candara" panose="020E0502030303020204" pitchFamily="34" charset="0"/>
              </a:rPr>
              <a:t>  in the top, right pane. The columns are what will show on the horizontal, or bottom axis.  </a:t>
            </a:r>
          </a:p>
          <a:p>
            <a:pPr marL="283464" indent="-285750">
              <a:spcAft>
                <a:spcPts val="1200"/>
              </a:spcAft>
              <a:buFont typeface="Arial" panose="020B0604020202020204" pitchFamily="34" charset="0"/>
              <a:buChar char="•"/>
            </a:pPr>
            <a:r>
              <a:rPr lang="en-US" sz="1400" dirty="0">
                <a:latin typeface="Candara" panose="020E0502030303020204" pitchFamily="34" charset="0"/>
              </a:rPr>
              <a:t>Drag the total borrowers to </a:t>
            </a:r>
            <a:r>
              <a:rPr lang="en-US" sz="1400" dirty="0">
                <a:highlight>
                  <a:srgbClr val="EEEAEA"/>
                </a:highlight>
                <a:latin typeface="Candara" panose="020E0502030303020204" pitchFamily="34" charset="0"/>
              </a:rPr>
              <a:t>Rows</a:t>
            </a:r>
            <a:r>
              <a:rPr lang="en-US" sz="1400" dirty="0">
                <a:latin typeface="Candara" panose="020E0502030303020204" pitchFamily="34" charset="0"/>
              </a:rPr>
              <a:t> in the same pane. This will show on the vertical, or side axis.</a:t>
            </a:r>
          </a:p>
          <a:p>
            <a:pPr marL="283464" indent="-285750">
              <a:spcBef>
                <a:spcPts val="1000"/>
              </a:spcBef>
              <a:spcAft>
                <a:spcPts val="200"/>
              </a:spcAft>
              <a:buFont typeface="Arial" panose="020B0604020202020204" pitchFamily="34" charset="0"/>
              <a:buChar char="•"/>
            </a:pPr>
            <a:r>
              <a:rPr lang="en-US" sz="1400" dirty="0">
                <a:latin typeface="Candara" panose="020E0502030303020204" pitchFamily="34" charset="0"/>
              </a:rPr>
              <a:t>From the </a:t>
            </a:r>
            <a:r>
              <a:rPr lang="en-US" sz="1400" dirty="0">
                <a:highlight>
                  <a:srgbClr val="EEEAEA"/>
                </a:highlight>
                <a:latin typeface="Candara" panose="020E0502030303020204" pitchFamily="34" charset="0"/>
              </a:rPr>
              <a:t>Show Me</a:t>
            </a:r>
            <a:r>
              <a:rPr lang="en-US" sz="1400" dirty="0">
                <a:latin typeface="Candara" panose="020E0502030303020204" pitchFamily="34" charset="0"/>
              </a:rPr>
              <a:t> pane, click the scatter plot.</a:t>
            </a:r>
          </a:p>
        </p:txBody>
      </p:sp>
      <p:pic>
        <p:nvPicPr>
          <p:cNvPr id="25" name="Picture 24">
            <a:extLst>
              <a:ext uri="{FF2B5EF4-FFF2-40B4-BE49-F238E27FC236}">
                <a16:creationId xmlns:a16="http://schemas.microsoft.com/office/drawing/2014/main" id="{9C4240AF-14E0-4752-866B-F34F439DA3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96302" y="3889471"/>
            <a:ext cx="2338306" cy="777240"/>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pic>
        <p:nvPicPr>
          <p:cNvPr id="26" name="Picture 25">
            <a:extLst>
              <a:ext uri="{FF2B5EF4-FFF2-40B4-BE49-F238E27FC236}">
                <a16:creationId xmlns:a16="http://schemas.microsoft.com/office/drawing/2014/main" id="{D0F53D52-61F8-4EF6-B823-17A3813F52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0096" y="5165629"/>
            <a:ext cx="786653" cy="59436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7" name="Arrow: Right 26">
            <a:extLst>
              <a:ext uri="{FF2B5EF4-FFF2-40B4-BE49-F238E27FC236}">
                <a16:creationId xmlns:a16="http://schemas.microsoft.com/office/drawing/2014/main" id="{9B4B2C91-CE0A-4D9A-8FD2-09ADB6EB1231}"/>
              </a:ext>
            </a:extLst>
          </p:cNvPr>
          <p:cNvSpPr/>
          <p:nvPr/>
        </p:nvSpPr>
        <p:spPr>
          <a:xfrm>
            <a:off x="7098182" y="4213505"/>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109591DD-137F-4547-8B47-783902D75F6A}"/>
              </a:ext>
            </a:extLst>
          </p:cNvPr>
          <p:cNvSpPr/>
          <p:nvPr/>
        </p:nvSpPr>
        <p:spPr>
          <a:xfrm>
            <a:off x="7128662" y="4467674"/>
            <a:ext cx="190237" cy="13208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56022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8395">
        <p15:prstTrans prst="peelOff"/>
      </p:transition>
    </mc:Choice>
    <mc:Fallback xmlns="">
      <p:transition spd="slow" advTm="183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wipe(left)">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wipe(left)">
                                      <p:cBhvr>
                                        <p:cTn id="23" dur="500"/>
                                        <p:tgtEl>
                                          <p:spTgt spid="1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wipe(left)">
                                      <p:cBhvr>
                                        <p:cTn id="28" dur="500"/>
                                        <p:tgtEl>
                                          <p:spTgt spid="1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left)">
                                      <p:cBhvr>
                                        <p:cTn id="33" dur="500"/>
                                        <p:tgtEl>
                                          <p:spTgt spid="1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8">
                                            <p:txEl>
                                              <p:pRg st="1" end="1"/>
                                            </p:txEl>
                                          </p:spTgt>
                                        </p:tgtEl>
                                        <p:attrNameLst>
                                          <p:attrName>style.visibility</p:attrName>
                                        </p:attrNameLst>
                                      </p:cBhvr>
                                      <p:to>
                                        <p:strVal val="visible"/>
                                      </p:to>
                                    </p:set>
                                    <p:animEffect transition="in" filter="wipe(left)">
                                      <p:cBhvr>
                                        <p:cTn id="38" dur="500"/>
                                        <p:tgtEl>
                                          <p:spTgt spid="1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
                                            <p:txEl>
                                              <p:pRg st="2" end="2"/>
                                            </p:txEl>
                                          </p:spTgt>
                                        </p:tgtEl>
                                        <p:attrNameLst>
                                          <p:attrName>style.visibility</p:attrName>
                                        </p:attrNameLst>
                                      </p:cBhvr>
                                      <p:to>
                                        <p:strVal val="visible"/>
                                      </p:to>
                                    </p:set>
                                    <p:animEffect transition="in" filter="wipe(left)">
                                      <p:cBhvr>
                                        <p:cTn id="52" dur="500"/>
                                        <p:tgtEl>
                                          <p:spTgt spid="1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8">
                                            <p:txEl>
                                              <p:pRg st="3" end="3"/>
                                            </p:txEl>
                                          </p:spTgt>
                                        </p:tgtEl>
                                        <p:attrNameLst>
                                          <p:attrName>style.visibility</p:attrName>
                                        </p:attrNameLst>
                                      </p:cBhvr>
                                      <p:to>
                                        <p:strVal val="visible"/>
                                      </p:to>
                                    </p:set>
                                    <p:animEffect transition="in" filter="wipe(left)">
                                      <p:cBhvr>
                                        <p:cTn id="62" dur="500"/>
                                        <p:tgtEl>
                                          <p:spTgt spid="18">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up)">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uiExpand="1" build="p"/>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2|0.8|2.9|2.1|1.1|2.3|3|3.4|1.5"/>
</p:tagLst>
</file>

<file path=ppt/tags/tag10.xml><?xml version="1.0" encoding="utf-8"?>
<p:tagLst xmlns:a="http://schemas.openxmlformats.org/drawingml/2006/main" xmlns:r="http://schemas.openxmlformats.org/officeDocument/2006/relationships" xmlns:p="http://schemas.openxmlformats.org/presentationml/2006/main">
  <p:tag name="TIMING" val="|3.6|1.9|10.1|1.7|8.4"/>
</p:tagLst>
</file>

<file path=ppt/tags/tag11.xml><?xml version="1.0" encoding="utf-8"?>
<p:tagLst xmlns:a="http://schemas.openxmlformats.org/drawingml/2006/main" xmlns:r="http://schemas.openxmlformats.org/officeDocument/2006/relationships" xmlns:p="http://schemas.openxmlformats.org/presentationml/2006/main">
  <p:tag name="TIMING" val="|5|2.4|1.2|1.4|0.9|1.3|1|2.9|1.1|1.4"/>
</p:tagLst>
</file>

<file path=ppt/tags/tag12.xml><?xml version="1.0" encoding="utf-8"?>
<p:tagLst xmlns:a="http://schemas.openxmlformats.org/drawingml/2006/main" xmlns:r="http://schemas.openxmlformats.org/officeDocument/2006/relationships" xmlns:p="http://schemas.openxmlformats.org/presentationml/2006/main">
  <p:tag name="TIMING" val="|17.9|4|1.5|2.3|1.9|1.2|0.9"/>
</p:tagLst>
</file>

<file path=ppt/tags/tag13.xml><?xml version="1.0" encoding="utf-8"?>
<p:tagLst xmlns:a="http://schemas.openxmlformats.org/drawingml/2006/main" xmlns:r="http://schemas.openxmlformats.org/officeDocument/2006/relationships" xmlns:p="http://schemas.openxmlformats.org/presentationml/2006/main">
  <p:tag name="TIMING" val="|2.8|0.9|4.1|1.1|2.7|1.7"/>
</p:tagLst>
</file>

<file path=ppt/tags/tag14.xml><?xml version="1.0" encoding="utf-8"?>
<p:tagLst xmlns:a="http://schemas.openxmlformats.org/drawingml/2006/main" xmlns:r="http://schemas.openxmlformats.org/officeDocument/2006/relationships" xmlns:p="http://schemas.openxmlformats.org/presentationml/2006/main">
  <p:tag name="TIMING" val="|1.3|3.2|1.3|2.6|1.9|2.6|0.9|2"/>
</p:tagLst>
</file>

<file path=ppt/tags/tag15.xml><?xml version="1.0" encoding="utf-8"?>
<p:tagLst xmlns:a="http://schemas.openxmlformats.org/drawingml/2006/main" xmlns:r="http://schemas.openxmlformats.org/officeDocument/2006/relationships" xmlns:p="http://schemas.openxmlformats.org/presentationml/2006/main">
  <p:tag name="TIMING" val="|3.1|2.8|1.7|3.6|1.6|3.2|7.1|1.2"/>
</p:tagLst>
</file>

<file path=ppt/tags/tag16.xml><?xml version="1.0" encoding="utf-8"?>
<p:tagLst xmlns:a="http://schemas.openxmlformats.org/drawingml/2006/main" xmlns:r="http://schemas.openxmlformats.org/officeDocument/2006/relationships" xmlns:p="http://schemas.openxmlformats.org/presentationml/2006/main">
  <p:tag name="TIMING" val="|1.6|1.4|1.4|1.7|1.4|2.7|4.7|1"/>
</p:tagLst>
</file>

<file path=ppt/tags/tag17.xml><?xml version="1.0" encoding="utf-8"?>
<p:tagLst xmlns:a="http://schemas.openxmlformats.org/drawingml/2006/main" xmlns:r="http://schemas.openxmlformats.org/officeDocument/2006/relationships" xmlns:p="http://schemas.openxmlformats.org/presentationml/2006/main">
  <p:tag name="TIMING" val="|1.8|1.3|2.1|1.6|1.7|1.5|2.6|1.3|1.1"/>
</p:tagLst>
</file>

<file path=ppt/tags/tag18.xml><?xml version="1.0" encoding="utf-8"?>
<p:tagLst xmlns:a="http://schemas.openxmlformats.org/drawingml/2006/main" xmlns:r="http://schemas.openxmlformats.org/officeDocument/2006/relationships" xmlns:p="http://schemas.openxmlformats.org/presentationml/2006/main">
  <p:tag name="TIMING" val="|5.4|4.7|2.3"/>
</p:tagLst>
</file>

<file path=ppt/tags/tag19.xml><?xml version="1.0" encoding="utf-8"?>
<p:tagLst xmlns:a="http://schemas.openxmlformats.org/drawingml/2006/main" xmlns:r="http://schemas.openxmlformats.org/officeDocument/2006/relationships" xmlns:p="http://schemas.openxmlformats.org/presentationml/2006/main">
  <p:tag name="TIMING" val="|1.8|4.4|1|1.3|1|3.8|1.1|0.9"/>
</p:tagLst>
</file>

<file path=ppt/tags/tag2.xml><?xml version="1.0" encoding="utf-8"?>
<p:tagLst xmlns:a="http://schemas.openxmlformats.org/drawingml/2006/main" xmlns:r="http://schemas.openxmlformats.org/officeDocument/2006/relationships" xmlns:p="http://schemas.openxmlformats.org/presentationml/2006/main">
  <p:tag name="TIMING" val="|3.9|1.3|1.4"/>
</p:tagLst>
</file>

<file path=ppt/tags/tag20.xml><?xml version="1.0" encoding="utf-8"?>
<p:tagLst xmlns:a="http://schemas.openxmlformats.org/drawingml/2006/main" xmlns:r="http://schemas.openxmlformats.org/officeDocument/2006/relationships" xmlns:p="http://schemas.openxmlformats.org/presentationml/2006/main">
  <p:tag name="TIMING" val="|1.7|1.3|0.8|3.3|1|1.5|2.2|1.1|1.6"/>
</p:tagLst>
</file>

<file path=ppt/tags/tag21.xml><?xml version="1.0" encoding="utf-8"?>
<p:tagLst xmlns:a="http://schemas.openxmlformats.org/drawingml/2006/main" xmlns:r="http://schemas.openxmlformats.org/officeDocument/2006/relationships" xmlns:p="http://schemas.openxmlformats.org/presentationml/2006/main">
  <p:tag name="TIMING" val="|2.9|3.4|2.5|5.8|0.8|1.1|2|0.9|0.9"/>
</p:tagLst>
</file>

<file path=ppt/tags/tag22.xml><?xml version="1.0" encoding="utf-8"?>
<p:tagLst xmlns:a="http://schemas.openxmlformats.org/drawingml/2006/main" xmlns:r="http://schemas.openxmlformats.org/officeDocument/2006/relationships" xmlns:p="http://schemas.openxmlformats.org/presentationml/2006/main">
  <p:tag name="TIMING" val="|1.2|1.2|1.6|2.4|1.2"/>
</p:tagLst>
</file>

<file path=ppt/tags/tag23.xml><?xml version="1.0" encoding="utf-8"?>
<p:tagLst xmlns:a="http://schemas.openxmlformats.org/drawingml/2006/main" xmlns:r="http://schemas.openxmlformats.org/officeDocument/2006/relationships" xmlns:p="http://schemas.openxmlformats.org/presentationml/2006/main">
  <p:tag name="TIMING" val="|8.1|3.3|1.4|1.3|1.3|1|1"/>
</p:tagLst>
</file>

<file path=ppt/tags/tag24.xml><?xml version="1.0" encoding="utf-8"?>
<p:tagLst xmlns:a="http://schemas.openxmlformats.org/drawingml/2006/main" xmlns:r="http://schemas.openxmlformats.org/officeDocument/2006/relationships" xmlns:p="http://schemas.openxmlformats.org/presentationml/2006/main">
  <p:tag name="TIMING" val="|1.9|1.3|1.1|1.1|1.5|1.2"/>
</p:tagLst>
</file>

<file path=ppt/tags/tag25.xml><?xml version="1.0" encoding="utf-8"?>
<p:tagLst xmlns:a="http://schemas.openxmlformats.org/drawingml/2006/main" xmlns:r="http://schemas.openxmlformats.org/officeDocument/2006/relationships" xmlns:p="http://schemas.openxmlformats.org/presentationml/2006/main">
  <p:tag name="TIMING" val="|0.8|1|0.8"/>
</p:tagLst>
</file>

<file path=ppt/tags/tag26.xml><?xml version="1.0" encoding="utf-8"?>
<p:tagLst xmlns:a="http://schemas.openxmlformats.org/drawingml/2006/main" xmlns:r="http://schemas.openxmlformats.org/officeDocument/2006/relationships" xmlns:p="http://schemas.openxmlformats.org/presentationml/2006/main">
  <p:tag name="TIMING" val="|3.2|1|1.3|1.9|1.4|1.9"/>
</p:tagLst>
</file>

<file path=ppt/tags/tag27.xml><?xml version="1.0" encoding="utf-8"?>
<p:tagLst xmlns:a="http://schemas.openxmlformats.org/drawingml/2006/main" xmlns:r="http://schemas.openxmlformats.org/officeDocument/2006/relationships" xmlns:p="http://schemas.openxmlformats.org/presentationml/2006/main">
  <p:tag name="TIMING" val="|0.6|2|1.6|1.3|3.1|1.6"/>
</p:tagLst>
</file>

<file path=ppt/tags/tag28.xml><?xml version="1.0" encoding="utf-8"?>
<p:tagLst xmlns:a="http://schemas.openxmlformats.org/drawingml/2006/main" xmlns:r="http://schemas.openxmlformats.org/officeDocument/2006/relationships" xmlns:p="http://schemas.openxmlformats.org/presentationml/2006/main">
  <p:tag name="TIMING" val="|5.6"/>
</p:tagLst>
</file>

<file path=ppt/tags/tag29.xml><?xml version="1.0" encoding="utf-8"?>
<p:tagLst xmlns:a="http://schemas.openxmlformats.org/drawingml/2006/main" xmlns:r="http://schemas.openxmlformats.org/officeDocument/2006/relationships" xmlns:p="http://schemas.openxmlformats.org/presentationml/2006/main">
  <p:tag name="TIMING" val="|1|1.2|2.1|1.1|1.1|9.4|2.3"/>
</p:tagLst>
</file>

<file path=ppt/tags/tag3.xml><?xml version="1.0" encoding="utf-8"?>
<p:tagLst xmlns:a="http://schemas.openxmlformats.org/drawingml/2006/main" xmlns:r="http://schemas.openxmlformats.org/officeDocument/2006/relationships" xmlns:p="http://schemas.openxmlformats.org/presentationml/2006/main">
  <p:tag name="TIMING" val="|2.9|1|2.1|2.9|1.9|1.8|1.7|1.2"/>
</p:tagLst>
</file>

<file path=ppt/tags/tag30.xml><?xml version="1.0" encoding="utf-8"?>
<p:tagLst xmlns:a="http://schemas.openxmlformats.org/drawingml/2006/main" xmlns:r="http://schemas.openxmlformats.org/officeDocument/2006/relationships" xmlns:p="http://schemas.openxmlformats.org/presentationml/2006/main">
  <p:tag name="TIMING" val="|1|4.3|0.9|1.1|1.1|0.9|1.1"/>
</p:tagLst>
</file>

<file path=ppt/tags/tag31.xml><?xml version="1.0" encoding="utf-8"?>
<p:tagLst xmlns:a="http://schemas.openxmlformats.org/drawingml/2006/main" xmlns:r="http://schemas.openxmlformats.org/officeDocument/2006/relationships" xmlns:p="http://schemas.openxmlformats.org/presentationml/2006/main">
  <p:tag name="TIMING" val="|1.5|0.9|0.9|0.9|2.9"/>
</p:tagLst>
</file>

<file path=ppt/tags/tag32.xml><?xml version="1.0" encoding="utf-8"?>
<p:tagLst xmlns:a="http://schemas.openxmlformats.org/drawingml/2006/main" xmlns:r="http://schemas.openxmlformats.org/officeDocument/2006/relationships" xmlns:p="http://schemas.openxmlformats.org/presentationml/2006/main">
  <p:tag name="TIMING" val="|2.7|1.1|1.7|4.8|1.1"/>
</p:tagLst>
</file>

<file path=ppt/tags/tag33.xml><?xml version="1.0" encoding="utf-8"?>
<p:tagLst xmlns:a="http://schemas.openxmlformats.org/drawingml/2006/main" xmlns:r="http://schemas.openxmlformats.org/officeDocument/2006/relationships" xmlns:p="http://schemas.openxmlformats.org/presentationml/2006/main">
  <p:tag name="TIMING" val="|10.2|1|1.2|0.9|0.8|2.8|1.1|1.3|0.9|0.9|1.4|1.6|2.4"/>
</p:tagLst>
</file>

<file path=ppt/tags/tag34.xml><?xml version="1.0" encoding="utf-8"?>
<p:tagLst xmlns:a="http://schemas.openxmlformats.org/drawingml/2006/main" xmlns:r="http://schemas.openxmlformats.org/officeDocument/2006/relationships" xmlns:p="http://schemas.openxmlformats.org/presentationml/2006/main">
  <p:tag name="TIMING" val="|1|0.9|1.4|0.9|0.8|0.9|1.2|1.1|2|0.7"/>
</p:tagLst>
</file>

<file path=ppt/tags/tag35.xml><?xml version="1.0" encoding="utf-8"?>
<p:tagLst xmlns:a="http://schemas.openxmlformats.org/drawingml/2006/main" xmlns:r="http://schemas.openxmlformats.org/officeDocument/2006/relationships" xmlns:p="http://schemas.openxmlformats.org/presentationml/2006/main">
  <p:tag name="TIMING" val="|3.5|0.8|1.3|0.9"/>
</p:tagLst>
</file>

<file path=ppt/tags/tag36.xml><?xml version="1.0" encoding="utf-8"?>
<p:tagLst xmlns:a="http://schemas.openxmlformats.org/drawingml/2006/main" xmlns:r="http://schemas.openxmlformats.org/officeDocument/2006/relationships" xmlns:p="http://schemas.openxmlformats.org/presentationml/2006/main">
  <p:tag name="TIMING" val="|0.6|2|1.6|1.3|3.1|1.6"/>
</p:tagLst>
</file>

<file path=ppt/tags/tag37.xml><?xml version="1.0" encoding="utf-8"?>
<p:tagLst xmlns:a="http://schemas.openxmlformats.org/drawingml/2006/main" xmlns:r="http://schemas.openxmlformats.org/officeDocument/2006/relationships" xmlns:p="http://schemas.openxmlformats.org/presentationml/2006/main">
  <p:tag name="TIMING" val="|1.7|3.9|3|3.8|1.1|1.5"/>
</p:tagLst>
</file>

<file path=ppt/tags/tag38.xml><?xml version="1.0" encoding="utf-8"?>
<p:tagLst xmlns:a="http://schemas.openxmlformats.org/drawingml/2006/main" xmlns:r="http://schemas.openxmlformats.org/officeDocument/2006/relationships" xmlns:p="http://schemas.openxmlformats.org/presentationml/2006/main">
  <p:tag name="TIMING" val="|4.7|1.5|1.1|1.4|1.1|0.9|0.9"/>
</p:tagLst>
</file>

<file path=ppt/tags/tag39.xml><?xml version="1.0" encoding="utf-8"?>
<p:tagLst xmlns:a="http://schemas.openxmlformats.org/drawingml/2006/main" xmlns:r="http://schemas.openxmlformats.org/officeDocument/2006/relationships" xmlns:p="http://schemas.openxmlformats.org/presentationml/2006/main">
  <p:tag name="TIMING" val="|0.6|2|1.6|1.3|3.1|1.6"/>
</p:tagLst>
</file>

<file path=ppt/tags/tag4.xml><?xml version="1.0" encoding="utf-8"?>
<p:tagLst xmlns:a="http://schemas.openxmlformats.org/drawingml/2006/main" xmlns:r="http://schemas.openxmlformats.org/officeDocument/2006/relationships" xmlns:p="http://schemas.openxmlformats.org/presentationml/2006/main">
  <p:tag name="TIMING" val="|9.1|3.8|1.1|2.2|1.9|0.9|2.5"/>
</p:tagLst>
</file>

<file path=ppt/tags/tag5.xml><?xml version="1.0" encoding="utf-8"?>
<p:tagLst xmlns:a="http://schemas.openxmlformats.org/drawingml/2006/main" xmlns:r="http://schemas.openxmlformats.org/officeDocument/2006/relationships" xmlns:p="http://schemas.openxmlformats.org/presentationml/2006/main">
  <p:tag name="TIMING" val="|9.2|3.2|3.1|7.4"/>
</p:tagLst>
</file>

<file path=ppt/tags/tag6.xml><?xml version="1.0" encoding="utf-8"?>
<p:tagLst xmlns:a="http://schemas.openxmlformats.org/drawingml/2006/main" xmlns:r="http://schemas.openxmlformats.org/officeDocument/2006/relationships" xmlns:p="http://schemas.openxmlformats.org/presentationml/2006/main">
  <p:tag name="TIMING" val="|0.8|3.3|1.3|1.8|1.5|1.6"/>
</p:tagLst>
</file>

<file path=ppt/tags/tag7.xml><?xml version="1.0" encoding="utf-8"?>
<p:tagLst xmlns:a="http://schemas.openxmlformats.org/drawingml/2006/main" xmlns:r="http://schemas.openxmlformats.org/officeDocument/2006/relationships" xmlns:p="http://schemas.openxmlformats.org/presentationml/2006/main">
  <p:tag name="TIMING" val="|4.7|1.2|1.4|5.5|3.4"/>
</p:tagLst>
</file>

<file path=ppt/tags/tag8.xml><?xml version="1.0" encoding="utf-8"?>
<p:tagLst xmlns:a="http://schemas.openxmlformats.org/drawingml/2006/main" xmlns:r="http://schemas.openxmlformats.org/officeDocument/2006/relationships" xmlns:p="http://schemas.openxmlformats.org/presentationml/2006/main">
  <p:tag name="TIMING" val="|4.3|1.2|3.5|3.6"/>
</p:tagLst>
</file>

<file path=ppt/tags/tag9.xml><?xml version="1.0" encoding="utf-8"?>
<p:tagLst xmlns:a="http://schemas.openxmlformats.org/drawingml/2006/main" xmlns:r="http://schemas.openxmlformats.org/officeDocument/2006/relationships" xmlns:p="http://schemas.openxmlformats.org/presentationml/2006/main">
  <p:tag name="TIMING" val="|2.2|3.3|2.5|4.9|1.5|3.6|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4484</TotalTime>
  <Words>4172</Words>
  <Application>Microsoft Office PowerPoint</Application>
  <PresentationFormat>Widescreen</PresentationFormat>
  <Paragraphs>383</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Berlin Sans FB Demi</vt:lpstr>
      <vt:lpstr>Book Antiqua</vt:lpstr>
      <vt:lpstr>Calibri</vt:lpstr>
      <vt:lpstr>Calibri Light</vt:lpstr>
      <vt:lpstr>Candara</vt:lpstr>
      <vt:lpstr>Office Theme</vt:lpstr>
      <vt:lpstr>Visualizing Data for Libraries </vt:lpstr>
      <vt:lpstr>Acquire Data </vt:lpstr>
      <vt:lpstr>Acquire Data (cont’d) </vt:lpstr>
      <vt:lpstr>Prepare Data Excel </vt:lpstr>
      <vt:lpstr>Prepare Data Excel (cont’d) </vt:lpstr>
      <vt:lpstr>Prepare Data Excel (cont’d) </vt:lpstr>
      <vt:lpstr>Prepare Data Tableau </vt:lpstr>
      <vt:lpstr>Prepare Data Tableau (cont’d) </vt:lpstr>
      <vt:lpstr>Motion Scatter Chart   </vt:lpstr>
      <vt:lpstr>Motion Scatter Chart (cont’d) </vt:lpstr>
      <vt:lpstr>Motion Scatter Chart (cont’d) </vt:lpstr>
      <vt:lpstr>Motion Scatter Chart (cont’d) </vt:lpstr>
      <vt:lpstr>Motion Scatter Chart (cont’d) </vt:lpstr>
      <vt:lpstr>Motion Scatter Chart (cont’d) </vt:lpstr>
      <vt:lpstr>Motion Scatter Chart (cont’d) </vt:lpstr>
      <vt:lpstr>Motion Scatter Chart (cont’d) </vt:lpstr>
      <vt:lpstr>Symbol Map   </vt:lpstr>
      <vt:lpstr>Symbol Map (cont’d) </vt:lpstr>
      <vt:lpstr>Symbol Map (cont’d) </vt:lpstr>
      <vt:lpstr>Symbol Map (cont’d) </vt:lpstr>
      <vt:lpstr>Symbol Map (cont’d) </vt:lpstr>
      <vt:lpstr>Symbol Map (cont’d) </vt:lpstr>
      <vt:lpstr>Symbol Map (cont’d) </vt:lpstr>
      <vt:lpstr>Line Chart   </vt:lpstr>
      <vt:lpstr>Line Chart (cont’d) </vt:lpstr>
      <vt:lpstr>Line Chart (cont’d) </vt:lpstr>
      <vt:lpstr>Line Chart (cont’d) </vt:lpstr>
      <vt:lpstr>Line Chart (cont’d) </vt:lpstr>
      <vt:lpstr>Dashboard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Dashboard (cont’d) </vt:lpstr>
      <vt:lpstr>PDF   </vt:lpstr>
      <vt:lpstr>PDF (cont’d) </vt:lpstr>
      <vt:lpstr>PDF (cont’d)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Elven Lore</dc:creator>
  <cp:lastModifiedBy>Elven Lore</cp:lastModifiedBy>
  <cp:revision>551</cp:revision>
  <dcterms:created xsi:type="dcterms:W3CDTF">2018-11-04T00:19:10Z</dcterms:created>
  <dcterms:modified xsi:type="dcterms:W3CDTF">2018-12-17T18:53:11Z</dcterms:modified>
</cp:coreProperties>
</file>