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68" r:id="rId15"/>
    <p:sldId id="284"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303" r:id="rId31"/>
    <p:sldId id="285" r:id="rId32"/>
    <p:sldId id="286" r:id="rId33"/>
    <p:sldId id="287" r:id="rId34"/>
    <p:sldId id="288" r:id="rId35"/>
    <p:sldId id="289" r:id="rId36"/>
    <p:sldId id="290" r:id="rId37"/>
    <p:sldId id="291" r:id="rId38"/>
    <p:sldId id="300" r:id="rId39"/>
    <p:sldId id="293" r:id="rId40"/>
    <p:sldId id="294" r:id="rId41"/>
    <p:sldId id="301" r:id="rId42"/>
    <p:sldId id="302" r:id="rId43"/>
    <p:sldId id="297" r:id="rId44"/>
    <p:sldId id="298" r:id="rId45"/>
    <p:sldId id="299" r:id="rId46"/>
    <p:sldId id="304" r:id="rId47"/>
    <p:sldId id="305" r:id="rId48"/>
    <p:sldId id="312" r:id="rId49"/>
    <p:sldId id="307" r:id="rId50"/>
    <p:sldId id="306" r:id="rId51"/>
    <p:sldId id="308" r:id="rId52"/>
    <p:sldId id="309" r:id="rId53"/>
    <p:sldId id="310" r:id="rId54"/>
    <p:sldId id="311"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8" r:id="rId77"/>
    <p:sldId id="334" r:id="rId78"/>
    <p:sldId id="335" r:id="rId79"/>
    <p:sldId id="336" r:id="rId80"/>
    <p:sldId id="337" r:id="rId81"/>
    <p:sldId id="339"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ven Lore" initials="MEL" lastIdx="7" clrIdx="0">
    <p:extLst>
      <p:ext uri="{19B8F6BF-5375-455C-9EA6-DF929625EA0E}">
        <p15:presenceInfo xmlns:p15="http://schemas.microsoft.com/office/powerpoint/2012/main" userId="Elven L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0" autoAdjust="0"/>
    <p:restoredTop sz="94660"/>
  </p:normalViewPr>
  <p:slideViewPr>
    <p:cSldViewPr snapToGrid="0">
      <p:cViewPr varScale="1">
        <p:scale>
          <a:sx n="74" d="100"/>
          <a:sy n="74" d="100"/>
        </p:scale>
        <p:origin x="86" y="3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315-35F2-4E2E-8601-084069436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AE033-1107-4C3B-B000-BEB9C5953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C6D07-481B-42FD-A9F8-529F7803C917}"/>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5B442151-FBC2-4CBA-B350-5BA1B9D9E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944E8-6B18-42C5-AE04-202197CAFAEF}"/>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75829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E8A9-2FFC-4333-8549-9B7D0988F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65B82F-8CD6-44E0-A35B-93B7B6C65B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1EE4-EB03-4317-98E4-B252EB9E9FAB}"/>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3C058D20-BF4E-4F3A-857E-8D28F9A7D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3F666-8813-4888-A49E-09C66CAD9376}"/>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92008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A26A6-371C-47BE-8158-DB76EFC8CB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3B14B-DD47-4B59-8372-8634898C0B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B5EC-8A3C-400B-8F5F-8C89653018EA}"/>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E77A580C-B78B-4B2D-B678-5A7D2ADAB8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31919-3999-47AA-BC70-6F7A87B3C794}"/>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1140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C884-CAC6-42B6-9EFF-CE6304E4A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13E17-CC67-4A32-AED9-7045862240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22078-77C0-4879-B2E1-5AAAF54C473E}"/>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C3ACFA80-9644-4EA5-A5D4-EEAB89157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57078-8E53-4C10-BB49-8AE4059C3E51}"/>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193480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3E3D-0C68-4C77-B17E-CD2AE322F4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DC0E6-5214-4A00-8350-C0B396AFB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8749B9-03F4-4A5B-8913-F359BA0F81C4}"/>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71E4ECF4-2E34-43D0-B513-0E0721E18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CE1A0-9525-4DFE-9959-1F6ECA60C458}"/>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336891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8276-EDFE-4D06-9BEC-60F945893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91545-69D0-4F8A-BC75-735C34CF73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99040-56C6-4266-904A-9B888EDC6C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FE1200-60CD-4BDE-AB66-F21B4E58CFE1}"/>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6" name="Footer Placeholder 5">
            <a:extLst>
              <a:ext uri="{FF2B5EF4-FFF2-40B4-BE49-F238E27FC236}">
                <a16:creationId xmlns:a16="http://schemas.microsoft.com/office/drawing/2014/main" id="{F98A9CAE-C55F-4200-9652-1DD9ECACA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32B97D-1250-4D4B-83FD-D13DAA99E832}"/>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76250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3E2-A9A6-477F-AAED-C2658BC0A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DA4C5-1B47-4D5E-B762-076577C9A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418E51-EAF2-411F-B570-3520D7BFD3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D345D-399D-458D-82F7-CE96B29E9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D82FF9-E8E1-416C-9021-0E6F68FC2F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0C594-7719-44CD-B4F3-FB49AAE73BCA}"/>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8" name="Footer Placeholder 7">
            <a:extLst>
              <a:ext uri="{FF2B5EF4-FFF2-40B4-BE49-F238E27FC236}">
                <a16:creationId xmlns:a16="http://schemas.microsoft.com/office/drawing/2014/main" id="{B81E580F-F6DB-46CE-B5DF-86A757D62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6883B1-8694-4736-998D-1BD7F86A54DC}"/>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1837823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BA6B-AA8E-4AFD-A5BE-B27E74DFD5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A2FEF8-3864-4CDB-884E-CC2D4B179D5C}"/>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4" name="Footer Placeholder 3">
            <a:extLst>
              <a:ext uri="{FF2B5EF4-FFF2-40B4-BE49-F238E27FC236}">
                <a16:creationId xmlns:a16="http://schemas.microsoft.com/office/drawing/2014/main" id="{6C3060D1-4D75-494B-8D2B-FCB0C8C72C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88D90-90B9-4252-BFA9-69C1FB0C88BE}"/>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462904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85077-495C-4CF1-946E-CB1B4ADCDD04}"/>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3" name="Footer Placeholder 2">
            <a:extLst>
              <a:ext uri="{FF2B5EF4-FFF2-40B4-BE49-F238E27FC236}">
                <a16:creationId xmlns:a16="http://schemas.microsoft.com/office/drawing/2014/main" id="{B0ECE01F-9064-4166-AD15-22A92AE1C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39700F-1B41-4AB9-A8AF-810ECDF1D797}"/>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12681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FB2-61C0-4E45-BE58-64DEB9FBC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BD07BE-CD71-4C3E-BC98-FEC468EFB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1153E-705B-4DB3-85D5-CCC9810E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03252C-8CDD-434C-BC25-8EE7D04A20BB}"/>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6" name="Footer Placeholder 5">
            <a:extLst>
              <a:ext uri="{FF2B5EF4-FFF2-40B4-BE49-F238E27FC236}">
                <a16:creationId xmlns:a16="http://schemas.microsoft.com/office/drawing/2014/main" id="{F27800DB-94A4-4398-B6AF-75678F2B5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FCDF7C-927B-495C-AC3F-C49B7BB256C8}"/>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28825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3E88-8A41-49DB-A738-7C4F1E54B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DFBAD-381C-4214-89A6-07FF2490D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6AB4D4-2C56-4863-BCBA-D1F1272D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AFCDE-294E-4361-9C78-1A8D542CDFD0}"/>
              </a:ext>
            </a:extLst>
          </p:cNvPr>
          <p:cNvSpPr>
            <a:spLocks noGrp="1"/>
          </p:cNvSpPr>
          <p:nvPr>
            <p:ph type="dt" sz="half" idx="10"/>
          </p:nvPr>
        </p:nvSpPr>
        <p:spPr/>
        <p:txBody>
          <a:bodyPr/>
          <a:lstStyle/>
          <a:p>
            <a:fld id="{5507E5DE-A65E-4AED-866F-2447A07E3446}" type="datetimeFigureOut">
              <a:rPr lang="en-US" smtClean="0"/>
              <a:t>12/9/2018</a:t>
            </a:fld>
            <a:endParaRPr lang="en-US"/>
          </a:p>
        </p:txBody>
      </p:sp>
      <p:sp>
        <p:nvSpPr>
          <p:cNvPr id="6" name="Footer Placeholder 5">
            <a:extLst>
              <a:ext uri="{FF2B5EF4-FFF2-40B4-BE49-F238E27FC236}">
                <a16:creationId xmlns:a16="http://schemas.microsoft.com/office/drawing/2014/main" id="{B37C24B8-8CC2-4581-9AE5-CE5F97E3D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0BD10-BD0D-4979-9216-63E019939D54}"/>
              </a:ext>
            </a:extLst>
          </p:cNvPr>
          <p:cNvSpPr>
            <a:spLocks noGrp="1"/>
          </p:cNvSpPr>
          <p:nvPr>
            <p:ph type="sldNum" sz="quarter" idx="12"/>
          </p:nvPr>
        </p:nvSpPr>
        <p:spPr/>
        <p:txBody>
          <a:bodyPr/>
          <a:lstStyle/>
          <a:p>
            <a:fld id="{E67E1967-05AA-419E-915D-63EFC163DBF7}" type="slidenum">
              <a:rPr lang="en-US" smtClean="0"/>
              <a:t>‹#›</a:t>
            </a:fld>
            <a:endParaRPr lang="en-US"/>
          </a:p>
        </p:txBody>
      </p:sp>
    </p:spTree>
    <p:extLst>
      <p:ext uri="{BB962C8B-B14F-4D97-AF65-F5344CB8AC3E}">
        <p14:creationId xmlns:p14="http://schemas.microsoft.com/office/powerpoint/2010/main" val="1919477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F7FA0-7DD9-4425-9C04-9F22A7AB1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1CA4B-E3D6-4332-B913-2A911F6B1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EDA9C-D28F-4456-98EC-9B6C1E675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7E5DE-A65E-4AED-866F-2447A07E3446}" type="datetimeFigureOut">
              <a:rPr lang="en-US" smtClean="0"/>
              <a:t>12/9/2018</a:t>
            </a:fld>
            <a:endParaRPr lang="en-US"/>
          </a:p>
        </p:txBody>
      </p:sp>
      <p:sp>
        <p:nvSpPr>
          <p:cNvPr id="5" name="Footer Placeholder 4">
            <a:extLst>
              <a:ext uri="{FF2B5EF4-FFF2-40B4-BE49-F238E27FC236}">
                <a16:creationId xmlns:a16="http://schemas.microsoft.com/office/drawing/2014/main" id="{24C518E3-8C39-44B0-B40A-F3EBA7C5B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0E93AE-31FF-45C0-8CF5-63284DB9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E1967-05AA-419E-915D-63EFC163DBF7}" type="slidenum">
              <a:rPr lang="en-US" smtClean="0"/>
              <a:t>‹#›</a:t>
            </a:fld>
            <a:endParaRPr lang="en-US"/>
          </a:p>
        </p:txBody>
      </p:sp>
    </p:spTree>
    <p:extLst>
      <p:ext uri="{BB962C8B-B14F-4D97-AF65-F5344CB8AC3E}">
        <p14:creationId xmlns:p14="http://schemas.microsoft.com/office/powerpoint/2010/main" val="244171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lrs.org/"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5.PNG"/><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0.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83.png"/><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84.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85.PNG"/><Relationship Id="rId4" Type="http://schemas.openxmlformats.org/officeDocument/2006/relationships/hyperlink" Target="https://www.wsd3.org/Page/325"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png"/><Relationship Id="rId7"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slide" Target="slide2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88.PNG"/><Relationship Id="rId4" Type="http://schemas.openxmlformats.org/officeDocument/2006/relationships/slide" Target="slide24.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89.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91.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92.PNG"/><Relationship Id="rId4" Type="http://schemas.openxmlformats.org/officeDocument/2006/relationships/slide" Target="slide28.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slide" Target="slide27.xml"/></Relationships>
</file>

<file path=ppt/slides/_rels/slide4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94.png"/><Relationship Id="rId7" Type="http://schemas.openxmlformats.org/officeDocument/2006/relationships/slide" Target="slide32.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image" Target="../media/image99.PNG"/><Relationship Id="rId5" Type="http://schemas.openxmlformats.org/officeDocument/2006/relationships/slide" Target="slide24.xml"/><Relationship Id="rId4" Type="http://schemas.openxmlformats.org/officeDocument/2006/relationships/slide" Target="slide2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3.xml"/><Relationship Id="rId6" Type="http://schemas.openxmlformats.org/officeDocument/2006/relationships/image" Target="../media/image100.PNG"/><Relationship Id="rId5" Type="http://schemas.openxmlformats.org/officeDocument/2006/relationships/slide" Target="slide23.xml"/><Relationship Id="rId4" Type="http://schemas.openxmlformats.org/officeDocument/2006/relationships/slide" Target="slide28.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slide" Target="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slide" Target="slide20.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105.png"/><Relationship Id="rId5" Type="http://schemas.openxmlformats.org/officeDocument/2006/relationships/slide" Target="slide30.xml"/><Relationship Id="rId4" Type="http://schemas.openxmlformats.org/officeDocument/2006/relationships/slide" Target="slide4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106.PNG"/><Relationship Id="rId4" Type="http://schemas.openxmlformats.org/officeDocument/2006/relationships/slide" Target="slide23.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slide" Target="slide27.xml"/></Relationships>
</file>

<file path=ppt/slides/_rels/slide5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12.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13.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3.xml"/><Relationship Id="rId5" Type="http://schemas.openxmlformats.org/officeDocument/2006/relationships/image" Target="../media/image115.PNG"/><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4.xml"/><Relationship Id="rId5" Type="http://schemas.openxmlformats.org/officeDocument/2006/relationships/image" Target="../media/image117.svg"/><Relationship Id="rId4" Type="http://schemas.openxmlformats.org/officeDocument/2006/relationships/image" Target="../media/image11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5.xml"/><Relationship Id="rId5" Type="http://schemas.openxmlformats.org/officeDocument/2006/relationships/image" Target="../media/image119.png"/><Relationship Id="rId4" Type="http://schemas.openxmlformats.org/officeDocument/2006/relationships/image" Target="../media/image118.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120.png"/></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121.png"/><Relationship Id="rId5" Type="http://schemas.openxmlformats.org/officeDocument/2006/relationships/slide" Target="slide21.xml"/><Relationship Id="rId4" Type="http://schemas.openxmlformats.org/officeDocument/2006/relationships/slide" Target="slide18.xml"/></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8.xml"/><Relationship Id="rId6" Type="http://schemas.openxmlformats.org/officeDocument/2006/relationships/image" Target="../media/image122.PNG"/><Relationship Id="rId5" Type="http://schemas.openxmlformats.org/officeDocument/2006/relationships/slide" Target="slide26.xml"/><Relationship Id="rId4" Type="http://schemas.openxmlformats.org/officeDocument/2006/relationships/slide" Target="slide23.xml"/></Relationships>
</file>

<file path=ppt/slides/_rels/slide6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8.png"/><Relationship Id="rId7" Type="http://schemas.openxmlformats.org/officeDocument/2006/relationships/slide" Target="slide30.xml"/><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slide" Target="slide42.xml"/><Relationship Id="rId5" Type="http://schemas.openxmlformats.org/officeDocument/2006/relationships/slide" Target="slide27.xml"/><Relationship Id="rId4" Type="http://schemas.openxmlformats.org/officeDocument/2006/relationships/slide" Target="slide23.xml"/><Relationship Id="rId9" Type="http://schemas.openxmlformats.org/officeDocument/2006/relationships/image" Target="../media/image124.sv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25.PNG"/><Relationship Id="rId5" Type="http://schemas.openxmlformats.org/officeDocument/2006/relationships/slide" Target="slide20.xml"/><Relationship Id="rId4" Type="http://schemas.openxmlformats.org/officeDocument/2006/relationships/slide" Target="slide25.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126.jpg"/><Relationship Id="rId4" Type="http://schemas.openxmlformats.org/officeDocument/2006/relationships/slide" Target="slide19.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slide" Target="slide20.xml"/></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128.PNG"/><Relationship Id="rId4" Type="http://schemas.openxmlformats.org/officeDocument/2006/relationships/image" Target="../media/image127.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12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129.png"/></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slide" Target="slide27.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slide" Target="slide27.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134.pn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33.png"/><Relationship Id="rId4" Type="http://schemas.openxmlformats.org/officeDocument/2006/relationships/image" Target="../media/image135.png"/></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136.png"/><Relationship Id="rId4" Type="http://schemas.openxmlformats.org/officeDocument/2006/relationships/slide" Target="slide27.xml"/></Relationships>
</file>

<file path=ppt/slides/_rels/slide7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7.xml.rels><?xml version="1.0" encoding="UTF-8" standalone="yes"?>
<Relationships xmlns="http://schemas.openxmlformats.org/package/2006/relationships"><Relationship Id="rId8" Type="http://schemas.openxmlformats.org/officeDocument/2006/relationships/hyperlink" Target="https://www.tableau.com/embedded-analytics" TargetMode="External"/><Relationship Id="rId3" Type="http://schemas.openxmlformats.org/officeDocument/2006/relationships/image" Target="../media/image29.png"/><Relationship Id="rId7" Type="http://schemas.openxmlformats.org/officeDocument/2006/relationships/hyperlink" Target="https://www.tableau.com/products/cloud-bi" TargetMode="External"/><Relationship Id="rId2" Type="http://schemas.openxmlformats.org/officeDocument/2006/relationships/slideLayout" Target="../slideLayouts/slideLayout2.xml"/><Relationship Id="rId1" Type="http://schemas.openxmlformats.org/officeDocument/2006/relationships/tags" Target="../tags/tag72.xml"/><Relationship Id="rId6" Type="http://schemas.openxmlformats.org/officeDocument/2006/relationships/hyperlink" Target="https://www.tableau.com/products/server" TargetMode="External"/><Relationship Id="rId5"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hyperlink" Target="https://public.tableau.com/s/"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140.png"/></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142.png"/><Relationship Id="rId4" Type="http://schemas.openxmlformats.org/officeDocument/2006/relationships/image" Target="../media/image14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75.xml"/><Relationship Id="rId5" Type="http://schemas.openxmlformats.org/officeDocument/2006/relationships/image" Target="../media/image144.PNG"/><Relationship Id="rId4" Type="http://schemas.openxmlformats.org/officeDocument/2006/relationships/image" Target="../media/image143.png"/></Relationships>
</file>

<file path=ppt/slides/_rels/slide8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8B6D-7EBD-4B82-902E-5357803E9449}"/>
              </a:ext>
            </a:extLst>
          </p:cNvPr>
          <p:cNvSpPr>
            <a:spLocks noGrp="1"/>
          </p:cNvSpPr>
          <p:nvPr>
            <p:ph type="ctrTitle"/>
          </p:nvPr>
        </p:nvSpPr>
        <p:spPr>
          <a:xfrm>
            <a:off x="2715491" y="1154617"/>
            <a:ext cx="6761018" cy="2609128"/>
          </a:xfrm>
        </p:spPr>
        <p:txBody>
          <a:bodyPr>
            <a:normAutofit fontScale="90000"/>
          </a:bodyPr>
          <a:lstStyle/>
          <a:p>
            <a:pPr>
              <a:lnSpc>
                <a:spcPct val="100000"/>
              </a:lnSpc>
            </a:pPr>
            <a:r>
              <a:rPr lang="en-US" b="1" dirty="0">
                <a:latin typeface="Berlin Sans FB Demi" panose="020E0802020502020306" pitchFamily="34" charset="0"/>
              </a:rPr>
              <a:t>Visualizing Data</a:t>
            </a:r>
            <a:br>
              <a:rPr lang="en-US" b="1" dirty="0">
                <a:latin typeface="Berlin Sans FB Demi" panose="020E0802020502020306" pitchFamily="34" charset="0"/>
              </a:rPr>
            </a:br>
            <a:r>
              <a:rPr lang="en-US" b="1" dirty="0">
                <a:latin typeface="Berlin Sans FB Demi" panose="020E0802020502020306" pitchFamily="34" charset="0"/>
              </a:rPr>
              <a:t>for Libraries</a:t>
            </a:r>
            <a:br>
              <a:rPr lang="en-US" b="1" dirty="0"/>
            </a:br>
            <a:endParaRPr lang="en-US" dirty="0"/>
          </a:p>
        </p:txBody>
      </p:sp>
      <p:sp>
        <p:nvSpPr>
          <p:cNvPr id="3" name="Subtitle 2">
            <a:extLst>
              <a:ext uri="{FF2B5EF4-FFF2-40B4-BE49-F238E27FC236}">
                <a16:creationId xmlns:a16="http://schemas.microsoft.com/office/drawing/2014/main" id="{04A53A05-BE0F-4E3C-BBE4-A58D144654C7}"/>
              </a:ext>
            </a:extLst>
          </p:cNvPr>
          <p:cNvSpPr>
            <a:spLocks noGrp="1"/>
          </p:cNvSpPr>
          <p:nvPr>
            <p:ph type="subTitle" idx="1"/>
          </p:nvPr>
        </p:nvSpPr>
        <p:spPr>
          <a:xfrm>
            <a:off x="193964" y="5735637"/>
            <a:ext cx="9144000" cy="914544"/>
          </a:xfrm>
        </p:spPr>
        <p:txBody>
          <a:bodyPr/>
          <a:lstStyle/>
          <a:p>
            <a:pPr algn="l"/>
            <a:r>
              <a:rPr lang="en-US" dirty="0">
                <a:solidFill>
                  <a:schemeClr val="tx1">
                    <a:lumMod val="75000"/>
                    <a:lumOff val="25000"/>
                  </a:schemeClr>
                </a:solidFill>
                <a:latin typeface="Candara" panose="020E0502030303020204" pitchFamily="34" charset="0"/>
              </a:rPr>
              <a:t>Mahogany Elven Lore, Rutgers University</a:t>
            </a:r>
          </a:p>
          <a:p>
            <a:pPr algn="l"/>
            <a:r>
              <a:rPr lang="en-US" dirty="0">
                <a:solidFill>
                  <a:schemeClr val="tx1">
                    <a:lumMod val="75000"/>
                    <a:lumOff val="25000"/>
                  </a:schemeClr>
                </a:solidFill>
                <a:latin typeface="Candara" panose="020E0502030303020204" pitchFamily="34" charset="0"/>
              </a:rPr>
              <a:t>December 2018</a:t>
            </a:r>
          </a:p>
        </p:txBody>
      </p:sp>
      <p:pic>
        <p:nvPicPr>
          <p:cNvPr id="5" name="Picture 4">
            <a:extLst>
              <a:ext uri="{FF2B5EF4-FFF2-40B4-BE49-F238E27FC236}">
                <a16:creationId xmlns:a16="http://schemas.microsoft.com/office/drawing/2014/main" id="{599ADFBD-7271-4527-9C1D-9BA403B7795C}"/>
              </a:ext>
            </a:extLst>
          </p:cNvPr>
          <p:cNvPicPr>
            <a:picLocks noChangeAspect="1"/>
          </p:cNvPicPr>
          <p:nvPr/>
        </p:nvPicPr>
        <p:blipFill rotWithShape="1">
          <a:blip r:embed="rId2">
            <a:extLst>
              <a:ext uri="{28A0092B-C50C-407E-A947-70E740481C1C}">
                <a14:useLocalDpi xmlns:a14="http://schemas.microsoft.com/office/drawing/2010/main" val="0"/>
              </a:ext>
            </a:extLst>
          </a:blip>
          <a:srcRect b="1170"/>
          <a:stretch/>
        </p:blipFill>
        <p:spPr>
          <a:xfrm>
            <a:off x="4550417" y="2934335"/>
            <a:ext cx="3091166" cy="2578608"/>
          </a:xfrm>
          <a:prstGeom prst="rect">
            <a:avLst/>
          </a:prstGeom>
        </p:spPr>
      </p:pic>
    </p:spTree>
    <p:extLst>
      <p:ext uri="{BB962C8B-B14F-4D97-AF65-F5344CB8AC3E}">
        <p14:creationId xmlns:p14="http://schemas.microsoft.com/office/powerpoint/2010/main" val="22905706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Tm="1014">
        <p15:prstTrans prst="curtains"/>
      </p:transition>
    </mc:Choice>
    <mc:Fallback>
      <p:transition spd="slow" advTm="101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116BBF-8E33-4F29-966A-E29B7DD8C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61" y="1860282"/>
            <a:ext cx="10897478" cy="426583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CADEC7D0-D7F3-4F01-B29E-9A6E01B4E2BC}"/>
              </a:ext>
            </a:extLst>
          </p:cNvPr>
          <p:cNvSpPr>
            <a:spLocks noGrp="1"/>
          </p:cNvSpPr>
          <p:nvPr>
            <p:ph type="title"/>
          </p:nvPr>
        </p:nvSpPr>
        <p:spPr>
          <a:xfrm>
            <a:off x="838200" y="365125"/>
            <a:ext cx="10515600" cy="1325563"/>
          </a:xfrm>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sp>
        <p:nvSpPr>
          <p:cNvPr id="7" name="TextBox 6">
            <a:extLst>
              <a:ext uri="{FF2B5EF4-FFF2-40B4-BE49-F238E27FC236}">
                <a16:creationId xmlns:a16="http://schemas.microsoft.com/office/drawing/2014/main" id="{76F548B7-6FEA-4EB1-9C4F-169682690E53}"/>
              </a:ext>
            </a:extLst>
          </p:cNvPr>
          <p:cNvSpPr txBox="1"/>
          <p:nvPr/>
        </p:nvSpPr>
        <p:spPr>
          <a:xfrm>
            <a:off x="566056" y="6111040"/>
            <a:ext cx="10850880" cy="369332"/>
          </a:xfrm>
          <a:prstGeom prst="rect">
            <a:avLst/>
          </a:prstGeom>
          <a:noFill/>
        </p:spPr>
        <p:txBody>
          <a:bodyPr wrap="square" rtlCol="0">
            <a:spAutoFit/>
          </a:bodyPr>
          <a:lstStyle/>
          <a:p>
            <a:r>
              <a:rPr lang="en-US" dirty="0">
                <a:latin typeface="Candara" panose="020E0502030303020204" pitchFamily="34" charset="0"/>
              </a:rPr>
              <a:t>A view of the final version of the Excel file</a:t>
            </a:r>
          </a:p>
        </p:txBody>
      </p:sp>
    </p:spTree>
    <p:extLst>
      <p:ext uri="{BB962C8B-B14F-4D97-AF65-F5344CB8AC3E}">
        <p14:creationId xmlns:p14="http://schemas.microsoft.com/office/powerpoint/2010/main" val="27028039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14">
        <p15:prstTrans prst="peelOff"/>
      </p:transition>
    </mc:Choice>
    <mc:Fallback>
      <p:transition spd="slow" advTm="151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8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55623"/>
            <a:ext cx="10053038" cy="45858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Launch Tableau.*</a:t>
            </a:r>
          </a:p>
          <a:p>
            <a:pPr marL="285750" indent="-285750">
              <a:spcAft>
                <a:spcPts val="1200"/>
              </a:spcAft>
              <a:buFont typeface="Arial" panose="020B0604020202020204" pitchFamily="34" charset="0"/>
              <a:buChar char="•"/>
            </a:pPr>
            <a:r>
              <a:rPr lang="en-US" dirty="0">
                <a:latin typeface="Candara" panose="020E0502030303020204" pitchFamily="34" charset="0"/>
              </a:rPr>
              <a:t>From the left pane select the option to connect to a </a:t>
            </a:r>
            <a:r>
              <a:rPr lang="en-US" sz="1700" dirty="0">
                <a:highlight>
                  <a:srgbClr val="EEEAEA"/>
                </a:highlight>
                <a:latin typeface="Book Antiqua" panose="02040602050305030304" pitchFamily="18" charset="0"/>
              </a:rPr>
              <a:t>Microsoft Excel </a:t>
            </a:r>
            <a:r>
              <a:rPr lang="en-US" dirty="0">
                <a:latin typeface="Candara" panose="020E0502030303020204" pitchFamily="34" charset="0"/>
              </a:rPr>
              <a:t>file.</a:t>
            </a:r>
          </a:p>
          <a:p>
            <a:pPr marL="285750" indent="-285750">
              <a:spcAft>
                <a:spcPts val="1200"/>
              </a:spcAft>
              <a:buFont typeface="Arial" panose="020B0604020202020204" pitchFamily="34" charset="0"/>
              <a:buChar char="•"/>
            </a:pPr>
            <a:r>
              <a:rPr lang="en-US" dirty="0">
                <a:latin typeface="Candara" panose="020E0502030303020204" pitchFamily="34" charset="0"/>
              </a:rPr>
              <a:t>Browse to and select the Excel file you created.  Hit the </a:t>
            </a:r>
            <a:r>
              <a:rPr lang="en-US" sz="1700" dirty="0">
                <a:highlight>
                  <a:srgbClr val="EEEAEA"/>
                </a:highlight>
                <a:latin typeface="Book Antiqua" panose="02040602050305030304" pitchFamily="18" charset="0"/>
              </a:rPr>
              <a:t>Open</a:t>
            </a:r>
            <a:r>
              <a:rPr lang="en-US" dirty="0">
                <a:latin typeface="Candara" panose="020E0502030303020204" pitchFamily="34" charset="0"/>
              </a:rPr>
              <a:t> button.</a:t>
            </a:r>
          </a:p>
          <a:p>
            <a:pPr marL="285750" indent="-285750">
              <a:spcAft>
                <a:spcPts val="1200"/>
              </a:spcAft>
              <a:buFont typeface="Arial" panose="020B0604020202020204" pitchFamily="34" charset="0"/>
              <a:buChar char="•"/>
            </a:pPr>
            <a:r>
              <a:rPr lang="en-US" dirty="0">
                <a:latin typeface="Candara" panose="020E0502030303020204" pitchFamily="34" charset="0"/>
              </a:rPr>
              <a:t>Drag the worksheet containing the data to the right-side window.  </a:t>
            </a:r>
          </a:p>
          <a:p>
            <a:pPr marL="285750" indent="-285750">
              <a:spcAft>
                <a:spcPts val="1200"/>
              </a:spcAft>
              <a:buFont typeface="Arial" panose="020B0604020202020204" pitchFamily="34" charset="0"/>
              <a:buChar char="•"/>
            </a:pPr>
            <a:r>
              <a:rPr lang="en-US" dirty="0">
                <a:latin typeface="Candara" panose="020E0502030303020204" pitchFamily="34" charset="0"/>
              </a:rPr>
              <a:t>Save your file.</a:t>
            </a: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p:txBody>
      </p:sp>
      <p:sp>
        <p:nvSpPr>
          <p:cNvPr id="6" name="Rectangle 5">
            <a:extLst>
              <a:ext uri="{FF2B5EF4-FFF2-40B4-BE49-F238E27FC236}">
                <a16:creationId xmlns:a16="http://schemas.microsoft.com/office/drawing/2014/main" id="{2639BBFD-EB53-45AB-9B44-C6D13DFD9A00}"/>
              </a:ext>
            </a:extLst>
          </p:cNvPr>
          <p:cNvSpPr/>
          <p:nvPr/>
        </p:nvSpPr>
        <p:spPr>
          <a:xfrm>
            <a:off x="1069481" y="6123543"/>
            <a:ext cx="4350358" cy="369332"/>
          </a:xfrm>
          <a:prstGeom prst="rect">
            <a:avLst/>
          </a:prstGeom>
        </p:spPr>
        <p:txBody>
          <a:bodyPr wrap="none">
            <a:spAutoFit/>
          </a:bodyPr>
          <a:lstStyle/>
          <a:p>
            <a:pPr>
              <a:spcAft>
                <a:spcPts val="1200"/>
              </a:spcAft>
            </a:pPr>
            <a:r>
              <a:rPr lang="en-US" i="1" dirty="0">
                <a:latin typeface="Candara" panose="020E0502030303020204" pitchFamily="34" charset="0"/>
              </a:rPr>
              <a:t>*These instructions are for Tableau 2018.2.0.</a:t>
            </a:r>
          </a:p>
        </p:txBody>
      </p:sp>
      <p:sp>
        <p:nvSpPr>
          <p:cNvPr id="9" name="Title 1">
            <a:extLst>
              <a:ext uri="{FF2B5EF4-FFF2-40B4-BE49-F238E27FC236}">
                <a16:creationId xmlns:a16="http://schemas.microsoft.com/office/drawing/2014/main" id="{CEB53E72-3004-40EC-8855-7CECF4B971DA}"/>
              </a:ext>
            </a:extLst>
          </p:cNvPr>
          <p:cNvSpPr>
            <a:spLocks noGrp="1"/>
          </p:cNvSpPr>
          <p:nvPr>
            <p:ph type="title"/>
          </p:nvPr>
        </p:nvSpPr>
        <p:spPr>
          <a:xfrm>
            <a:off x="838200" y="365125"/>
            <a:ext cx="10515600" cy="1325563"/>
          </a:xfrm>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a:t>
            </a:r>
            <a:br>
              <a:rPr lang="en-US" b="1" dirty="0"/>
            </a:br>
            <a:endParaRPr lang="en-US" dirty="0"/>
          </a:p>
        </p:txBody>
      </p:sp>
      <p:pic>
        <p:nvPicPr>
          <p:cNvPr id="11" name="Picture 10">
            <a:extLst>
              <a:ext uri="{FF2B5EF4-FFF2-40B4-BE49-F238E27FC236}">
                <a16:creationId xmlns:a16="http://schemas.microsoft.com/office/drawing/2014/main" id="{72980F35-C7DC-4B8A-A237-E31083F7E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062" y="2216758"/>
            <a:ext cx="2263336" cy="261388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Left 11">
            <a:extLst>
              <a:ext uri="{FF2B5EF4-FFF2-40B4-BE49-F238E27FC236}">
                <a16:creationId xmlns:a16="http://schemas.microsoft.com/office/drawing/2014/main" id="{7A6A305D-2718-4942-9C2D-87537E3852EF}"/>
              </a:ext>
            </a:extLst>
          </p:cNvPr>
          <p:cNvSpPr/>
          <p:nvPr/>
        </p:nvSpPr>
        <p:spPr>
          <a:xfrm>
            <a:off x="10241280" y="3904212"/>
            <a:ext cx="192024" cy="128016"/>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9A0A8DB-AE70-4A71-898E-1386A55C7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7939" y="4076470"/>
            <a:ext cx="3690477" cy="1828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Right 14">
            <a:extLst>
              <a:ext uri="{FF2B5EF4-FFF2-40B4-BE49-F238E27FC236}">
                <a16:creationId xmlns:a16="http://schemas.microsoft.com/office/drawing/2014/main" id="{88C0992C-D83F-4157-9880-6E20BE300B87}"/>
              </a:ext>
            </a:extLst>
          </p:cNvPr>
          <p:cNvSpPr/>
          <p:nvPr/>
        </p:nvSpPr>
        <p:spPr>
          <a:xfrm>
            <a:off x="4155440" y="5376950"/>
            <a:ext cx="1056640" cy="1280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27627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907">
        <p15:prstTrans prst="peelOff"/>
      </p:transition>
    </mc:Choice>
    <mc:Fallback>
      <p:transition spd="slow" advTm="119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46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4893647"/>
          </a:xfrm>
          <a:prstGeom prst="rect">
            <a:avLst/>
          </a:prstGeom>
          <a:noFill/>
        </p:spPr>
        <p:txBody>
          <a:bodyPr wrap="square" rtlCol="0">
            <a:spAutoFit/>
          </a:bodyPr>
          <a:lstStyle/>
          <a:p>
            <a:pPr>
              <a:spcAft>
                <a:spcPts val="1200"/>
              </a:spcAft>
            </a:pPr>
            <a:r>
              <a:rPr lang="en-US" dirty="0">
                <a:latin typeface="Candara" panose="020E0502030303020204" pitchFamily="34" charset="0"/>
              </a:rPr>
              <a:t>In order to create visualizations like pie charts which show, for example, how many of each type of collection were in the whole of the collection, the columns must be pivoted from those which give a count for each type in its own column to a set of two columns, one for the count and one for the collection type.  </a:t>
            </a:r>
          </a:p>
          <a:p>
            <a:pPr marL="285750" indent="-285750">
              <a:spcAft>
                <a:spcPts val="1200"/>
              </a:spcAft>
              <a:buFont typeface="Arial" panose="020B0604020202020204" pitchFamily="34" charset="0"/>
              <a:buChar char="•"/>
            </a:pPr>
            <a:r>
              <a:rPr lang="en-US" dirty="0">
                <a:latin typeface="Candara" panose="020E0502030303020204" pitchFamily="34" charset="0"/>
              </a:rPr>
              <a:t>Scroll to the columns in question and select them all by control clicking each one.</a:t>
            </a:r>
          </a:p>
          <a:p>
            <a:pPr marL="285750" indent="-285750">
              <a:spcAft>
                <a:spcPts val="1200"/>
              </a:spcAft>
              <a:buFont typeface="Arial" panose="020B0604020202020204" pitchFamily="34" charset="0"/>
              <a:buChar char="•"/>
            </a:pPr>
            <a:r>
              <a:rPr lang="en-US" dirty="0">
                <a:latin typeface="Candara" panose="020E0502030303020204" pitchFamily="34" charset="0"/>
              </a:rPr>
              <a:t>Click on the arrow to the top right of the column header and choose </a:t>
            </a:r>
            <a:r>
              <a:rPr lang="en-US" sz="1700" dirty="0">
                <a:highlight>
                  <a:srgbClr val="EEEAEA"/>
                </a:highlight>
                <a:latin typeface="Book Antiqua" panose="02040602050305030304" pitchFamily="18" charset="0"/>
              </a:rPr>
              <a:t>Pivot</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The pivoted columns are now at the end.  Check to be sure the pivot </a:t>
            </a:r>
            <a:br>
              <a:rPr lang="en-US" dirty="0">
                <a:latin typeface="Candara" panose="020E0502030303020204" pitchFamily="34" charset="0"/>
              </a:rPr>
            </a:br>
            <a:r>
              <a:rPr lang="en-US" dirty="0">
                <a:latin typeface="Candara" panose="020E0502030303020204" pitchFamily="34" charset="0"/>
              </a:rPr>
              <a:t>achieved the desired results.  Note: By default only the first 1,000 rows show, </a:t>
            </a:r>
            <a:br>
              <a:rPr lang="en-US" dirty="0">
                <a:latin typeface="Candara" panose="020E0502030303020204" pitchFamily="34" charset="0"/>
              </a:rPr>
            </a:br>
            <a:r>
              <a:rPr lang="en-US" dirty="0">
                <a:latin typeface="Candara" panose="020E0502030303020204" pitchFamily="34" charset="0"/>
              </a:rPr>
              <a:t>so you will need to show more if you are concerned that not all your data </a:t>
            </a:r>
            <a:br>
              <a:rPr lang="en-US" dirty="0">
                <a:latin typeface="Candara" panose="020E0502030303020204" pitchFamily="34" charset="0"/>
              </a:rPr>
            </a:br>
            <a:r>
              <a:rPr lang="en-US" dirty="0">
                <a:latin typeface="Candara" panose="020E0502030303020204" pitchFamily="34" charset="0"/>
              </a:rPr>
              <a:t>made it through the pivot.</a:t>
            </a:r>
          </a:p>
          <a:p>
            <a:pPr marL="285750" indent="-285750">
              <a:spcAft>
                <a:spcPts val="1200"/>
              </a:spcAft>
              <a:buFont typeface="Arial" panose="020B0604020202020204" pitchFamily="34" charset="0"/>
              <a:buChar char="•"/>
            </a:pPr>
            <a:r>
              <a:rPr lang="en-US" dirty="0">
                <a:latin typeface="Candara" panose="020E0502030303020204" pitchFamily="34" charset="0"/>
              </a:rPr>
              <a:t>Click on the arrow to the right of the header and choose </a:t>
            </a:r>
            <a:r>
              <a:rPr lang="en-US" sz="1700" dirty="0">
                <a:highlight>
                  <a:srgbClr val="EEEAEA"/>
                </a:highlight>
                <a:latin typeface="Book Antiqua" panose="02040602050305030304" pitchFamily="18" charset="0"/>
              </a:rPr>
              <a:t>Rename</a:t>
            </a:r>
            <a:r>
              <a:rPr lang="en-US" dirty="0">
                <a:latin typeface="Candara" panose="020E0502030303020204" pitchFamily="34" charset="0"/>
              </a:rPr>
              <a:t> to apply a </a:t>
            </a:r>
            <a:br>
              <a:rPr lang="en-US" dirty="0">
                <a:latin typeface="Candara" panose="020E0502030303020204" pitchFamily="34" charset="0"/>
              </a:rPr>
            </a:br>
            <a:r>
              <a:rPr lang="en-US" dirty="0">
                <a:latin typeface="Candara" panose="020E0502030303020204" pitchFamily="34" charset="0"/>
              </a:rPr>
              <a:t>meaningful name.</a:t>
            </a:r>
          </a:p>
          <a:p>
            <a:pPr marL="285750" indent="-285750">
              <a:spcAft>
                <a:spcPts val="1200"/>
              </a:spcAft>
              <a:buFont typeface="Arial" panose="020B0604020202020204" pitchFamily="34" charset="0"/>
              <a:buChar char="•"/>
            </a:pPr>
            <a:endParaRPr lang="en-US" dirty="0">
              <a:latin typeface="Candara" panose="020E0502030303020204" pitchFamily="34" charset="0"/>
            </a:endParaRP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9" name="Picture 8">
            <a:extLst>
              <a:ext uri="{FF2B5EF4-FFF2-40B4-BE49-F238E27FC236}">
                <a16:creationId xmlns:a16="http://schemas.microsoft.com/office/drawing/2014/main" id="{2631A20A-9967-4B19-BCC5-36780A000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1446" y="3749674"/>
            <a:ext cx="2059073" cy="26517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Arrow: Left 9">
            <a:extLst>
              <a:ext uri="{FF2B5EF4-FFF2-40B4-BE49-F238E27FC236}">
                <a16:creationId xmlns:a16="http://schemas.microsoft.com/office/drawing/2014/main" id="{04032AE6-7622-4F94-B232-1C6660B8B0F3}"/>
              </a:ext>
            </a:extLst>
          </p:cNvPr>
          <p:cNvSpPr/>
          <p:nvPr/>
        </p:nvSpPr>
        <p:spPr>
          <a:xfrm>
            <a:off x="10708640" y="4490720"/>
            <a:ext cx="192024" cy="128016"/>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33210A7-2F82-4BF6-8866-39183DE94B0D}"/>
              </a:ext>
            </a:extLst>
          </p:cNvPr>
          <p:cNvSpPr/>
          <p:nvPr/>
        </p:nvSpPr>
        <p:spPr>
          <a:xfrm>
            <a:off x="9580880" y="3596639"/>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F76D17B7-887F-4633-9BF3-EF5006CA62CC}"/>
              </a:ext>
            </a:extLst>
          </p:cNvPr>
          <p:cNvSpPr/>
          <p:nvPr/>
        </p:nvSpPr>
        <p:spPr>
          <a:xfrm>
            <a:off x="10201954" y="3927758"/>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10784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9477">
        <p15:prstTrans prst="peelOff"/>
      </p:transition>
    </mc:Choice>
    <mc:Fallback>
      <p:transition spd="slow" advTm="294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left)">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wipe(left)">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038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3231654"/>
          </a:xfrm>
          <a:prstGeom prst="rect">
            <a:avLst/>
          </a:prstGeom>
          <a:noFill/>
        </p:spPr>
        <p:txBody>
          <a:bodyPr wrap="square" rtlCol="0">
            <a:spAutoFit/>
          </a:bodyPr>
          <a:lstStyle/>
          <a:p>
            <a:pPr>
              <a:spcAft>
                <a:spcPts val="1200"/>
              </a:spcAft>
            </a:pPr>
            <a:r>
              <a:rPr lang="en-US" dirty="0">
                <a:latin typeface="Candara" panose="020E0502030303020204" pitchFamily="34" charset="0"/>
              </a:rPr>
              <a:t>Now that the data itself is prepped, organize the data view to make your work more efficient by grouping fields before starting your visualization.  </a:t>
            </a:r>
          </a:p>
          <a:p>
            <a:pPr marL="285750" indent="-285750">
              <a:spcAft>
                <a:spcPts val="1200"/>
              </a:spcAft>
              <a:buFont typeface="Arial" panose="020B0604020202020204" pitchFamily="34" charset="0"/>
              <a:buChar char="•"/>
            </a:pPr>
            <a:r>
              <a:rPr lang="en-US" dirty="0">
                <a:latin typeface="Candara" panose="020E0502030303020204" pitchFamily="34" charset="0"/>
              </a:rPr>
              <a:t>Click on </a:t>
            </a:r>
            <a:r>
              <a:rPr lang="en-US" sz="1700" dirty="0">
                <a:highlight>
                  <a:srgbClr val="EEEAEA"/>
                </a:highlight>
                <a:latin typeface="Book Antiqua" panose="02040602050305030304" pitchFamily="18" charset="0"/>
              </a:rPr>
              <a:t>Sheet 1</a:t>
            </a:r>
            <a:r>
              <a:rPr lang="en-US" dirty="0">
                <a:latin typeface="Candara" panose="020E0502030303020204" pitchFamily="34" charset="0"/>
              </a:rPr>
              <a:t> from the bottom tabs.</a:t>
            </a:r>
          </a:p>
          <a:p>
            <a:pPr marL="4114800" indent="-285750">
              <a:spcBef>
                <a:spcPts val="2400"/>
              </a:spcBef>
              <a:spcAft>
                <a:spcPts val="1200"/>
              </a:spcAft>
              <a:buFont typeface="Arial" panose="020B0604020202020204" pitchFamily="34" charset="0"/>
              <a:buChar char="•"/>
            </a:pPr>
            <a:r>
              <a:rPr lang="en-US" dirty="0">
                <a:latin typeface="Candara" panose="020E0502030303020204" pitchFamily="34" charset="0"/>
              </a:rPr>
              <a:t>Select any field and right click or click on the arrow to the right to select </a:t>
            </a:r>
            <a:r>
              <a:rPr lang="en-US" sz="1700" dirty="0">
                <a:highlight>
                  <a:srgbClr val="EEEAEA"/>
                </a:highlight>
                <a:latin typeface="Book Antiqua" panose="02040602050305030304" pitchFamily="18" charset="0"/>
              </a:rPr>
              <a:t>Group by&gt;&gt;Folder</a:t>
            </a:r>
            <a:r>
              <a:rPr lang="en-US" dirty="0">
                <a:latin typeface="Candara" panose="020E0502030303020204" pitchFamily="34" charset="0"/>
              </a:rPr>
              <a:t>.  </a:t>
            </a:r>
          </a:p>
          <a:p>
            <a:pPr marL="4087368">
              <a:spcAft>
                <a:spcPts val="1200"/>
              </a:spcAft>
            </a:pPr>
            <a:r>
              <a:rPr lang="en-US" dirty="0">
                <a:latin typeface="Candara" panose="020E0502030303020204" pitchFamily="34" charset="0"/>
              </a:rPr>
              <a:t>Hint:  Right clicking can avoid the pesky habit of Tableau thinking you want to rename the field.</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0C88CB59-0F24-4D63-97F7-79B06C5B1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630133"/>
            <a:ext cx="2773920" cy="84589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DFF0DF7-74C2-490B-A4C0-7A336FB21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481" y="3634672"/>
            <a:ext cx="3730268"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Arrow: Down 12">
            <a:extLst>
              <a:ext uri="{FF2B5EF4-FFF2-40B4-BE49-F238E27FC236}">
                <a16:creationId xmlns:a16="http://schemas.microsoft.com/office/drawing/2014/main" id="{1165CAED-0EB2-4DF8-8614-93538F701B0E}"/>
              </a:ext>
            </a:extLst>
          </p:cNvPr>
          <p:cNvSpPr/>
          <p:nvPr/>
        </p:nvSpPr>
        <p:spPr>
          <a:xfrm>
            <a:off x="2357120" y="3634672"/>
            <a:ext cx="111760" cy="124528"/>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23E99C93-C6B4-4A56-BBDE-36E5529E362D}"/>
              </a:ext>
            </a:extLst>
          </p:cNvPr>
          <p:cNvSpPr/>
          <p:nvPr/>
        </p:nvSpPr>
        <p:spPr>
          <a:xfrm>
            <a:off x="2357120" y="5709920"/>
            <a:ext cx="164592" cy="12192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E9A6E40F-BB33-499B-96B4-87745B0C6A86}"/>
              </a:ext>
            </a:extLst>
          </p:cNvPr>
          <p:cNvSpPr/>
          <p:nvPr/>
        </p:nvSpPr>
        <p:spPr>
          <a:xfrm>
            <a:off x="4397248" y="5709920"/>
            <a:ext cx="164592" cy="1219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D460E8DB-A904-4A3A-9DA5-B663F2C29935}"/>
              </a:ext>
            </a:extLst>
          </p:cNvPr>
          <p:cNvSpPr/>
          <p:nvPr/>
        </p:nvSpPr>
        <p:spPr>
          <a:xfrm>
            <a:off x="7082834" y="321655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2190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858">
        <p15:prstTrans prst="peelOff"/>
      </p:transition>
    </mc:Choice>
    <mc:Fallback>
      <p:transition spd="slow" advTm="188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up)">
                                      <p:cBhvr>
                                        <p:cTn id="36" dur="500"/>
                                        <p:tgtEl>
                                          <p:spTgt spid="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right)">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5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Select the first field to group and </a:t>
            </a:r>
            <a:r>
              <a:rPr lang="en-US" dirty="0" err="1">
                <a:latin typeface="Candara" panose="020E0502030303020204" pitchFamily="34" charset="0"/>
              </a:rPr>
              <a:t>SHIFT+Click</a:t>
            </a:r>
            <a:r>
              <a:rPr lang="en-US" dirty="0">
                <a:latin typeface="Candara" panose="020E0502030303020204" pitchFamily="34" charset="0"/>
              </a:rPr>
              <a:t> the last field for adjacent fields or </a:t>
            </a:r>
            <a:r>
              <a:rPr lang="en-US" dirty="0" err="1">
                <a:latin typeface="Candara" panose="020E0502030303020204" pitchFamily="34" charset="0"/>
              </a:rPr>
              <a:t>CTRL+Click</a:t>
            </a:r>
            <a:r>
              <a:rPr lang="en-US" dirty="0">
                <a:latin typeface="Candara" panose="020E0502030303020204" pitchFamily="34" charset="0"/>
              </a:rPr>
              <a:t> each non-adjacent field.  </a:t>
            </a:r>
          </a:p>
          <a:p>
            <a:pPr marL="285750" indent="-285750">
              <a:spcAft>
                <a:spcPts val="1200"/>
              </a:spcAft>
              <a:buFont typeface="Arial" panose="020B0604020202020204" pitchFamily="34" charset="0"/>
              <a:buChar char="•"/>
            </a:pPr>
            <a:r>
              <a:rPr lang="en-US" dirty="0">
                <a:latin typeface="Candara" panose="020E0502030303020204" pitchFamily="34" charset="0"/>
              </a:rPr>
              <a:t>Right click and choose </a:t>
            </a:r>
            <a:r>
              <a:rPr lang="en-US" sz="1700" dirty="0">
                <a:highlight>
                  <a:srgbClr val="EEEAEA"/>
                </a:highlight>
                <a:latin typeface="Book Antiqua" panose="02040602050305030304" pitchFamily="18" charset="0"/>
              </a:rPr>
              <a:t>Folders&gt;&gt;Create Folder</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Optionally you can add fields you previously </a:t>
            </a:r>
            <a:br>
              <a:rPr lang="en-US" dirty="0">
                <a:latin typeface="Candara" panose="020E0502030303020204" pitchFamily="34" charset="0"/>
              </a:rPr>
            </a:br>
            <a:r>
              <a:rPr lang="en-US" dirty="0">
                <a:latin typeface="Candara" panose="020E0502030303020204" pitchFamily="34" charset="0"/>
              </a:rPr>
              <a:t>missed to an existing folder here, too.</a:t>
            </a:r>
          </a:p>
          <a:p>
            <a:pPr marL="285750" indent="-285750">
              <a:spcAft>
                <a:spcPts val="1200"/>
              </a:spcAft>
              <a:buFont typeface="Arial" panose="020B0604020202020204" pitchFamily="34" charset="0"/>
              <a:buChar char="•"/>
            </a:pPr>
            <a:r>
              <a:rPr lang="en-US" dirty="0">
                <a:latin typeface="Candara" panose="020E0502030303020204" pitchFamily="34" charset="0"/>
              </a:rPr>
              <a:t>Name the folder and hit enter or </a:t>
            </a:r>
            <a:r>
              <a:rPr lang="en-US" sz="1700" dirty="0">
                <a:highlight>
                  <a:srgbClr val="EEEAEA"/>
                </a:highlight>
                <a:latin typeface="Book Antiqua" panose="02040602050305030304" pitchFamily="18" charset="0"/>
              </a:rPr>
              <a:t>OK</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Save again, and you are ready to start visualizing.</a:t>
            </a:r>
          </a:p>
          <a:p>
            <a:pPr marL="285750" indent="-285750">
              <a:spcAft>
                <a:spcPts val="1200"/>
              </a:spcAft>
              <a:buFont typeface="Arial" panose="020B0604020202020204" pitchFamily="34" charset="0"/>
              <a:buChar char="•"/>
            </a:pPr>
            <a:endParaRPr lang="en-US" dirty="0">
              <a:latin typeface="Candara" panose="020E0502030303020204" pitchFamily="34" charset="0"/>
            </a:endParaRP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E0F684C2-D132-46C0-8B7C-DDAAABBF5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060" y="2835275"/>
            <a:ext cx="5002407" cy="34290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Left 8">
            <a:extLst>
              <a:ext uri="{FF2B5EF4-FFF2-40B4-BE49-F238E27FC236}">
                <a16:creationId xmlns:a16="http://schemas.microsoft.com/office/drawing/2014/main" id="{42D2549A-CACF-4002-A3F3-9461BD2A8624}"/>
              </a:ext>
            </a:extLst>
          </p:cNvPr>
          <p:cNvSpPr/>
          <p:nvPr/>
        </p:nvSpPr>
        <p:spPr>
          <a:xfrm>
            <a:off x="8270240" y="3545840"/>
            <a:ext cx="172720" cy="12192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E96115E2-6EC8-490E-B30A-B231881B72A9}"/>
              </a:ext>
            </a:extLst>
          </p:cNvPr>
          <p:cNvSpPr/>
          <p:nvPr/>
        </p:nvSpPr>
        <p:spPr>
          <a:xfrm>
            <a:off x="8686800" y="6187440"/>
            <a:ext cx="182880" cy="147979"/>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E4D5C8F-C403-4968-B497-84A754D49B43}"/>
              </a:ext>
            </a:extLst>
          </p:cNvPr>
          <p:cNvSpPr/>
          <p:nvPr/>
        </p:nvSpPr>
        <p:spPr>
          <a:xfrm>
            <a:off x="10546080" y="5781040"/>
            <a:ext cx="182880" cy="203200"/>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98406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4691">
        <p15:prstTrans prst="peelOff"/>
      </p:transition>
    </mc:Choice>
    <mc:Fallback>
      <p:transition spd="slow" advTm="146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left)">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left)">
                                      <p:cBhvr>
                                        <p:cTn id="3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peech Bubble: Oval 16">
            <a:extLst>
              <a:ext uri="{FF2B5EF4-FFF2-40B4-BE49-F238E27FC236}">
                <a16:creationId xmlns:a16="http://schemas.microsoft.com/office/drawing/2014/main" id="{34522B3D-845A-4236-BFBC-95406905E00C}"/>
              </a:ext>
            </a:extLst>
          </p:cNvPr>
          <p:cNvSpPr/>
          <p:nvPr/>
        </p:nvSpPr>
        <p:spPr>
          <a:xfrm>
            <a:off x="4964482" y="2508069"/>
            <a:ext cx="2725782" cy="1907177"/>
          </a:xfrm>
          <a:prstGeom prst="wedgeEllipseCallout">
            <a:avLst>
              <a:gd name="adj1" fmla="val 77098"/>
              <a:gd name="adj2" fmla="val -272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 </a:t>
            </a:r>
            <a:r>
              <a:rPr lang="en-US" sz="2400" dirty="0">
                <a:latin typeface="Berlin Sans FB Demi" panose="020E0802020502020306" pitchFamily="34" charset="0"/>
              </a:rPr>
              <a:t>(cont’d)</a:t>
            </a:r>
            <a:br>
              <a:rPr lang="en-US" b="1" dirty="0"/>
            </a:br>
            <a:endParaRPr lang="en-US" dirty="0"/>
          </a:p>
        </p:txBody>
      </p:sp>
      <p:pic>
        <p:nvPicPr>
          <p:cNvPr id="7" name="Picture 6">
            <a:extLst>
              <a:ext uri="{FF2B5EF4-FFF2-40B4-BE49-F238E27FC236}">
                <a16:creationId xmlns:a16="http://schemas.microsoft.com/office/drawing/2014/main" id="{E8F76B1C-6479-4BB8-A6FC-969EC2D1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4273" y="640206"/>
            <a:ext cx="2011854" cy="5852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04D1929E-C74C-4E2D-8CE3-56AF5FB2E078}"/>
              </a:ext>
            </a:extLst>
          </p:cNvPr>
          <p:cNvSpPr txBox="1"/>
          <p:nvPr/>
        </p:nvSpPr>
        <p:spPr>
          <a:xfrm>
            <a:off x="5247597" y="3058709"/>
            <a:ext cx="4807133" cy="1015663"/>
          </a:xfrm>
          <a:prstGeom prst="rect">
            <a:avLst/>
          </a:prstGeom>
          <a:noFill/>
        </p:spPr>
        <p:txBody>
          <a:bodyPr wrap="square" rtlCol="0">
            <a:spAutoFit/>
          </a:bodyPr>
          <a:lstStyle/>
          <a:p>
            <a:r>
              <a:rPr lang="en-US" sz="2000" dirty="0">
                <a:latin typeface="Candara" panose="020E0502030303020204" pitchFamily="34" charset="0"/>
              </a:rPr>
              <a:t>A view of the final </a:t>
            </a:r>
            <a:br>
              <a:rPr lang="en-US" sz="2000" dirty="0">
                <a:latin typeface="Candara" panose="020E0502030303020204" pitchFamily="34" charset="0"/>
              </a:rPr>
            </a:br>
            <a:r>
              <a:rPr lang="en-US" sz="2000" dirty="0">
                <a:latin typeface="Candara" panose="020E0502030303020204" pitchFamily="34" charset="0"/>
              </a:rPr>
              <a:t>organization of the </a:t>
            </a:r>
            <a:br>
              <a:rPr lang="en-US" sz="2000" dirty="0">
                <a:latin typeface="Candara" panose="020E0502030303020204" pitchFamily="34" charset="0"/>
              </a:rPr>
            </a:br>
            <a:r>
              <a:rPr lang="en-US" sz="2000" dirty="0">
                <a:latin typeface="Candara" panose="020E0502030303020204" pitchFamily="34" charset="0"/>
              </a:rPr>
              <a:t>Tableau data</a:t>
            </a:r>
          </a:p>
        </p:txBody>
      </p:sp>
      <p:pic>
        <p:nvPicPr>
          <p:cNvPr id="16" name="Picture 15">
            <a:extLst>
              <a:ext uri="{FF2B5EF4-FFF2-40B4-BE49-F238E27FC236}">
                <a16:creationId xmlns:a16="http://schemas.microsoft.com/office/drawing/2014/main" id="{250B1547-83BC-492B-AC01-7077B1060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04" y="3177380"/>
            <a:ext cx="1861374" cy="1828800"/>
          </a:xfrm>
          <a:prstGeom prst="rect">
            <a:avLst/>
          </a:prstGeom>
        </p:spPr>
      </p:pic>
      <p:pic>
        <p:nvPicPr>
          <p:cNvPr id="19" name="Picture 18">
            <a:extLst>
              <a:ext uri="{FF2B5EF4-FFF2-40B4-BE49-F238E27FC236}">
                <a16:creationId xmlns:a16="http://schemas.microsoft.com/office/drawing/2014/main" id="{06B9C29E-8E14-4CBA-BC87-7CF4889EF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3778" y="2170995"/>
            <a:ext cx="1780952" cy="2971429"/>
          </a:xfrm>
          <a:prstGeom prst="rect">
            <a:avLst/>
          </a:prstGeom>
        </p:spPr>
      </p:pic>
    </p:spTree>
    <p:extLst>
      <p:ext uri="{BB962C8B-B14F-4D97-AF65-F5344CB8AC3E}">
        <p14:creationId xmlns:p14="http://schemas.microsoft.com/office/powerpoint/2010/main" val="830673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676">
        <p15:prstTrans prst="peelOff"/>
      </p:transition>
    </mc:Choice>
    <mc:Fallback>
      <p:transition spd="slow" advTm="3676">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Motion Scatter Chart</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5" cy="2057398"/>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7"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970918"/>
            <a:ext cx="2648176" cy="184560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031" y="973209"/>
            <a:ext cx="2401455" cy="1233553"/>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2339102"/>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First consider which data you want on your axes—which data might be influenced by which other data.  </a:t>
            </a:r>
          </a:p>
          <a:p>
            <a:pPr marL="582930">
              <a:spcAft>
                <a:spcPts val="1200"/>
              </a:spcAft>
            </a:pPr>
            <a:r>
              <a:rPr lang="en-US" dirty="0">
                <a:latin typeface="Candara" panose="020E0502030303020204" pitchFamily="34" charset="0"/>
              </a:rPr>
              <a:t>These fields need to be </a:t>
            </a:r>
            <a:r>
              <a:rPr lang="en-US" sz="1700" dirty="0">
                <a:highlight>
                  <a:srgbClr val="EEEAEA"/>
                </a:highlight>
                <a:latin typeface="Book Antiqua" panose="02040602050305030304" pitchFamily="18" charset="0"/>
              </a:rPr>
              <a:t>Measures</a:t>
            </a:r>
            <a:r>
              <a:rPr lang="en-US" dirty="0">
                <a:latin typeface="Candara" panose="020E0502030303020204" pitchFamily="34" charset="0"/>
              </a:rPr>
              <a:t>, which are essentially numerical data that can be used in mathematic computations.  </a:t>
            </a:r>
          </a:p>
          <a:p>
            <a:pPr marL="582930">
              <a:spcAft>
                <a:spcPts val="1200"/>
              </a:spcAft>
            </a:pPr>
            <a:r>
              <a:rPr lang="en-US" dirty="0">
                <a:latin typeface="Candara" panose="020E0502030303020204" pitchFamily="34" charset="0"/>
              </a:rPr>
              <a:t>For this tutorial, we will examine the correlation between average salaries for non-supervising librarians and the total number of borrowers.</a:t>
            </a:r>
          </a:p>
        </p:txBody>
      </p:sp>
      <p:pic>
        <p:nvPicPr>
          <p:cNvPr id="5" name="Graphic 4" descr="Two Women">
            <a:extLst>
              <a:ext uri="{FF2B5EF4-FFF2-40B4-BE49-F238E27FC236}">
                <a16:creationId xmlns:a16="http://schemas.microsoft.com/office/drawing/2014/main" id="{4E6CFC1C-D9A2-4701-8D05-72BE3F6E99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80815" y="5136353"/>
            <a:ext cx="457200" cy="457200"/>
          </a:xfrm>
          <a:prstGeom prst="rect">
            <a:avLst/>
          </a:prstGeom>
        </p:spPr>
      </p:pic>
      <p:pic>
        <p:nvPicPr>
          <p:cNvPr id="15" name="Graphic 14" descr="Team">
            <a:extLst>
              <a:ext uri="{FF2B5EF4-FFF2-40B4-BE49-F238E27FC236}">
                <a16:creationId xmlns:a16="http://schemas.microsoft.com/office/drawing/2014/main" id="{B4CD61B2-5FA3-401A-88AD-A0BDD0A306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3124" y="4679587"/>
            <a:ext cx="457200" cy="457200"/>
          </a:xfrm>
          <a:prstGeom prst="rect">
            <a:avLst/>
          </a:prstGeom>
        </p:spPr>
      </p:pic>
      <p:pic>
        <p:nvPicPr>
          <p:cNvPr id="17" name="Graphic 16" descr="Group">
            <a:extLst>
              <a:ext uri="{FF2B5EF4-FFF2-40B4-BE49-F238E27FC236}">
                <a16:creationId xmlns:a16="http://schemas.microsoft.com/office/drawing/2014/main" id="{D9B672A4-B733-47A6-9BF4-373BD477EC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32784" y="4222170"/>
            <a:ext cx="457200" cy="457200"/>
          </a:xfrm>
          <a:prstGeom prst="rect">
            <a:avLst/>
          </a:prstGeom>
        </p:spPr>
      </p:pic>
      <p:pic>
        <p:nvPicPr>
          <p:cNvPr id="19" name="Graphic 18" descr="Money">
            <a:extLst>
              <a:ext uri="{FF2B5EF4-FFF2-40B4-BE49-F238E27FC236}">
                <a16:creationId xmlns:a16="http://schemas.microsoft.com/office/drawing/2014/main" id="{C0D623B9-08AC-4142-9CEA-36A98C0DF2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03825" y="5136787"/>
            <a:ext cx="457200" cy="457200"/>
          </a:xfrm>
          <a:prstGeom prst="rect">
            <a:avLst/>
          </a:prstGeom>
        </p:spPr>
      </p:pic>
      <p:pic>
        <p:nvPicPr>
          <p:cNvPr id="20" name="Graphic 19" descr="Money">
            <a:extLst>
              <a:ext uri="{FF2B5EF4-FFF2-40B4-BE49-F238E27FC236}">
                <a16:creationId xmlns:a16="http://schemas.microsoft.com/office/drawing/2014/main" id="{A9839511-5393-45BB-983D-2D5909B15B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78810" y="4692798"/>
            <a:ext cx="457200" cy="457200"/>
          </a:xfrm>
          <a:prstGeom prst="rect">
            <a:avLst/>
          </a:prstGeom>
        </p:spPr>
      </p:pic>
      <p:pic>
        <p:nvPicPr>
          <p:cNvPr id="21" name="Graphic 20" descr="Money">
            <a:extLst>
              <a:ext uri="{FF2B5EF4-FFF2-40B4-BE49-F238E27FC236}">
                <a16:creationId xmlns:a16="http://schemas.microsoft.com/office/drawing/2014/main" id="{4609CE3C-B471-45E2-86EB-6464BFE9A6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80627" y="4692798"/>
            <a:ext cx="457200" cy="457200"/>
          </a:xfrm>
          <a:prstGeom prst="rect">
            <a:avLst/>
          </a:prstGeom>
        </p:spPr>
      </p:pic>
      <p:pic>
        <p:nvPicPr>
          <p:cNvPr id="22" name="Graphic 21" descr="Money">
            <a:extLst>
              <a:ext uri="{FF2B5EF4-FFF2-40B4-BE49-F238E27FC236}">
                <a16:creationId xmlns:a16="http://schemas.microsoft.com/office/drawing/2014/main" id="{D781ADFA-008A-46B6-806D-741480535F2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175193" y="4224386"/>
            <a:ext cx="457200" cy="457200"/>
          </a:xfrm>
          <a:prstGeom prst="rect">
            <a:avLst/>
          </a:prstGeom>
        </p:spPr>
      </p:pic>
      <p:pic>
        <p:nvPicPr>
          <p:cNvPr id="23" name="Graphic 22" descr="Money">
            <a:extLst>
              <a:ext uri="{FF2B5EF4-FFF2-40B4-BE49-F238E27FC236}">
                <a16:creationId xmlns:a16="http://schemas.microsoft.com/office/drawing/2014/main" id="{99AD7B35-3AE2-4D82-B132-CC304F3001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57408" y="4222831"/>
            <a:ext cx="457200" cy="457200"/>
          </a:xfrm>
          <a:prstGeom prst="rect">
            <a:avLst/>
          </a:prstGeom>
        </p:spPr>
      </p:pic>
      <p:pic>
        <p:nvPicPr>
          <p:cNvPr id="24" name="Graphic 23" descr="Money">
            <a:extLst>
              <a:ext uri="{FF2B5EF4-FFF2-40B4-BE49-F238E27FC236}">
                <a16:creationId xmlns:a16="http://schemas.microsoft.com/office/drawing/2014/main" id="{988B310F-444A-4BAC-89CE-D747D6AD48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62842" y="4193473"/>
            <a:ext cx="457200" cy="457200"/>
          </a:xfrm>
          <a:prstGeom prst="rect">
            <a:avLst/>
          </a:prstGeom>
        </p:spPr>
      </p:pic>
    </p:spTree>
    <p:custDataLst>
      <p:tags r:id="rId1"/>
    </p:custDataLst>
    <p:extLst>
      <p:ext uri="{BB962C8B-B14F-4D97-AF65-F5344CB8AC3E}">
        <p14:creationId xmlns:p14="http://schemas.microsoft.com/office/powerpoint/2010/main" val="4056022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395">
        <p15:prstTrans prst="peelOff"/>
      </p:transition>
    </mc:Choice>
    <mc:Fallback>
      <p:transition spd="slow" advTm="183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par>
                          <p:cTn id="29" fill="hold">
                            <p:stCondLst>
                              <p:cond delay="500"/>
                            </p:stCondLst>
                            <p:childTnLst>
                              <p:par>
                                <p:cTn id="30" presetID="1" presetClass="entr" presetSubtype="0" fill="hold" nodeType="afterEffect">
                                  <p:stCondLst>
                                    <p:cond delay="500"/>
                                  </p:stCondLst>
                                  <p:childTnLst>
                                    <p:set>
                                      <p:cBhvr>
                                        <p:cTn id="31" dur="1" fill="hold">
                                          <p:stCondLst>
                                            <p:cond delay="0"/>
                                          </p:stCondLst>
                                        </p:cTn>
                                        <p:tgtEl>
                                          <p:spTgt spid="5"/>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childTnLst>
                                </p:cTn>
                              </p:par>
                            </p:childTnLst>
                          </p:cTn>
                        </p:par>
                        <p:par>
                          <p:cTn id="35" fill="hold">
                            <p:stCondLst>
                              <p:cond delay="1500"/>
                            </p:stCondLst>
                            <p:childTnLst>
                              <p:par>
                                <p:cTn id="36" presetID="1"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500"/>
                                  </p:stCondLst>
                                  <p:childTnLst>
                                    <p:set>
                                      <p:cBhvr>
                                        <p:cTn id="40" dur="1" fill="hold">
                                          <p:stCondLst>
                                            <p:cond delay="0"/>
                                          </p:stCondLst>
                                        </p:cTn>
                                        <p:tgtEl>
                                          <p:spTgt spid="20"/>
                                        </p:tgtEl>
                                        <p:attrNameLst>
                                          <p:attrName>style.visibility</p:attrName>
                                        </p:attrNameLst>
                                      </p:cBhvr>
                                      <p:to>
                                        <p:strVal val="visible"/>
                                      </p:to>
                                    </p:set>
                                  </p:childTnLst>
                                </p:cTn>
                              </p:par>
                            </p:childTnLst>
                          </p:cTn>
                        </p:par>
                        <p:par>
                          <p:cTn id="41" fill="hold">
                            <p:stCondLst>
                              <p:cond delay="2500"/>
                            </p:stCondLst>
                            <p:childTnLst>
                              <p:par>
                                <p:cTn id="42" presetID="1"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nodeType="afterEffect">
                                  <p:stCondLst>
                                    <p:cond delay="500"/>
                                  </p:stCondLst>
                                  <p:childTnLst>
                                    <p:set>
                                      <p:cBhvr>
                                        <p:cTn id="46" dur="1" fill="hold">
                                          <p:stCondLst>
                                            <p:cond delay="0"/>
                                          </p:stCondLst>
                                        </p:cTn>
                                        <p:tgtEl>
                                          <p:spTgt spid="17"/>
                                        </p:tgtEl>
                                        <p:attrNameLst>
                                          <p:attrName>style.visibility</p:attrName>
                                        </p:attrNameLst>
                                      </p:cBhvr>
                                      <p:to>
                                        <p:strVal val="visible"/>
                                      </p:to>
                                    </p:set>
                                  </p:childTnLst>
                                </p:cTn>
                              </p:par>
                            </p:childTnLst>
                          </p:cTn>
                        </p:par>
                        <p:par>
                          <p:cTn id="47" fill="hold">
                            <p:stCondLst>
                              <p:cond delay="3500"/>
                            </p:stCondLst>
                            <p:childTnLst>
                              <p:par>
                                <p:cTn id="48" presetID="1" presetClass="entr" presetSubtype="0" fill="hold" nodeType="afterEffect">
                                  <p:stCondLst>
                                    <p:cond delay="50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nodeType="afterEffect">
                                  <p:stCondLst>
                                    <p:cond delay="500"/>
                                  </p:stCondLst>
                                  <p:childTnLst>
                                    <p:set>
                                      <p:cBhvr>
                                        <p:cTn id="52" dur="1" fill="hold">
                                          <p:stCondLst>
                                            <p:cond delay="0"/>
                                          </p:stCondLst>
                                        </p:cTn>
                                        <p:tgtEl>
                                          <p:spTgt spid="23"/>
                                        </p:tgtEl>
                                        <p:attrNameLst>
                                          <p:attrName>style.visibility</p:attrName>
                                        </p:attrNameLst>
                                      </p:cBhvr>
                                      <p:to>
                                        <p:strVal val="visible"/>
                                      </p:to>
                                    </p:set>
                                  </p:childTnLst>
                                </p:cTn>
                              </p:par>
                            </p:childTnLst>
                          </p:cTn>
                        </p:par>
                        <p:par>
                          <p:cTn id="53" fill="hold">
                            <p:stCondLst>
                              <p:cond delay="4500"/>
                            </p:stCondLst>
                            <p:childTnLst>
                              <p:par>
                                <p:cTn id="54" presetID="1" presetClass="entr" presetSubtype="0" fill="hold" nodeType="afterEffect">
                                  <p:stCondLst>
                                    <p:cond delay="50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78565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Expand a folder to access the fields grouped within.</a:t>
            </a:r>
          </a:p>
          <a:p>
            <a:pPr marL="2057400" indent="-285750">
              <a:spcAft>
                <a:spcPts val="1200"/>
              </a:spcAft>
              <a:buFont typeface="Arial" panose="020B0604020202020204" pitchFamily="34" charset="0"/>
              <a:buChar char="•"/>
            </a:pPr>
            <a:r>
              <a:rPr lang="en-US" dirty="0">
                <a:latin typeface="Candara" panose="020E0502030303020204" pitchFamily="34" charset="0"/>
              </a:rPr>
              <a:t>Drag the average salaries field to </a:t>
            </a:r>
            <a:r>
              <a:rPr lang="en-US" sz="1700" dirty="0">
                <a:highlight>
                  <a:srgbClr val="EEEAEA"/>
                </a:highlight>
                <a:latin typeface="Book Antiqua" panose="02040602050305030304" pitchFamily="18" charset="0"/>
              </a:rPr>
              <a:t>Columns</a:t>
            </a:r>
            <a:r>
              <a:rPr lang="en-US" dirty="0">
                <a:latin typeface="Candara" panose="020E0502030303020204" pitchFamily="34" charset="0"/>
              </a:rPr>
              <a:t>  in the top, </a:t>
            </a:r>
            <a:br>
              <a:rPr lang="en-US" dirty="0">
                <a:latin typeface="Candara" panose="020E0502030303020204" pitchFamily="34" charset="0"/>
              </a:rPr>
            </a:br>
            <a:r>
              <a:rPr lang="en-US" dirty="0">
                <a:latin typeface="Candara" panose="020E0502030303020204" pitchFamily="34" charset="0"/>
              </a:rPr>
              <a:t>right pane. The columns are what will show on the </a:t>
            </a:r>
            <a:br>
              <a:rPr lang="en-US" dirty="0">
                <a:latin typeface="Candara" panose="020E0502030303020204" pitchFamily="34" charset="0"/>
              </a:rPr>
            </a:br>
            <a:r>
              <a:rPr lang="en-US" dirty="0">
                <a:latin typeface="Candara" panose="020E0502030303020204" pitchFamily="34" charset="0"/>
              </a:rPr>
              <a:t>horizontal, or bottom axis.  </a:t>
            </a:r>
          </a:p>
          <a:p>
            <a:pPr marL="2057400" indent="-285750">
              <a:spcAft>
                <a:spcPts val="1200"/>
              </a:spcAft>
              <a:buFont typeface="Arial" panose="020B0604020202020204" pitchFamily="34" charset="0"/>
              <a:buChar char="•"/>
            </a:pPr>
            <a:r>
              <a:rPr lang="en-US" dirty="0">
                <a:latin typeface="Candara" panose="020E0502030303020204" pitchFamily="34" charset="0"/>
              </a:rPr>
              <a:t>Drag the total borrowers to </a:t>
            </a:r>
            <a:r>
              <a:rPr lang="en-US" sz="1700" dirty="0">
                <a:highlight>
                  <a:srgbClr val="EEEAEA"/>
                </a:highlight>
                <a:latin typeface="Book Antiqua" panose="02040602050305030304" pitchFamily="18" charset="0"/>
              </a:rPr>
              <a:t>Rows</a:t>
            </a:r>
            <a:r>
              <a:rPr lang="en-US" dirty="0">
                <a:latin typeface="Candara" panose="020E0502030303020204" pitchFamily="34" charset="0"/>
              </a:rPr>
              <a:t> in the same pane.  </a:t>
            </a:r>
            <a:br>
              <a:rPr lang="en-US" dirty="0">
                <a:latin typeface="Candara" panose="020E0502030303020204" pitchFamily="34" charset="0"/>
              </a:rPr>
            </a:br>
            <a:r>
              <a:rPr lang="en-US" dirty="0">
                <a:latin typeface="Candara" panose="020E0502030303020204" pitchFamily="34" charset="0"/>
              </a:rPr>
              <a:t>This will show on the vertical, or side axis.</a:t>
            </a:r>
          </a:p>
          <a:p>
            <a:pPr marL="2057400" indent="-285750">
              <a:spcBef>
                <a:spcPts val="1000"/>
              </a:spcBef>
              <a:spcAft>
                <a:spcPts val="200"/>
              </a:spcAft>
              <a:buFont typeface="Arial" panose="020B0604020202020204" pitchFamily="34" charset="0"/>
              <a:buChar char="•"/>
            </a:pPr>
            <a:r>
              <a:rPr lang="en-US" dirty="0">
                <a:latin typeface="Candara" panose="020E0502030303020204" pitchFamily="34" charset="0"/>
              </a:rPr>
              <a:t>From the </a:t>
            </a:r>
            <a:r>
              <a:rPr lang="en-US" sz="1700" dirty="0">
                <a:highlight>
                  <a:srgbClr val="EEEAEA"/>
                </a:highlight>
                <a:latin typeface="Book Antiqua" panose="02040602050305030304" pitchFamily="18" charset="0"/>
              </a:rPr>
              <a:t>Show Me</a:t>
            </a:r>
            <a:r>
              <a:rPr lang="en-US" dirty="0">
                <a:latin typeface="Candara" panose="020E0502030303020204" pitchFamily="34" charset="0"/>
              </a:rPr>
              <a:t> pane, click the scatter plot.</a:t>
            </a:r>
          </a:p>
          <a:p>
            <a:pPr marL="2057400" indent="-285750">
              <a:spcAft>
                <a:spcPts val="1200"/>
              </a:spcAft>
              <a:buFont typeface="Arial" panose="020B0604020202020204" pitchFamily="34" charset="0"/>
              <a:buChar char="•"/>
            </a:pPr>
            <a:endParaRPr lang="en-US" dirty="0">
              <a:latin typeface="Candara" panose="020E0502030303020204" pitchFamily="34" charset="0"/>
            </a:endParaRPr>
          </a:p>
          <a:p>
            <a:pPr marL="2057400" indent="-285750">
              <a:spcAft>
                <a:spcPts val="1200"/>
              </a:spcAft>
              <a:buFont typeface="Arial" panose="020B0604020202020204" pitchFamily="34" charset="0"/>
              <a:buChar char="•"/>
            </a:pPr>
            <a:r>
              <a:rPr lang="en-US" dirty="0">
                <a:latin typeface="Candara" panose="020E0502030303020204" pitchFamily="34" charset="0"/>
              </a:rPr>
              <a:t>Toggle off the </a:t>
            </a:r>
            <a:r>
              <a:rPr lang="en-US" sz="1700" dirty="0">
                <a:highlight>
                  <a:srgbClr val="EEEAEA"/>
                </a:highlight>
                <a:latin typeface="Book Antiqua" panose="02040602050305030304" pitchFamily="18" charset="0"/>
              </a:rPr>
              <a:t>Show Me</a:t>
            </a:r>
            <a:r>
              <a:rPr lang="en-US" dirty="0">
                <a:latin typeface="Candara" panose="020E0502030303020204" pitchFamily="34" charset="0"/>
              </a:rPr>
              <a:t> pane to give you more viewing space.</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12" name="Picture 11">
            <a:extLst>
              <a:ext uri="{FF2B5EF4-FFF2-40B4-BE49-F238E27FC236}">
                <a16:creationId xmlns:a16="http://schemas.microsoft.com/office/drawing/2014/main" id="{F661C992-3B96-4C97-91F4-CCB97AB47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483" y="2685819"/>
            <a:ext cx="1775614" cy="3459780"/>
          </a:xfrm>
          <a:prstGeom prst="rect">
            <a:avLst/>
          </a:prstGeom>
          <a:solidFill>
            <a:srgbClr val="FFFFFF">
              <a:shade val="85000"/>
            </a:srgbClr>
          </a:solidFill>
          <a:ln w="3175" cap="rnd">
            <a:solidFill>
              <a:schemeClr val="tx1">
                <a:lumMod val="50000"/>
                <a:lumOff val="50000"/>
              </a:schemeClr>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E400BCC9-1FF9-4CE6-B0F3-1193A7636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3215" y="2793838"/>
            <a:ext cx="2338306" cy="77724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10167F47-1250-4A09-834D-CD6F689AE7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47990" y="5196055"/>
            <a:ext cx="868755" cy="30482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CAC557FD-5A46-4F1D-A56C-DF9AB6E814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26562" y="4306989"/>
            <a:ext cx="786653" cy="5943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9" name="Arrow: Right 18">
            <a:extLst>
              <a:ext uri="{FF2B5EF4-FFF2-40B4-BE49-F238E27FC236}">
                <a16:creationId xmlns:a16="http://schemas.microsoft.com/office/drawing/2014/main" id="{8F439866-6E05-4BC6-A24B-0E6DBCF0C2F6}"/>
              </a:ext>
            </a:extLst>
          </p:cNvPr>
          <p:cNvSpPr/>
          <p:nvPr/>
        </p:nvSpPr>
        <p:spPr>
          <a:xfrm>
            <a:off x="998483" y="373888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47610DBC-CD14-4B6D-9BAB-408774C4D117}"/>
              </a:ext>
            </a:extLst>
          </p:cNvPr>
          <p:cNvSpPr/>
          <p:nvPr/>
        </p:nvSpPr>
        <p:spPr>
          <a:xfrm>
            <a:off x="1028963" y="593344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8B044F97-39FD-4F71-9C47-17FA2BDA66F5}"/>
              </a:ext>
            </a:extLst>
          </p:cNvPr>
          <p:cNvSpPr/>
          <p:nvPr/>
        </p:nvSpPr>
        <p:spPr>
          <a:xfrm>
            <a:off x="8515095" y="311787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A1D99045-6AEA-4271-A6DA-C47935C37B37}"/>
              </a:ext>
            </a:extLst>
          </p:cNvPr>
          <p:cNvSpPr/>
          <p:nvPr/>
        </p:nvSpPr>
        <p:spPr>
          <a:xfrm>
            <a:off x="8545575" y="337204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40016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9892">
        <p15:prstTrans prst="peelOff"/>
      </p:transition>
    </mc:Choice>
    <mc:Fallback>
      <p:transition spd="slow" advTm="19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left)">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left)">
                                      <p:cBhvr>
                                        <p:cTn id="49" dur="500"/>
                                        <p:tgtEl>
                                          <p:spTgt spid="1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animEffect transition="in" filter="wipe(left)">
                                      <p:cBhvr>
                                        <p:cTn id="59" dur="500"/>
                                        <p:tgtEl>
                                          <p:spTgt spid="11">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683333"/>
          </a:xfrm>
          <a:prstGeom prst="rect">
            <a:avLst/>
          </a:prstGeom>
          <a:noFill/>
        </p:spPr>
        <p:txBody>
          <a:bodyPr wrap="square" rtlCol="0">
            <a:spAutoFit/>
          </a:bodyPr>
          <a:lstStyle/>
          <a:p>
            <a:pPr>
              <a:spcAft>
                <a:spcPts val="1200"/>
              </a:spcAft>
            </a:pPr>
            <a:r>
              <a:rPr lang="en-US" dirty="0">
                <a:latin typeface="Candara" panose="020E0502030303020204" pitchFamily="34" charset="0"/>
              </a:rPr>
              <a:t>By default Tableau is summing data, so axis values are astronomical.  </a:t>
            </a:r>
          </a:p>
          <a:p>
            <a:pPr marL="285750" indent="-285750">
              <a:spcAft>
                <a:spcPts val="1200"/>
              </a:spcAft>
              <a:buFont typeface="Arial" panose="020B0604020202020204" pitchFamily="34" charset="0"/>
              <a:buChar char="•"/>
            </a:pPr>
            <a:r>
              <a:rPr lang="en-US" dirty="0">
                <a:latin typeface="Candara" panose="020E0502030303020204" pitchFamily="34" charset="0"/>
              </a:rPr>
              <a:t>Fix this by clicking the arrow to the right of each field and selecting </a:t>
            </a:r>
            <a:br>
              <a:rPr lang="en-US" dirty="0">
                <a:latin typeface="Candara" panose="020E0502030303020204" pitchFamily="34" charset="0"/>
              </a:rPr>
            </a:br>
            <a:r>
              <a:rPr lang="en-US" sz="1700" dirty="0">
                <a:highlight>
                  <a:srgbClr val="EEEAEA"/>
                </a:highlight>
                <a:latin typeface="Book Antiqua" panose="02040602050305030304" pitchFamily="18" charset="0"/>
              </a:rPr>
              <a:t>Measure&gt;&gt;Average</a:t>
            </a:r>
            <a:r>
              <a:rPr lang="en-US" dirty="0">
                <a:latin typeface="Candara" panose="020E0502030303020204" pitchFamily="34" charset="0"/>
              </a:rPr>
              <a:t>.  </a:t>
            </a:r>
          </a:p>
          <a:p>
            <a:pPr marL="914400" lvl="1" indent="-285750">
              <a:spcAft>
                <a:spcPts val="1200"/>
              </a:spcAft>
              <a:buFont typeface="Calibri" panose="020F0502020204030204" pitchFamily="34" charset="0"/>
              <a:buChar char="▪"/>
            </a:pPr>
            <a:r>
              <a:rPr lang="en-US" dirty="0">
                <a:latin typeface="Candara" panose="020E0502030303020204" pitchFamily="34" charset="0"/>
              </a:rPr>
              <a:t>Alternately, if you won’t be aggregating any data,  turn off </a:t>
            </a:r>
            <a:br>
              <a:rPr lang="en-US" dirty="0">
                <a:latin typeface="Candara" panose="020E0502030303020204" pitchFamily="34" charset="0"/>
              </a:rPr>
            </a:br>
            <a:r>
              <a:rPr lang="en-US" dirty="0">
                <a:latin typeface="Candara" panose="020E0502030303020204" pitchFamily="34" charset="0"/>
              </a:rPr>
              <a:t>aggregation methods by clicking </a:t>
            </a:r>
            <a:r>
              <a:rPr lang="en-US" sz="1700" dirty="0">
                <a:highlight>
                  <a:srgbClr val="EEEAEA"/>
                </a:highlight>
                <a:latin typeface="Book Antiqua" panose="02040602050305030304" pitchFamily="18" charset="0"/>
              </a:rPr>
              <a:t>Analysis&lt;&lt;Aggregate Measures</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from the menu bar.</a:t>
            </a:r>
          </a:p>
          <a:p>
            <a:pPr marL="914400">
              <a:spcBef>
                <a:spcPts val="7000"/>
              </a:spcBef>
              <a:spcAft>
                <a:spcPts val="1200"/>
              </a:spcAft>
            </a:pPr>
            <a:r>
              <a:rPr lang="en-US" dirty="0">
                <a:latin typeface="Candara" panose="020E0502030303020204" pitchFamily="34" charset="0"/>
              </a:rPr>
              <a:t>With the scatter chart skeleton in place, it’s time to fill in the chart.</a:t>
            </a:r>
          </a:p>
          <a:p>
            <a:pPr marL="1143000" indent="-285750">
              <a:spcAft>
                <a:spcPts val="1200"/>
              </a:spcAft>
              <a:buFont typeface="Arial" panose="020B0604020202020204" pitchFamily="34" charset="0"/>
              <a:buChar char="•"/>
            </a:pPr>
            <a:r>
              <a:rPr lang="en-US" dirty="0">
                <a:latin typeface="Candara" panose="020E0502030303020204" pitchFamily="34" charset="0"/>
              </a:rPr>
              <a:t>Change the mark type to </a:t>
            </a:r>
            <a:r>
              <a:rPr lang="en-US" sz="1700" dirty="0">
                <a:highlight>
                  <a:srgbClr val="EEEAEA"/>
                </a:highlight>
                <a:latin typeface="Book Antiqua" panose="02040602050305030304" pitchFamily="18" charset="0"/>
              </a:rPr>
              <a:t>Pie</a:t>
            </a:r>
            <a:r>
              <a:rPr lang="en-US" dirty="0">
                <a:latin typeface="Candara" panose="020E0502030303020204" pitchFamily="34" charset="0"/>
              </a:rPr>
              <a:t> via the </a:t>
            </a:r>
            <a:r>
              <a:rPr lang="en-US" sz="1700" dirty="0">
                <a:highlight>
                  <a:srgbClr val="EEEAEA"/>
                </a:highlight>
                <a:latin typeface="Book Antiqua" panose="02040602050305030304" pitchFamily="18" charset="0"/>
              </a:rPr>
              <a:t>Marks</a:t>
            </a:r>
            <a:r>
              <a:rPr lang="en-US" dirty="0">
                <a:latin typeface="Candara" panose="020E0502030303020204" pitchFamily="34" charset="0"/>
              </a:rPr>
              <a:t> dropdown.</a:t>
            </a:r>
          </a:p>
          <a:p>
            <a:pPr marL="2057400" indent="-285750">
              <a:spcAft>
                <a:spcPts val="1200"/>
              </a:spcAft>
              <a:buFont typeface="Arial" panose="020B0604020202020204" pitchFamily="34" charset="0"/>
              <a:buChar char="•"/>
            </a:pPr>
            <a:endParaRPr lang="en-US" dirty="0">
              <a:latin typeface="Candara" panose="020E0502030303020204" pitchFamily="34" charset="0"/>
            </a:endParaRP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0845BFB9-D85D-490E-BA33-8DC1CDF95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641" y="2507008"/>
            <a:ext cx="2804160"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B6A288F-F8FB-4B34-A0DB-FEE780D286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199" y="3749675"/>
            <a:ext cx="1496981"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Arrow: Down 22">
            <a:extLst>
              <a:ext uri="{FF2B5EF4-FFF2-40B4-BE49-F238E27FC236}">
                <a16:creationId xmlns:a16="http://schemas.microsoft.com/office/drawing/2014/main" id="{ADBCB067-8FC9-4008-B0C1-772085982133}"/>
              </a:ext>
            </a:extLst>
          </p:cNvPr>
          <p:cNvSpPr/>
          <p:nvPr/>
        </p:nvSpPr>
        <p:spPr>
          <a:xfrm>
            <a:off x="9988295" y="2327639"/>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D34102B0-3F1B-4CAF-BB7C-C05ED768D9F8}"/>
              </a:ext>
            </a:extLst>
          </p:cNvPr>
          <p:cNvSpPr/>
          <p:nvPr/>
        </p:nvSpPr>
        <p:spPr>
          <a:xfrm>
            <a:off x="8830055" y="406275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1F64B621-4804-44F9-BEB0-A85AFF06C5C7}"/>
              </a:ext>
            </a:extLst>
          </p:cNvPr>
          <p:cNvSpPr/>
          <p:nvPr/>
        </p:nvSpPr>
        <p:spPr>
          <a:xfrm>
            <a:off x="10547095" y="425579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 25">
            <a:extLst>
              <a:ext uri="{FF2B5EF4-FFF2-40B4-BE49-F238E27FC236}">
                <a16:creationId xmlns:a16="http://schemas.microsoft.com/office/drawing/2014/main" id="{10AB3D74-5C52-47CB-B9DE-2F75ABAF208D}"/>
              </a:ext>
            </a:extLst>
          </p:cNvPr>
          <p:cNvSpPr/>
          <p:nvPr/>
        </p:nvSpPr>
        <p:spPr>
          <a:xfrm>
            <a:off x="1671324" y="592497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7F42CC3-73A0-44F8-BEBB-A6ED18C03C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1096" y="4317351"/>
            <a:ext cx="2957305" cy="777240"/>
          </a:xfrm>
          <a:prstGeom prst="rect">
            <a:avLst/>
          </a:prstGeom>
        </p:spPr>
      </p:pic>
      <p:sp>
        <p:nvSpPr>
          <p:cNvPr id="27" name="Arrow: Left 26">
            <a:extLst>
              <a:ext uri="{FF2B5EF4-FFF2-40B4-BE49-F238E27FC236}">
                <a16:creationId xmlns:a16="http://schemas.microsoft.com/office/drawing/2014/main" id="{E14D61E1-0AF4-4911-94F5-54A84BFE7908}"/>
              </a:ext>
            </a:extLst>
          </p:cNvPr>
          <p:cNvSpPr/>
          <p:nvPr/>
        </p:nvSpPr>
        <p:spPr>
          <a:xfrm>
            <a:off x="4729484" y="488320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AF657786-91E4-4946-BB81-DD95093EB3A2}"/>
              </a:ext>
            </a:extLst>
          </p:cNvPr>
          <p:cNvSpPr/>
          <p:nvPr/>
        </p:nvSpPr>
        <p:spPr>
          <a:xfrm>
            <a:off x="1440829" y="410339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442870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2384">
        <p15:prstTrans prst="peelOff"/>
      </p:transition>
    </mc:Choice>
    <mc:Fallback>
      <p:transition spd="slow" advTm="22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xEl>
                                              <p:pRg st="4" end="4"/>
                                            </p:txEl>
                                          </p:spTgt>
                                        </p:tgtEl>
                                        <p:attrNameLst>
                                          <p:attrName>style.visibility</p:attrName>
                                        </p:attrNameLst>
                                      </p:cBhvr>
                                      <p:to>
                                        <p:strVal val="visible"/>
                                      </p:to>
                                    </p:set>
                                    <p:animEffect transition="in" filter="wipe(left)">
                                      <p:cBhvr>
                                        <p:cTn id="53" dur="500"/>
                                        <p:tgtEl>
                                          <p:spTgt spid="11">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1000"/>
                            </p:stCondLst>
                            <p:childTnLst>
                              <p:par>
                                <p:cTn id="64" presetID="22" presetClass="entr" presetSubtype="2"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62651"/>
          </a:xfrm>
          <a:prstGeom prst="rect">
            <a:avLst/>
          </a:prstGeom>
          <a:noFill/>
        </p:spPr>
        <p:txBody>
          <a:bodyPr wrap="square" rtlCol="0">
            <a:spAutoFit/>
          </a:bodyPr>
          <a:lstStyle/>
          <a:p>
            <a:pPr>
              <a:spcAft>
                <a:spcPts val="1200"/>
              </a:spcAft>
            </a:pPr>
            <a:r>
              <a:rPr lang="en-US" dirty="0">
                <a:latin typeface="Candara" panose="020E0502030303020204" pitchFamily="34" charset="0"/>
              </a:rPr>
              <a:t>Determine a field for your data points.  This needs to be an entity, which in Tableau is a </a:t>
            </a:r>
            <a:r>
              <a:rPr lang="en-US" sz="1700" dirty="0">
                <a:highlight>
                  <a:srgbClr val="EEEAEA"/>
                </a:highlight>
                <a:latin typeface="Book Antiqua" panose="02040602050305030304" pitchFamily="18" charset="0"/>
              </a:rPr>
              <a:t>Dimension</a:t>
            </a:r>
            <a:r>
              <a:rPr lang="en-US" dirty="0">
                <a:latin typeface="Candara" panose="020E0502030303020204" pitchFamily="34" charset="0"/>
              </a:rPr>
              <a:t>, or basically data on which mathematic operations cannot be performed.</a:t>
            </a:r>
          </a:p>
          <a:p>
            <a:pPr>
              <a:spcAft>
                <a:spcPts val="1200"/>
              </a:spcAft>
            </a:pPr>
            <a:r>
              <a:rPr lang="en-US" dirty="0">
                <a:latin typeface="Candara" panose="020E0502030303020204" pitchFamily="34" charset="0"/>
              </a:rPr>
              <a:t>We’ll use libraries so we can get detailed information about the measures for each library.</a:t>
            </a:r>
          </a:p>
          <a:p>
            <a:pPr marL="285750" indent="-285750">
              <a:spcAft>
                <a:spcPts val="1200"/>
              </a:spcAft>
              <a:buFont typeface="Arial" panose="020B0604020202020204" pitchFamily="34" charset="0"/>
              <a:buChar char="•"/>
            </a:pPr>
            <a:r>
              <a:rPr lang="en-US" dirty="0">
                <a:latin typeface="Candara" panose="020E0502030303020204" pitchFamily="34" charset="0"/>
              </a:rPr>
              <a:t>Drag the library field to the </a:t>
            </a:r>
            <a:r>
              <a:rPr lang="en-US" sz="1700" dirty="0">
                <a:highlight>
                  <a:srgbClr val="EEEAEA"/>
                </a:highlight>
                <a:latin typeface="Book Antiqua" panose="02040602050305030304" pitchFamily="18" charset="0"/>
              </a:rPr>
              <a:t>Detail</a:t>
            </a:r>
            <a:r>
              <a:rPr lang="en-US" dirty="0">
                <a:latin typeface="Candara" panose="020E0502030303020204" pitchFamily="34" charset="0"/>
              </a:rPr>
              <a:t> box in the </a:t>
            </a:r>
            <a:r>
              <a:rPr lang="en-US" sz="1700" dirty="0">
                <a:highlight>
                  <a:srgbClr val="EEEAEA"/>
                </a:highlight>
                <a:latin typeface="Book Antiqua" panose="02040602050305030304" pitchFamily="18" charset="0"/>
              </a:rPr>
              <a:t>Marks</a:t>
            </a:r>
            <a:r>
              <a:rPr lang="en-US" dirty="0">
                <a:latin typeface="Candara" panose="020E0502030303020204" pitchFamily="34" charset="0"/>
              </a:rPr>
              <a:t> pane.  </a:t>
            </a:r>
          </a:p>
          <a:p>
            <a:pPr marL="285750" indent="-285750">
              <a:spcAft>
                <a:spcPts val="1200"/>
              </a:spcAft>
              <a:buFont typeface="Arial" panose="020B0604020202020204" pitchFamily="34" charset="0"/>
              <a:buChar char="•"/>
            </a:pPr>
            <a:r>
              <a:rPr lang="en-US" dirty="0">
                <a:latin typeface="Candara" panose="020E0502030303020204" pitchFamily="34" charset="0"/>
              </a:rPr>
              <a:t>Decide which measure to use for size.  It should be something which may correlate with </a:t>
            </a:r>
            <a:br>
              <a:rPr lang="en-US" dirty="0">
                <a:latin typeface="Candara" panose="020E0502030303020204" pitchFamily="34" charset="0"/>
              </a:rPr>
            </a:br>
            <a:r>
              <a:rPr lang="en-US" dirty="0">
                <a:latin typeface="Candara" panose="020E0502030303020204" pitchFamily="34" charset="0"/>
              </a:rPr>
              <a:t>the other fields already used and which is closely tied to the data we will use for the pie </a:t>
            </a:r>
            <a:br>
              <a:rPr lang="en-US" dirty="0">
                <a:latin typeface="Candara" panose="020E0502030303020204" pitchFamily="34" charset="0"/>
              </a:rPr>
            </a:br>
            <a:r>
              <a:rPr lang="en-US" dirty="0">
                <a:latin typeface="Candara" panose="020E0502030303020204" pitchFamily="34" charset="0"/>
              </a:rPr>
              <a:t>chart sections.  </a:t>
            </a:r>
          </a:p>
          <a:p>
            <a:pPr marL="283464">
              <a:spcAft>
                <a:spcPts val="1200"/>
              </a:spcAft>
            </a:pPr>
            <a:r>
              <a:rPr lang="en-US" dirty="0">
                <a:latin typeface="Candara" panose="020E0502030303020204" pitchFamily="34" charset="0"/>
              </a:rPr>
              <a:t>We will use the total collection size.</a:t>
            </a:r>
          </a:p>
          <a:p>
            <a:pPr marL="285750" indent="-285750">
              <a:spcAft>
                <a:spcPts val="1200"/>
              </a:spcAft>
              <a:buFont typeface="Arial" panose="020B0604020202020204" pitchFamily="34" charset="0"/>
              <a:buChar char="•"/>
            </a:pPr>
            <a:r>
              <a:rPr lang="en-US" dirty="0">
                <a:latin typeface="Candara" panose="020E0502030303020204" pitchFamily="34" charset="0"/>
              </a:rPr>
              <a:t>Drag </a:t>
            </a:r>
            <a:r>
              <a:rPr lang="en-US" sz="1700" dirty="0">
                <a:highlight>
                  <a:srgbClr val="EEEAEA"/>
                </a:highlight>
                <a:latin typeface="Book Antiqua" panose="02040602050305030304" pitchFamily="18" charset="0"/>
              </a:rPr>
              <a:t>Total Collection</a:t>
            </a:r>
            <a:r>
              <a:rPr lang="en-US" dirty="0">
                <a:latin typeface="Candara" panose="020E0502030303020204" pitchFamily="34" charset="0"/>
              </a:rPr>
              <a:t> onto the </a:t>
            </a:r>
            <a:r>
              <a:rPr lang="en-US" sz="1700" dirty="0">
                <a:highlight>
                  <a:srgbClr val="EEEAEA"/>
                </a:highlight>
                <a:latin typeface="Book Antiqua" panose="02040602050305030304" pitchFamily="18" charset="0"/>
              </a:rPr>
              <a:t>Size</a:t>
            </a:r>
            <a:r>
              <a:rPr lang="en-US" dirty="0">
                <a:latin typeface="Candara" panose="020E0502030303020204" pitchFamily="34" charset="0"/>
              </a:rPr>
              <a:t> box in the </a:t>
            </a:r>
            <a:r>
              <a:rPr lang="en-US" sz="1700" dirty="0">
                <a:highlight>
                  <a:srgbClr val="EEEAEA"/>
                </a:highlight>
                <a:latin typeface="Book Antiqua" panose="02040602050305030304" pitchFamily="18" charset="0"/>
              </a:rPr>
              <a:t>Marks</a:t>
            </a:r>
            <a:r>
              <a:rPr lang="en-US" dirty="0">
                <a:latin typeface="Candara" panose="020E0502030303020204" pitchFamily="34" charset="0"/>
              </a:rPr>
              <a:t> pane.  If necessary, change the </a:t>
            </a:r>
            <a:br>
              <a:rPr lang="en-US" dirty="0">
                <a:latin typeface="Candara" panose="020E0502030303020204" pitchFamily="34" charset="0"/>
              </a:rPr>
            </a:br>
            <a:r>
              <a:rPr lang="en-US" dirty="0">
                <a:latin typeface="Candara" panose="020E0502030303020204" pitchFamily="34" charset="0"/>
              </a:rPr>
              <a:t>aggregation type to average.  </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EFE325C2-0D0E-43C2-9BAD-8943CA0CA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8087" y="3410515"/>
            <a:ext cx="1546994" cy="2011854"/>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Down 14">
            <a:extLst>
              <a:ext uri="{FF2B5EF4-FFF2-40B4-BE49-F238E27FC236}">
                <a16:creationId xmlns:a16="http://schemas.microsoft.com/office/drawing/2014/main" id="{1342FE71-AE51-45D1-A806-587FEA523535}"/>
              </a:ext>
            </a:extLst>
          </p:cNvPr>
          <p:cNvSpPr/>
          <p:nvPr/>
        </p:nvSpPr>
        <p:spPr>
          <a:xfrm>
            <a:off x="10852231" y="3861799"/>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B6DB1B84-73A6-4D59-8097-1F971C74C1A8}"/>
              </a:ext>
            </a:extLst>
          </p:cNvPr>
          <p:cNvSpPr/>
          <p:nvPr/>
        </p:nvSpPr>
        <p:spPr>
          <a:xfrm>
            <a:off x="10268185" y="4932730"/>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85412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8375">
        <p15:prstTrans prst="peelOff"/>
      </p:transition>
    </mc:Choice>
    <mc:Fallback>
      <p:transition spd="slow" advTm="283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Acquire Data</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399"/>
            <a:ext cx="7367539"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6" cy="2057400"/>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887" y="2375013"/>
            <a:ext cx="1923810"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36" y="1027905"/>
            <a:ext cx="2971800" cy="1868450"/>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3159" y="886450"/>
            <a:ext cx="2743200" cy="1407072"/>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4185761"/>
          </a:xfrm>
          <a:prstGeom prst="rect">
            <a:avLst/>
          </a:prstGeom>
          <a:noFill/>
        </p:spPr>
        <p:txBody>
          <a:bodyPr wrap="square" rtlCol="0">
            <a:spAutoFit/>
          </a:bodyPr>
          <a:lstStyle/>
          <a:p>
            <a:pPr marL="868680" indent="-285750">
              <a:spcAft>
                <a:spcPts val="1200"/>
              </a:spcAft>
              <a:buFont typeface="Arial" panose="020B0604020202020204" pitchFamily="34" charset="0"/>
              <a:buChar char="•"/>
            </a:pPr>
            <a:r>
              <a:rPr lang="en-US" dirty="0">
                <a:latin typeface="Candara" panose="020E0502030303020204" pitchFamily="34" charset="0"/>
              </a:rPr>
              <a:t>Library Research Service is a phenomenal resource for </a:t>
            </a:r>
            <a:br>
              <a:rPr lang="en-US" dirty="0">
                <a:latin typeface="Candara" panose="020E0502030303020204" pitchFamily="34" charset="0"/>
              </a:rPr>
            </a:br>
            <a:r>
              <a:rPr lang="en-US" dirty="0">
                <a:latin typeface="Candara" panose="020E0502030303020204" pitchFamily="34" charset="0"/>
              </a:rPr>
              <a:t>library data:  </a:t>
            </a:r>
            <a:r>
              <a:rPr lang="en-US" dirty="0">
                <a:latin typeface="Candara" panose="020E0502030303020204" pitchFamily="34" charset="0"/>
                <a:hlinkClick r:id="rId7"/>
              </a:rPr>
              <a:t>https://www.lrs.org/</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Browse under </a:t>
            </a:r>
            <a:r>
              <a:rPr lang="en-US" sz="1700" dirty="0">
                <a:highlight>
                  <a:srgbClr val="EEEAEA"/>
                </a:highlight>
                <a:latin typeface="Book Antiqua" panose="02040602050305030304" pitchFamily="18" charset="0"/>
              </a:rPr>
              <a:t>Data &amp; Tools</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Choose </a:t>
            </a:r>
            <a:r>
              <a:rPr lang="en-US" sz="1700" dirty="0">
                <a:highlight>
                  <a:srgbClr val="EEEAEA"/>
                </a:highlight>
                <a:latin typeface="Book Antiqua" panose="02040602050305030304" pitchFamily="18" charset="0"/>
              </a:rPr>
              <a:t>Public Libraries&gt;&gt;Colorado Public Library Statistics and Profiles</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Under </a:t>
            </a:r>
            <a:r>
              <a:rPr lang="en-US" sz="1700" dirty="0">
                <a:highlight>
                  <a:srgbClr val="EEEAEA"/>
                </a:highlight>
                <a:latin typeface="Book Antiqua" panose="02040602050305030304" pitchFamily="18" charset="0"/>
              </a:rPr>
              <a:t>Public Library Annual Report Data (1987 – present</a:t>
            </a:r>
            <a:r>
              <a:rPr lang="en-US" dirty="0">
                <a:highlight>
                  <a:srgbClr val="EEEAEA"/>
                </a:highlight>
                <a:latin typeface="Candara" panose="020E0502030303020204" pitchFamily="34" charset="0"/>
              </a:rPr>
              <a:t>)</a:t>
            </a:r>
            <a:r>
              <a:rPr lang="en-US" dirty="0">
                <a:latin typeface="Candara" panose="020E0502030303020204" pitchFamily="34" charset="0"/>
              </a:rPr>
              <a:t>, hit </a:t>
            </a:r>
            <a:r>
              <a:rPr lang="en-US" sz="1700" dirty="0">
                <a:highlight>
                  <a:srgbClr val="EEEAEA"/>
                </a:highlight>
                <a:latin typeface="Book Antiqua" panose="02040602050305030304" pitchFamily="18" charset="0"/>
              </a:rPr>
              <a:t>Go to Survey Data</a:t>
            </a:r>
            <a:r>
              <a:rPr lang="en-US" dirty="0">
                <a:latin typeface="Candara" panose="020E0502030303020204" pitchFamily="34" charset="0"/>
              </a:rPr>
              <a:t> button.</a:t>
            </a:r>
          </a:p>
          <a:p>
            <a:pPr marL="285750" indent="-285750">
              <a:spcAft>
                <a:spcPts val="1200"/>
              </a:spcAft>
              <a:buFont typeface="Arial" panose="020B0604020202020204" pitchFamily="34" charset="0"/>
              <a:buChar char="•"/>
            </a:pPr>
            <a:r>
              <a:rPr lang="en-US" dirty="0">
                <a:latin typeface="Candara" panose="020E0502030303020204" pitchFamily="34" charset="0"/>
              </a:rPr>
              <a:t>Inspect the </a:t>
            </a:r>
            <a:r>
              <a:rPr lang="en-US" sz="1700" dirty="0">
                <a:highlight>
                  <a:srgbClr val="EEEAEA"/>
                </a:highlight>
                <a:latin typeface="Book Antiqua" panose="02040602050305030304" pitchFamily="18" charset="0"/>
              </a:rPr>
              <a:t>Definitions</a:t>
            </a:r>
            <a:r>
              <a:rPr lang="en-US" dirty="0">
                <a:latin typeface="Candara" panose="020E0502030303020204" pitchFamily="34" charset="0"/>
              </a:rPr>
              <a:t> in the data menu bar </a:t>
            </a:r>
            <a:br>
              <a:rPr lang="en-US" dirty="0">
                <a:latin typeface="Candara" panose="020E0502030303020204" pitchFamily="34" charset="0"/>
              </a:rPr>
            </a:br>
            <a:r>
              <a:rPr lang="en-US" dirty="0">
                <a:latin typeface="Candara" panose="020E0502030303020204" pitchFamily="34" charset="0"/>
              </a:rPr>
              <a:t>to determine which fields you want to use.   </a:t>
            </a:r>
          </a:p>
          <a:p>
            <a:pPr marL="742950" lvl="1" indent="-285750">
              <a:spcAft>
                <a:spcPts val="1200"/>
              </a:spcAft>
              <a:buFont typeface="Calibri" panose="020F0502020204030204" pitchFamily="34" charset="0"/>
              <a:buChar char="▪"/>
            </a:pPr>
            <a:r>
              <a:rPr lang="en-US" dirty="0">
                <a:latin typeface="Candara" panose="020E0502030303020204" pitchFamily="34" charset="0"/>
              </a:rPr>
              <a:t>Hint: Copy and paste definitions into a Word document and highlight each field of interest using a color gradient according to how likely you are to use it now versus in the future.</a:t>
            </a:r>
          </a:p>
        </p:txBody>
      </p:sp>
      <p:pic>
        <p:nvPicPr>
          <p:cNvPr id="5" name="Picture 4">
            <a:extLst>
              <a:ext uri="{FF2B5EF4-FFF2-40B4-BE49-F238E27FC236}">
                <a16:creationId xmlns:a16="http://schemas.microsoft.com/office/drawing/2014/main" id="{B5BA788A-913B-4735-A73E-1EEA93727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1332" y="4148532"/>
            <a:ext cx="2051155" cy="831893"/>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1" name="Arrow: Left 10">
            <a:extLst>
              <a:ext uri="{FF2B5EF4-FFF2-40B4-BE49-F238E27FC236}">
                <a16:creationId xmlns:a16="http://schemas.microsoft.com/office/drawing/2014/main" id="{BACFD77B-3BC1-4F24-B49F-51E5E6574270}"/>
              </a:ext>
            </a:extLst>
          </p:cNvPr>
          <p:cNvSpPr/>
          <p:nvPr/>
        </p:nvSpPr>
        <p:spPr>
          <a:xfrm>
            <a:off x="9521109" y="473825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30869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1958">
        <p15:prstTrans prst="peelOff"/>
      </p:transition>
    </mc:Choice>
    <mc:Fallback>
      <p:transition spd="slow" advTm="31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left)">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left)">
                                      <p:cBhvr>
                                        <p:cTn id="46" dur="500"/>
                                        <p:tgtEl>
                                          <p:spTgt spid="1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Effect transition="in" filter="wipe(left)">
                                      <p:cBhvr>
                                        <p:cTn id="51" dur="500"/>
                                        <p:tgtEl>
                                          <p:spTgt spid="1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wipe(left)">
                                      <p:cBhvr>
                                        <p:cTn id="56" dur="500"/>
                                        <p:tgtEl>
                                          <p:spTgt spid="1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up)">
                                      <p:cBhvr>
                                        <p:cTn id="61" dur="500"/>
                                        <p:tgtEl>
                                          <p:spTgt spid="5"/>
                                        </p:tgtEl>
                                      </p:cBhvr>
                                    </p:animEffect>
                                  </p:childTnLst>
                                </p:cTn>
                              </p:par>
                            </p:childTnLst>
                          </p:cTn>
                        </p:par>
                        <p:par>
                          <p:cTn id="62" fill="hold">
                            <p:stCondLst>
                              <p:cond delay="500"/>
                            </p:stCondLst>
                            <p:childTnLst>
                              <p:par>
                                <p:cTn id="63" presetID="2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right)">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Effect transition="in" filter="wipe(left)">
                                      <p:cBhvr>
                                        <p:cTn id="7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50167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Change the size of the data points to make them more legible by clicking on </a:t>
            </a:r>
            <a:br>
              <a:rPr lang="en-US" dirty="0">
                <a:latin typeface="Candara" panose="020E0502030303020204" pitchFamily="34" charset="0"/>
              </a:rPr>
            </a:br>
            <a:r>
              <a:rPr lang="en-US" dirty="0">
                <a:latin typeface="Candara" panose="020E0502030303020204" pitchFamily="34" charset="0"/>
              </a:rPr>
              <a:t>the  </a:t>
            </a:r>
            <a:r>
              <a:rPr lang="en-US" sz="1700" dirty="0">
                <a:highlight>
                  <a:srgbClr val="EEEAEA"/>
                </a:highlight>
                <a:latin typeface="Book Antiqua" panose="02040602050305030304" pitchFamily="18" charset="0"/>
              </a:rPr>
              <a:t>Size</a:t>
            </a:r>
            <a:r>
              <a:rPr lang="en-US" dirty="0">
                <a:latin typeface="Candara" panose="020E0502030303020204" pitchFamily="34" charset="0"/>
              </a:rPr>
              <a:t> box and moving the slider to the right.  </a:t>
            </a:r>
          </a:p>
          <a:p>
            <a:pPr marL="4800600" indent="-285750">
              <a:spcAft>
                <a:spcPts val="1200"/>
              </a:spcAft>
              <a:buFont typeface="Calibri" panose="020F0502020204030204" pitchFamily="34" charset="0"/>
              <a:buChar char="▪"/>
            </a:pPr>
            <a:r>
              <a:rPr lang="en-US" dirty="0">
                <a:latin typeface="Candara" panose="020E0502030303020204" pitchFamily="34" charset="0"/>
              </a:rPr>
              <a:t>For greater control over the </a:t>
            </a:r>
            <a:br>
              <a:rPr lang="en-US" dirty="0">
                <a:latin typeface="Candara" panose="020E0502030303020204" pitchFamily="34" charset="0"/>
              </a:rPr>
            </a:br>
            <a:r>
              <a:rPr lang="en-US" dirty="0">
                <a:latin typeface="Candara" panose="020E0502030303020204" pitchFamily="34" charset="0"/>
              </a:rPr>
              <a:t>size of the circles, click to the </a:t>
            </a:r>
            <a:br>
              <a:rPr lang="en-US" dirty="0">
                <a:latin typeface="Candara" panose="020E0502030303020204" pitchFamily="34" charset="0"/>
              </a:rPr>
            </a:br>
            <a:r>
              <a:rPr lang="en-US" dirty="0">
                <a:latin typeface="Candara" panose="020E0502030303020204" pitchFamily="34" charset="0"/>
              </a:rPr>
              <a:t>right of the size legend and select </a:t>
            </a:r>
            <a:r>
              <a:rPr lang="en-US" sz="1700" dirty="0">
                <a:highlight>
                  <a:srgbClr val="EEEAEA"/>
                </a:highlight>
                <a:latin typeface="Book Antiqua" panose="02040602050305030304" pitchFamily="18" charset="0"/>
              </a:rPr>
              <a:t>Edit Sizes…</a:t>
            </a:r>
            <a:r>
              <a:rPr lang="en-US" dirty="0">
                <a:latin typeface="Candara" panose="020E0502030303020204" pitchFamily="34" charset="0"/>
              </a:rPr>
              <a:t>.  Changing the sizes to vary by range can more accurately reflect size differences, especially when dealing with percentages.   It also grants flexibility in setting the smallest size to ensure data points are visible.</a:t>
            </a:r>
          </a:p>
          <a:p>
            <a:pPr marL="4800600" indent="-285750">
              <a:buFont typeface="Calibri" panose="020F0502020204030204" pitchFamily="34" charset="0"/>
              <a:buChar char="▪"/>
            </a:pPr>
            <a:r>
              <a:rPr lang="en-US" dirty="0">
                <a:latin typeface="Candara" panose="020E0502030303020204" pitchFamily="34" charset="0"/>
              </a:rPr>
              <a:t>If the data range is too great for the smallest and </a:t>
            </a:r>
          </a:p>
          <a:p>
            <a:pPr marL="228600">
              <a:spcAft>
                <a:spcPts val="1200"/>
              </a:spcAft>
            </a:pPr>
            <a:r>
              <a:rPr lang="en-US" dirty="0">
                <a:latin typeface="Candara" panose="020E0502030303020204" pitchFamily="34" charset="0"/>
              </a:rPr>
              <a:t>largest data points to be meaningful, consider checking the boxes of the start and end values for the range to assign values before and beyond which the size will not change.</a:t>
            </a:r>
          </a:p>
          <a:p>
            <a:pPr marL="4857750" indent="-285750">
              <a:spcAft>
                <a:spcPts val="1200"/>
              </a:spcAft>
              <a:buFont typeface="Arial" panose="020B0604020202020204" pitchFamily="34" charset="0"/>
              <a:buChar char="•"/>
            </a:pPr>
            <a:endParaRPr lang="en-US" dirty="0">
              <a:latin typeface="Candara" panose="020E0502030303020204" pitchFamily="34" charset="0"/>
            </a:endParaRP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D0CA7BF3-AB56-4A01-AE66-8D43C2BF5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1741" y="2191175"/>
            <a:ext cx="2049780" cy="9144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0E21F5A-76FB-4E23-A8AB-8CA90E5A2D49}"/>
              </a:ext>
            </a:extLst>
          </p:cNvPr>
          <p:cNvPicPr>
            <a:picLocks noChangeAspect="1"/>
          </p:cNvPicPr>
          <p:nvPr/>
        </p:nvPicPr>
        <p:blipFill rotWithShape="1">
          <a:blip r:embed="rId5">
            <a:extLst>
              <a:ext uri="{28A0092B-C50C-407E-A947-70E740481C1C}">
                <a14:useLocalDpi xmlns:a14="http://schemas.microsoft.com/office/drawing/2010/main" val="0"/>
              </a:ext>
            </a:extLst>
          </a:blip>
          <a:srcRect r="1899" b="2330"/>
          <a:stretch/>
        </p:blipFill>
        <p:spPr>
          <a:xfrm>
            <a:off x="1069481" y="2960241"/>
            <a:ext cx="4223879" cy="229247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Left 11">
            <a:extLst>
              <a:ext uri="{FF2B5EF4-FFF2-40B4-BE49-F238E27FC236}">
                <a16:creationId xmlns:a16="http://schemas.microsoft.com/office/drawing/2014/main" id="{23277BD5-122D-43E0-8148-238D53B6AC3E}"/>
              </a:ext>
            </a:extLst>
          </p:cNvPr>
          <p:cNvSpPr/>
          <p:nvPr/>
        </p:nvSpPr>
        <p:spPr>
          <a:xfrm>
            <a:off x="9904711" y="2373937"/>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348C6257-B36C-4A38-943E-B3246B7017C3}"/>
              </a:ext>
            </a:extLst>
          </p:cNvPr>
          <p:cNvSpPr/>
          <p:nvPr/>
        </p:nvSpPr>
        <p:spPr>
          <a:xfrm>
            <a:off x="10471385" y="3034455"/>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0A23D83A-2635-45FE-9AB7-74754F115916}"/>
              </a:ext>
            </a:extLst>
          </p:cNvPr>
          <p:cNvSpPr/>
          <p:nvPr/>
        </p:nvSpPr>
        <p:spPr>
          <a:xfrm>
            <a:off x="3882471" y="337905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F69FE2F4-1CF2-4093-8C1F-B7B5476AD421}"/>
              </a:ext>
            </a:extLst>
          </p:cNvPr>
          <p:cNvSpPr/>
          <p:nvPr/>
        </p:nvSpPr>
        <p:spPr>
          <a:xfrm>
            <a:off x="2754711" y="426871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17CC468-6010-476F-B549-4B4A6A961045}"/>
              </a:ext>
            </a:extLst>
          </p:cNvPr>
          <p:cNvSpPr/>
          <p:nvPr/>
        </p:nvSpPr>
        <p:spPr>
          <a:xfrm>
            <a:off x="4024292" y="427448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04149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7363">
        <p15:prstTrans prst="peelOff"/>
      </p:transition>
    </mc:Choice>
    <mc:Fallback>
      <p:transition spd="slow" advTm="273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2" end="2"/>
                                            </p:txEl>
                                          </p:spTgt>
                                        </p:tgtEl>
                                        <p:attrNameLst>
                                          <p:attrName>style.visibility</p:attrName>
                                        </p:attrNameLst>
                                      </p:cBhvr>
                                      <p:to>
                                        <p:strVal val="visible"/>
                                      </p:to>
                                    </p:set>
                                    <p:animEffect transition="in" filter="wipe(left)">
                                      <p:cBhvr>
                                        <p:cTn id="39" dur="500"/>
                                        <p:tgtEl>
                                          <p:spTgt spid="11">
                                            <p:txEl>
                                              <p:pRg st="2" end="2"/>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11">
                                            <p:txEl>
                                              <p:pRg st="3" end="3"/>
                                            </p:txEl>
                                          </p:spTgt>
                                        </p:tgtEl>
                                        <p:attrNameLst>
                                          <p:attrName>style.visibility</p:attrName>
                                        </p:attrNameLst>
                                      </p:cBhvr>
                                      <p:to>
                                        <p:strVal val="visible"/>
                                      </p:to>
                                    </p:set>
                                    <p:animEffect transition="in" filter="wipe(left)">
                                      <p:cBhvr>
                                        <p:cTn id="42" dur="500"/>
                                        <p:tgtEl>
                                          <p:spTgt spid="11">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50865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Add a border to the pie marks to make them easier to distinguish by clicking </a:t>
            </a:r>
            <a:br>
              <a:rPr lang="en-US" dirty="0">
                <a:latin typeface="Candara" panose="020E0502030303020204" pitchFamily="34" charset="0"/>
              </a:rPr>
            </a:br>
            <a:r>
              <a:rPr lang="en-US" dirty="0">
                <a:latin typeface="Candara" panose="020E0502030303020204" pitchFamily="34" charset="0"/>
              </a:rPr>
              <a:t>on the </a:t>
            </a:r>
            <a:r>
              <a:rPr lang="en-US" sz="1700" dirty="0">
                <a:highlight>
                  <a:srgbClr val="EEEAEA"/>
                </a:highlight>
                <a:latin typeface="Book Antiqua" panose="02040602050305030304" pitchFamily="18" charset="0"/>
              </a:rPr>
              <a:t>Color</a:t>
            </a:r>
            <a:r>
              <a:rPr lang="en-US" dirty="0">
                <a:latin typeface="Candara" panose="020E0502030303020204" pitchFamily="34" charset="0"/>
              </a:rPr>
              <a:t> box and choosing a color under </a:t>
            </a:r>
            <a:r>
              <a:rPr lang="en-US" sz="1700" dirty="0">
                <a:highlight>
                  <a:srgbClr val="EEEAEA"/>
                </a:highlight>
                <a:latin typeface="Book Antiqua" panose="02040602050305030304" pitchFamily="18" charset="0"/>
              </a:rPr>
              <a:t>Effects&gt;&gt;Border</a:t>
            </a:r>
            <a:r>
              <a:rPr lang="en-US" dirty="0">
                <a:latin typeface="Candara" panose="020E0502030303020204" pitchFamily="34" charset="0"/>
              </a:rPr>
              <a:t>.</a:t>
            </a:r>
          </a:p>
          <a:p>
            <a:pPr>
              <a:spcAft>
                <a:spcPts val="1200"/>
              </a:spcAft>
            </a:pPr>
            <a:r>
              <a:rPr lang="en-US" dirty="0">
                <a:latin typeface="Candara" panose="020E0502030303020204" pitchFamily="34" charset="0"/>
              </a:rPr>
              <a:t>Now add collection type detail to the pie marks.  </a:t>
            </a:r>
          </a:p>
          <a:p>
            <a:pPr marL="285750" indent="-285750">
              <a:spcAft>
                <a:spcPts val="1200"/>
              </a:spcAft>
              <a:buFont typeface="Arial" panose="020B0604020202020204" pitchFamily="34" charset="0"/>
              <a:buChar char="•"/>
            </a:pPr>
            <a:r>
              <a:rPr lang="en-US" dirty="0">
                <a:latin typeface="Candara" panose="020E0502030303020204" pitchFamily="34" charset="0"/>
              </a:rPr>
              <a:t>Drag the </a:t>
            </a:r>
            <a:r>
              <a:rPr lang="en-US" sz="1700" dirty="0">
                <a:highlight>
                  <a:srgbClr val="EEEAEA"/>
                </a:highlight>
                <a:latin typeface="Book Antiqua" panose="02040602050305030304" pitchFamily="18" charset="0"/>
              </a:rPr>
              <a:t>Collection Type</a:t>
            </a:r>
            <a:r>
              <a:rPr lang="en-US" dirty="0">
                <a:latin typeface="Candara" panose="020E0502030303020204" pitchFamily="34" charset="0"/>
              </a:rPr>
              <a:t> field to the </a:t>
            </a:r>
            <a:r>
              <a:rPr lang="en-US" sz="1700" dirty="0">
                <a:highlight>
                  <a:srgbClr val="EEEAEA"/>
                </a:highlight>
                <a:latin typeface="Book Antiqua" panose="02040602050305030304" pitchFamily="18" charset="0"/>
              </a:rPr>
              <a:t>Color</a:t>
            </a:r>
            <a:r>
              <a:rPr lang="en-US" dirty="0">
                <a:latin typeface="Candara" panose="020E0502030303020204" pitchFamily="34" charset="0"/>
              </a:rPr>
              <a:t> box.  </a:t>
            </a:r>
          </a:p>
          <a:p>
            <a:pPr>
              <a:spcAft>
                <a:spcPts val="1200"/>
              </a:spcAft>
            </a:pPr>
            <a:r>
              <a:rPr lang="en-US" dirty="0">
                <a:latin typeface="Candara" panose="020E0502030303020204" pitchFamily="34" charset="0"/>
              </a:rPr>
              <a:t>If the colors aren’t suitable, change them.</a:t>
            </a:r>
          </a:p>
          <a:p>
            <a:pPr marL="28575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EEEAEA"/>
                </a:highlight>
                <a:latin typeface="Book Antiqua" panose="02040602050305030304" pitchFamily="18" charset="0"/>
              </a:rPr>
              <a:t>Color</a:t>
            </a:r>
            <a:r>
              <a:rPr lang="en-US" dirty="0">
                <a:latin typeface="Candara" panose="020E0502030303020204" pitchFamily="34" charset="0"/>
              </a:rPr>
              <a:t> box or on the arrow to the right of the </a:t>
            </a:r>
            <a:r>
              <a:rPr lang="en-US" dirty="0">
                <a:highlight>
                  <a:srgbClr val="EEEAEA"/>
                </a:highlight>
                <a:latin typeface="Book Antiqua" panose="02040602050305030304" pitchFamily="18" charset="0"/>
              </a:rPr>
              <a:t>Collection Type</a:t>
            </a:r>
            <a:r>
              <a:rPr lang="en-US" dirty="0">
                <a:latin typeface="Candara" panose="020E0502030303020204" pitchFamily="34" charset="0"/>
              </a:rPr>
              <a:t> legend </a:t>
            </a:r>
            <a:br>
              <a:rPr lang="en-US" dirty="0">
                <a:latin typeface="Candara" panose="020E0502030303020204" pitchFamily="34" charset="0"/>
              </a:rPr>
            </a:br>
            <a:r>
              <a:rPr lang="en-US" dirty="0">
                <a:latin typeface="Candara" panose="020E0502030303020204" pitchFamily="34" charset="0"/>
              </a:rPr>
              <a:t>and select </a:t>
            </a:r>
            <a:r>
              <a:rPr lang="en-US" dirty="0">
                <a:highlight>
                  <a:srgbClr val="EEEAEA"/>
                </a:highlight>
                <a:latin typeface="Book Antiqua" panose="02040602050305030304" pitchFamily="18" charset="0"/>
              </a:rPr>
              <a:t>Edit Colors…</a:t>
            </a:r>
            <a:r>
              <a:rPr lang="en-US" dirty="0">
                <a:latin typeface="Candara" panose="020E0502030303020204" pitchFamily="34" charset="0"/>
              </a:rPr>
              <a:t>. </a:t>
            </a:r>
            <a:r>
              <a:rPr lang="en-US" dirty="0">
                <a:highlight>
                  <a:srgbClr val="EEEAEA"/>
                </a:highlight>
                <a:latin typeface="Book Antiqua" panose="02040602050305030304" pitchFamily="18" charset="0"/>
              </a:rPr>
              <a:t> </a:t>
            </a:r>
          </a:p>
          <a:p>
            <a:pPr marL="4857750" indent="-285750">
              <a:spcAft>
                <a:spcPts val="1200"/>
              </a:spcAft>
              <a:buFont typeface="Arial" panose="020B0604020202020204" pitchFamily="34" charset="0"/>
              <a:buChar char="•"/>
            </a:pPr>
            <a:endParaRPr lang="en-US" dirty="0">
              <a:latin typeface="Candara" panose="020E0502030303020204" pitchFamily="34" charset="0"/>
            </a:endParaRP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44F8AFDD-C19B-4E2D-AFF0-BB673974D6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0616" y="2188707"/>
            <a:ext cx="1896010"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79DEEC3B-1CAE-4835-A2CF-F07821AE96BA}"/>
              </a:ext>
            </a:extLst>
          </p:cNvPr>
          <p:cNvSpPr/>
          <p:nvPr/>
        </p:nvSpPr>
        <p:spPr>
          <a:xfrm>
            <a:off x="9590497" y="2871906"/>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2E787575-89DA-4C61-8DE1-2C216BB626B9}"/>
              </a:ext>
            </a:extLst>
          </p:cNvPr>
          <p:cNvSpPr/>
          <p:nvPr/>
        </p:nvSpPr>
        <p:spPr>
          <a:xfrm>
            <a:off x="10956402" y="408878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69920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532">
        <p15:prstTrans prst="peelOff"/>
      </p:transition>
    </mc:Choice>
    <mc:Fallback>
      <p:transition spd="slow" advTm="185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wipe(left)">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4" end="4"/>
                                            </p:txEl>
                                          </p:spTgt>
                                        </p:tgtEl>
                                        <p:attrNameLst>
                                          <p:attrName>style.visibility</p:attrName>
                                        </p:attrNameLst>
                                      </p:cBhvr>
                                      <p:to>
                                        <p:strVal val="visible"/>
                                      </p:to>
                                    </p:set>
                                    <p:animEffect transition="in" filter="wipe(left)">
                                      <p:cBhvr>
                                        <p:cTn id="4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Select a different palette from the drop down.</a:t>
            </a:r>
          </a:p>
          <a:p>
            <a:pPr marL="28575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C0C0C0"/>
                </a:highlight>
                <a:latin typeface="Candara" panose="020E0502030303020204" pitchFamily="34" charset="0"/>
              </a:rPr>
              <a:t>Assign Palette</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Choose a different color from the displayed palette </a:t>
            </a:r>
            <a:br>
              <a:rPr lang="en-US" dirty="0">
                <a:latin typeface="Candara" panose="020E0502030303020204" pitchFamily="34" charset="0"/>
              </a:rPr>
            </a:br>
            <a:r>
              <a:rPr lang="en-US" dirty="0">
                <a:latin typeface="Candara" panose="020E0502030303020204" pitchFamily="34" charset="0"/>
              </a:rPr>
              <a:t>for the selected data item by clicking the color swatch.  </a:t>
            </a:r>
          </a:p>
          <a:p>
            <a:pPr marL="742950" lvl="1" indent="-285750">
              <a:spcAft>
                <a:spcPts val="1200"/>
              </a:spcAft>
              <a:buFont typeface="Calibri" panose="020F0502020204030204" pitchFamily="34" charset="0"/>
              <a:buChar char="▪"/>
            </a:pPr>
            <a:r>
              <a:rPr lang="en-US" dirty="0">
                <a:latin typeface="Candara" panose="020E0502030303020204" pitchFamily="34" charset="0"/>
              </a:rPr>
              <a:t>Change the color for the data item whose color </a:t>
            </a:r>
            <a:br>
              <a:rPr lang="en-US" dirty="0">
                <a:latin typeface="Candara" panose="020E0502030303020204" pitchFamily="34" charset="0"/>
              </a:rPr>
            </a:br>
            <a:r>
              <a:rPr lang="en-US" dirty="0">
                <a:latin typeface="Candara" panose="020E0502030303020204" pitchFamily="34" charset="0"/>
              </a:rPr>
              <a:t>you just used so each item has a unique color.</a:t>
            </a:r>
          </a:p>
          <a:p>
            <a:pPr marL="1600200" indent="-285750">
              <a:spcAft>
                <a:spcPts val="1200"/>
              </a:spcAft>
              <a:buFont typeface="Arial" panose="020B0604020202020204" pitchFamily="34" charset="0"/>
              <a:buChar char="•"/>
            </a:pPr>
            <a:r>
              <a:rPr lang="en-US" dirty="0">
                <a:latin typeface="Candara" panose="020E0502030303020204" pitchFamily="34" charset="0"/>
              </a:rPr>
              <a:t>Drag the </a:t>
            </a:r>
            <a:r>
              <a:rPr lang="en-US" sz="1700" dirty="0">
                <a:highlight>
                  <a:srgbClr val="EEEAEA"/>
                </a:highlight>
                <a:latin typeface="Book Antiqua" panose="02040602050305030304" pitchFamily="18" charset="0"/>
              </a:rPr>
              <a:t>Collection Size</a:t>
            </a:r>
            <a:r>
              <a:rPr lang="en-US" dirty="0">
                <a:latin typeface="Candara" panose="020E0502030303020204" pitchFamily="34" charset="0"/>
              </a:rPr>
              <a:t> field to the </a:t>
            </a:r>
            <a:r>
              <a:rPr lang="en-US" sz="1700" dirty="0">
                <a:highlight>
                  <a:srgbClr val="EEEAEA"/>
                </a:highlight>
                <a:latin typeface="Book Antiqua" panose="02040602050305030304" pitchFamily="18" charset="0"/>
              </a:rPr>
              <a:t>Angle</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box to add detail to the pie mark.</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FBB34FC4-753B-4BE7-932F-AC431DE6D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7846" y="2333297"/>
            <a:ext cx="3863675" cy="332260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 name="Arrow: Down 17">
            <a:extLst>
              <a:ext uri="{FF2B5EF4-FFF2-40B4-BE49-F238E27FC236}">
                <a16:creationId xmlns:a16="http://schemas.microsoft.com/office/drawing/2014/main" id="{2E787575-89DA-4C61-8DE1-2C216BB626B9}"/>
              </a:ext>
            </a:extLst>
          </p:cNvPr>
          <p:cNvSpPr/>
          <p:nvPr/>
        </p:nvSpPr>
        <p:spPr>
          <a:xfrm>
            <a:off x="10774924" y="2733988"/>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9DEEC3B-1CAE-4835-A2CF-F07821AE96BA}"/>
              </a:ext>
            </a:extLst>
          </p:cNvPr>
          <p:cNvSpPr/>
          <p:nvPr/>
        </p:nvSpPr>
        <p:spPr>
          <a:xfrm>
            <a:off x="8798017" y="329692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17FD664-E113-4CDF-8256-D00699110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83" y="4493299"/>
            <a:ext cx="1546994" cy="149338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Left 13">
            <a:extLst>
              <a:ext uri="{FF2B5EF4-FFF2-40B4-BE49-F238E27FC236}">
                <a16:creationId xmlns:a16="http://schemas.microsoft.com/office/drawing/2014/main" id="{D588B995-0352-466D-8AC8-FC142B3C90AA}"/>
              </a:ext>
            </a:extLst>
          </p:cNvPr>
          <p:cNvSpPr/>
          <p:nvPr/>
        </p:nvSpPr>
        <p:spPr>
          <a:xfrm>
            <a:off x="2073977" y="5698768"/>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F2C00CD1-762E-4F06-BDF9-40DD8903203B}"/>
              </a:ext>
            </a:extLst>
          </p:cNvPr>
          <p:cNvSpPr/>
          <p:nvPr/>
        </p:nvSpPr>
        <p:spPr>
          <a:xfrm>
            <a:off x="9901164" y="4729390"/>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0902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9375">
        <p15:prstTrans prst="peelOff"/>
      </p:transition>
    </mc:Choice>
    <mc:Fallback>
      <p:transition spd="slow" advTm="193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left)">
                                      <p:cBhvr>
                                        <p:cTn id="31" dur="500"/>
                                        <p:tgtEl>
                                          <p:spTgt spid="1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left)">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wipe(left)">
                                      <p:cBhvr>
                                        <p:cTn id="46" dur="500"/>
                                        <p:tgtEl>
                                          <p:spTgt spid="11">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62651"/>
          </a:xfrm>
          <a:prstGeom prst="rect">
            <a:avLst/>
          </a:prstGeom>
          <a:noFill/>
        </p:spPr>
        <p:txBody>
          <a:bodyPr wrap="square" rtlCol="0">
            <a:spAutoFit/>
          </a:bodyPr>
          <a:lstStyle/>
          <a:p>
            <a:pPr>
              <a:spcAft>
                <a:spcPts val="1200"/>
              </a:spcAft>
            </a:pPr>
            <a:r>
              <a:rPr lang="en-US" dirty="0">
                <a:latin typeface="Candara" panose="020E0502030303020204" pitchFamily="34" charset="0"/>
              </a:rPr>
              <a:t>We’ve got a scatter chart with pie marks now, but the data points are </a:t>
            </a:r>
            <a:br>
              <a:rPr lang="en-US" dirty="0">
                <a:latin typeface="Candara" panose="020E0502030303020204" pitchFamily="34" charset="0"/>
              </a:rPr>
            </a:br>
            <a:r>
              <a:rPr lang="en-US" dirty="0">
                <a:latin typeface="Candara" panose="020E0502030303020204" pitchFamily="34" charset="0"/>
              </a:rPr>
              <a:t>essentially horizontal and vertical.  This is because of the wide range of </a:t>
            </a:r>
            <a:br>
              <a:rPr lang="en-US" dirty="0">
                <a:latin typeface="Candara" panose="020E0502030303020204" pitchFamily="34" charset="0"/>
              </a:rPr>
            </a:br>
            <a:r>
              <a:rPr lang="en-US" dirty="0">
                <a:latin typeface="Candara" panose="020E0502030303020204" pitchFamily="34" charset="0"/>
              </a:rPr>
              <a:t>values in the total borrowers.  We need to use a logarithmic scale to </a:t>
            </a:r>
            <a:br>
              <a:rPr lang="en-US" dirty="0">
                <a:latin typeface="Candara" panose="020E0502030303020204" pitchFamily="34" charset="0"/>
              </a:rPr>
            </a:br>
            <a:r>
              <a:rPr lang="en-US" dirty="0">
                <a:latin typeface="Candara" panose="020E0502030303020204" pitchFamily="34" charset="0"/>
              </a:rPr>
              <a:t>correct this.</a:t>
            </a:r>
          </a:p>
          <a:p>
            <a:pPr marL="285750" indent="-285750">
              <a:spcAft>
                <a:spcPts val="1200"/>
              </a:spcAft>
              <a:buFont typeface="Arial" panose="020B0604020202020204" pitchFamily="34" charset="0"/>
              <a:buChar char="•"/>
            </a:pPr>
            <a:r>
              <a:rPr lang="en-US" dirty="0">
                <a:latin typeface="Candara" panose="020E0502030303020204" pitchFamily="34" charset="0"/>
              </a:rPr>
              <a:t>Right click on the y-axis and choose </a:t>
            </a:r>
            <a:r>
              <a:rPr lang="en-US" sz="1700" dirty="0">
                <a:highlight>
                  <a:srgbClr val="EEEAEA"/>
                </a:highlight>
                <a:latin typeface="Book Antiqua" panose="02040602050305030304" pitchFamily="18" charset="0"/>
              </a:rPr>
              <a:t>Edit Axis</a:t>
            </a:r>
            <a:r>
              <a:rPr lang="en-US" dirty="0">
                <a:highlight>
                  <a:srgbClr val="EEEAEA"/>
                </a:highlight>
                <a:latin typeface="Book Antiqua" panose="02040602050305030304" pitchFamily="18" charset="0"/>
              </a:rPr>
              <a:t>…</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A little over half way down, check the box for </a:t>
            </a:r>
            <a:r>
              <a:rPr lang="en-US" sz="1700" dirty="0">
                <a:highlight>
                  <a:srgbClr val="EEEAEA"/>
                </a:highlight>
                <a:latin typeface="Book Antiqua" panose="02040602050305030304" pitchFamily="18" charset="0"/>
              </a:rPr>
              <a:t>Logarithmic</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Rename the axis for conciseness.</a:t>
            </a:r>
          </a:p>
          <a:p>
            <a:pPr marL="285750" indent="-285750">
              <a:spcAft>
                <a:spcPts val="1200"/>
              </a:spcAft>
              <a:buFont typeface="Arial" panose="020B0604020202020204" pitchFamily="34" charset="0"/>
              <a:buChar char="•"/>
            </a:pPr>
            <a:r>
              <a:rPr lang="en-US" dirty="0">
                <a:latin typeface="Candara" panose="020E0502030303020204" pitchFamily="34" charset="0"/>
              </a:rPr>
              <a:t>Eliminate unused space and increase data density by unchecking the </a:t>
            </a:r>
            <a:br>
              <a:rPr lang="en-US" dirty="0">
                <a:latin typeface="Candara" panose="020E0502030303020204" pitchFamily="34" charset="0"/>
              </a:rPr>
            </a:br>
            <a:r>
              <a:rPr lang="en-US" dirty="0">
                <a:latin typeface="Candara" panose="020E0502030303020204" pitchFamily="34" charset="0"/>
              </a:rPr>
              <a:t>option for </a:t>
            </a:r>
            <a:r>
              <a:rPr lang="en-US" sz="1700" dirty="0">
                <a:highlight>
                  <a:srgbClr val="EEEAEA"/>
                </a:highlight>
                <a:latin typeface="Book Antiqua" panose="02040602050305030304" pitchFamily="18" charset="0"/>
              </a:rPr>
              <a:t>Include zero</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sz="1700" dirty="0">
                <a:highlight>
                  <a:srgbClr val="EEEAEA"/>
                </a:highlight>
                <a:latin typeface="Book Antiqua" panose="02040602050305030304" pitchFamily="18" charset="0"/>
              </a:rPr>
              <a:t>X</a:t>
            </a:r>
            <a:r>
              <a:rPr lang="en-US" dirty="0">
                <a:latin typeface="Candara" panose="020E0502030303020204" pitchFamily="34" charset="0"/>
              </a:rPr>
              <a:t> out of the dialog box.</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6510AA88-3278-4421-B640-C06135EAB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855" y="2270868"/>
            <a:ext cx="3031611" cy="4114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Left 13">
            <a:extLst>
              <a:ext uri="{FF2B5EF4-FFF2-40B4-BE49-F238E27FC236}">
                <a16:creationId xmlns:a16="http://schemas.microsoft.com/office/drawing/2014/main" id="{D588B995-0352-466D-8AC8-FC142B3C90AA}"/>
              </a:ext>
            </a:extLst>
          </p:cNvPr>
          <p:cNvSpPr/>
          <p:nvPr/>
        </p:nvSpPr>
        <p:spPr>
          <a:xfrm>
            <a:off x="9598781" y="526590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2E787575-89DA-4C61-8DE1-2C216BB626B9}"/>
              </a:ext>
            </a:extLst>
          </p:cNvPr>
          <p:cNvSpPr/>
          <p:nvPr/>
        </p:nvSpPr>
        <p:spPr>
          <a:xfrm>
            <a:off x="10881077" y="287080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9DEEC3B-1CAE-4835-A2CF-F07821AE96BA}"/>
              </a:ext>
            </a:extLst>
          </p:cNvPr>
          <p:cNvSpPr/>
          <p:nvPr/>
        </p:nvSpPr>
        <p:spPr>
          <a:xfrm>
            <a:off x="8572538" y="459498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F099511-6EF0-4506-852B-0EDDD38CE925}"/>
              </a:ext>
            </a:extLst>
          </p:cNvPr>
          <p:cNvSpPr/>
          <p:nvPr/>
        </p:nvSpPr>
        <p:spPr>
          <a:xfrm>
            <a:off x="11189414" y="234871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20803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1379">
        <p15:prstTrans prst="peelOff"/>
      </p:transition>
    </mc:Choice>
    <mc:Fallback>
      <p:transition spd="slow" advTm="213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left)">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xEl>
                                              <p:pRg st="5" end="5"/>
                                            </p:txEl>
                                          </p:spTgt>
                                        </p:tgtEl>
                                        <p:attrNameLst>
                                          <p:attrName>style.visibility</p:attrName>
                                        </p:attrNameLst>
                                      </p:cBhvr>
                                      <p:to>
                                        <p:strVal val="visible"/>
                                      </p:to>
                                    </p:set>
                                    <p:animEffect transition="in" filter="wipe(left)">
                                      <p:cBhvr>
                                        <p:cTn id="52" dur="500"/>
                                        <p:tgtEl>
                                          <p:spTgt spid="1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7"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01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185761"/>
          </a:xfrm>
          <a:prstGeom prst="rect">
            <a:avLst/>
          </a:prstGeom>
          <a:noFill/>
        </p:spPr>
        <p:txBody>
          <a:bodyPr wrap="square" rtlCol="0">
            <a:spAutoFit/>
          </a:bodyPr>
          <a:lstStyle/>
          <a:p>
            <a:pPr>
              <a:spcAft>
                <a:spcPts val="1200"/>
              </a:spcAft>
            </a:pPr>
            <a:r>
              <a:rPr lang="en-US" dirty="0">
                <a:latin typeface="Candara" panose="020E0502030303020204" pitchFamily="34" charset="0"/>
              </a:rPr>
              <a:t>Filter 0 values in Tableau rather than deleting them from Excel in case you need these </a:t>
            </a:r>
            <a:br>
              <a:rPr lang="en-US" dirty="0">
                <a:latin typeface="Candara" panose="020E0502030303020204" pitchFamily="34" charset="0"/>
              </a:rPr>
            </a:br>
            <a:r>
              <a:rPr lang="en-US" dirty="0">
                <a:latin typeface="Candara" panose="020E0502030303020204" pitchFamily="34" charset="0"/>
              </a:rPr>
              <a:t>records for other visualizations.  Note: If some entities have 0 values for some periods </a:t>
            </a:r>
            <a:br>
              <a:rPr lang="en-US" dirty="0">
                <a:latin typeface="Candara" panose="020E0502030303020204" pitchFamily="34" charset="0"/>
              </a:rPr>
            </a:br>
            <a:r>
              <a:rPr lang="en-US" dirty="0">
                <a:latin typeface="Candara" panose="020E0502030303020204" pitchFamily="34" charset="0"/>
              </a:rPr>
              <a:t>but provide data for others, consider creating an untouched copy of the Excel file for</a:t>
            </a:r>
            <a:br>
              <a:rPr lang="en-US" dirty="0">
                <a:latin typeface="Candara" panose="020E0502030303020204" pitchFamily="34" charset="0"/>
              </a:rPr>
            </a:br>
            <a:r>
              <a:rPr lang="en-US" dirty="0">
                <a:latin typeface="Candara" panose="020E0502030303020204" pitchFamily="34" charset="0"/>
              </a:rPr>
              <a:t>future use and from this file deleting all records for an entity with any missing data to </a:t>
            </a:r>
            <a:br>
              <a:rPr lang="en-US" dirty="0">
                <a:latin typeface="Candara" panose="020E0502030303020204" pitchFamily="34" charset="0"/>
              </a:rPr>
            </a:br>
            <a:r>
              <a:rPr lang="en-US" dirty="0">
                <a:latin typeface="Candara" panose="020E0502030303020204" pitchFamily="34" charset="0"/>
              </a:rPr>
              <a:t>ensure trends can be spotted.</a:t>
            </a:r>
          </a:p>
          <a:p>
            <a:pPr marL="285750" indent="-285750">
              <a:buFont typeface="Arial" panose="020B0604020202020204" pitchFamily="34" charset="0"/>
              <a:buChar char="•"/>
            </a:pPr>
            <a:r>
              <a:rPr lang="en-US" dirty="0">
                <a:latin typeface="Candara" panose="020E0502030303020204" pitchFamily="34" charset="0"/>
              </a:rPr>
              <a:t>Click on the arrow next to each measure in both the </a:t>
            </a:r>
            <a:r>
              <a:rPr lang="en-US" sz="1700" dirty="0">
                <a:highlight>
                  <a:srgbClr val="EEEAEA"/>
                </a:highlight>
                <a:latin typeface="Book Antiqua" panose="02040602050305030304" pitchFamily="18" charset="0"/>
              </a:rPr>
              <a:t>Marks</a:t>
            </a:r>
            <a:r>
              <a:rPr lang="en-US" dirty="0">
                <a:latin typeface="Candara" panose="020E0502030303020204" pitchFamily="34" charset="0"/>
              </a:rPr>
              <a:t> pane and the </a:t>
            </a:r>
            <a:r>
              <a:rPr lang="en-US" sz="1700" dirty="0">
                <a:highlight>
                  <a:srgbClr val="EEEAEA"/>
                </a:highlight>
                <a:latin typeface="Book Antiqua" panose="02040602050305030304" pitchFamily="18" charset="0"/>
              </a:rPr>
              <a:t>Columns</a:t>
            </a:r>
            <a:r>
              <a:rPr lang="en-US" dirty="0">
                <a:latin typeface="Candara" panose="020E0502030303020204" pitchFamily="34" charset="0"/>
              </a:rPr>
              <a:t> </a:t>
            </a:r>
          </a:p>
          <a:p>
            <a:pPr marL="3143250">
              <a:spcAft>
                <a:spcPts val="1200"/>
              </a:spcAft>
            </a:pPr>
            <a:r>
              <a:rPr lang="en-US" dirty="0">
                <a:latin typeface="Candara" panose="020E0502030303020204" pitchFamily="34" charset="0"/>
              </a:rPr>
              <a:t>and </a:t>
            </a:r>
            <a:r>
              <a:rPr lang="en-US" sz="1700" dirty="0">
                <a:highlight>
                  <a:srgbClr val="EEEAEA"/>
                </a:highlight>
                <a:latin typeface="Book Antiqua" panose="02040602050305030304" pitchFamily="18" charset="0"/>
              </a:rPr>
              <a:t>Rows</a:t>
            </a:r>
            <a:r>
              <a:rPr lang="en-US" dirty="0">
                <a:latin typeface="Candara" panose="020E0502030303020204" pitchFamily="34" charset="0"/>
              </a:rPr>
              <a:t> pane and choose </a:t>
            </a:r>
            <a:r>
              <a:rPr lang="en-US" sz="1700" dirty="0">
                <a:highlight>
                  <a:srgbClr val="EEEAEA"/>
                </a:highlight>
                <a:latin typeface="Book Antiqua" panose="02040602050305030304" pitchFamily="18" charset="0"/>
              </a:rPr>
              <a:t>Filter…</a:t>
            </a:r>
            <a:r>
              <a:rPr lang="en-US" dirty="0">
                <a:latin typeface="Candara" panose="020E0502030303020204" pitchFamily="34" charset="0"/>
              </a:rPr>
              <a:t>.  </a:t>
            </a:r>
          </a:p>
          <a:p>
            <a:pPr marL="3429000" indent="-285750">
              <a:spcAft>
                <a:spcPts val="1200"/>
              </a:spcAft>
              <a:buFont typeface="Arial" panose="020B0604020202020204" pitchFamily="34" charset="0"/>
              <a:buChar char="•"/>
            </a:pPr>
            <a:r>
              <a:rPr lang="en-US" dirty="0">
                <a:latin typeface="Candara" panose="020E0502030303020204" pitchFamily="34" charset="0"/>
              </a:rPr>
              <a:t>Click on the </a:t>
            </a:r>
            <a:r>
              <a:rPr lang="en-US" sz="1700" dirty="0">
                <a:highlight>
                  <a:srgbClr val="EEEAEA"/>
                </a:highlight>
                <a:latin typeface="Book Antiqua" panose="02040602050305030304" pitchFamily="18" charset="0"/>
              </a:rPr>
              <a:t>At least</a:t>
            </a:r>
            <a:r>
              <a:rPr lang="en-US" dirty="0">
                <a:latin typeface="Candara" panose="020E0502030303020204" pitchFamily="34" charset="0"/>
              </a:rPr>
              <a:t> tab and change the starting </a:t>
            </a:r>
            <a:br>
              <a:rPr lang="en-US" dirty="0">
                <a:latin typeface="Candara" panose="020E0502030303020204" pitchFamily="34" charset="0"/>
              </a:rPr>
            </a:br>
            <a:r>
              <a:rPr lang="en-US" dirty="0">
                <a:latin typeface="Candara" panose="020E0502030303020204" pitchFamily="34" charset="0"/>
              </a:rPr>
              <a:t>value to 1. </a:t>
            </a:r>
          </a:p>
          <a:p>
            <a:pPr marL="3429000" indent="-285750">
              <a:spcAft>
                <a:spcPts val="1200"/>
              </a:spcAft>
              <a:buFont typeface="Arial" panose="020B0604020202020204" pitchFamily="34" charset="0"/>
              <a:buChar char="•"/>
            </a:pPr>
            <a:r>
              <a:rPr lang="en-US" sz="1700" dirty="0">
                <a:highlight>
                  <a:srgbClr val="EEEAEA"/>
                </a:highlight>
                <a:latin typeface="Book Antiqua" panose="02040602050305030304" pitchFamily="18" charset="0"/>
              </a:rPr>
              <a:t>OK</a:t>
            </a:r>
            <a:r>
              <a:rPr lang="en-US" dirty="0">
                <a:latin typeface="Candara" panose="020E0502030303020204" pitchFamily="34" charset="0"/>
              </a:rPr>
              <a:t> out.</a:t>
            </a:r>
          </a:p>
          <a:p>
            <a:pPr marL="3429000" indent="-285750">
              <a:spcAft>
                <a:spcPts val="1200"/>
              </a:spcAft>
              <a:buFont typeface="Arial" panose="020B0604020202020204" pitchFamily="34" charset="0"/>
              <a:buChar char="•"/>
            </a:pPr>
            <a:r>
              <a:rPr lang="en-US" dirty="0">
                <a:latin typeface="Candara" panose="020E0502030303020204" pitchFamily="34" charset="0"/>
              </a:rPr>
              <a:t>Readjust the pie mark size at needed. </a:t>
            </a:r>
          </a:p>
          <a:p>
            <a:pPr marL="457200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DB238624-102E-4EB0-8DF9-5EE481E8C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6737" y="2197586"/>
            <a:ext cx="1881717" cy="3200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Left 13">
            <a:extLst>
              <a:ext uri="{FF2B5EF4-FFF2-40B4-BE49-F238E27FC236}">
                <a16:creationId xmlns:a16="http://schemas.microsoft.com/office/drawing/2014/main" id="{D588B995-0352-466D-8AC8-FC142B3C90AA}"/>
              </a:ext>
            </a:extLst>
          </p:cNvPr>
          <p:cNvSpPr/>
          <p:nvPr/>
        </p:nvSpPr>
        <p:spPr>
          <a:xfrm>
            <a:off x="10967781" y="242262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AFE1139-A469-47E5-B9BD-CDB1ABCCB3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687" y="4087346"/>
            <a:ext cx="3483703" cy="22860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79DEEC3B-1CAE-4835-A2CF-F07821AE96BA}"/>
              </a:ext>
            </a:extLst>
          </p:cNvPr>
          <p:cNvSpPr/>
          <p:nvPr/>
        </p:nvSpPr>
        <p:spPr>
          <a:xfrm>
            <a:off x="1492810" y="454075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F099511-6EF0-4506-852B-0EDDD38CE925}"/>
              </a:ext>
            </a:extLst>
          </p:cNvPr>
          <p:cNvSpPr/>
          <p:nvPr/>
        </p:nvSpPr>
        <p:spPr>
          <a:xfrm>
            <a:off x="557527" y="5210026"/>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07F351-9DF3-4806-A8A1-B9B36C50E41A}"/>
              </a:ext>
            </a:extLst>
          </p:cNvPr>
          <p:cNvSpPr/>
          <p:nvPr/>
        </p:nvSpPr>
        <p:spPr>
          <a:xfrm>
            <a:off x="2054265" y="613267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8041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1175">
        <p15:prstTrans prst="peelOff"/>
      </p:transition>
    </mc:Choice>
    <mc:Fallback>
      <p:transition spd="slow" advTm="31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Effect transition="in" filter="wipe(left)">
                                      <p:cBhvr>
                                        <p:cTn id="29" dur="500"/>
                                        <p:tgtEl>
                                          <p:spTgt spid="1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xEl>
                                              <p:pRg st="4" end="4"/>
                                            </p:txEl>
                                          </p:spTgt>
                                        </p:tgtEl>
                                        <p:attrNameLst>
                                          <p:attrName>style.visibility</p:attrName>
                                        </p:attrNameLst>
                                      </p:cBhvr>
                                      <p:to>
                                        <p:strVal val="visible"/>
                                      </p:to>
                                    </p:set>
                                    <p:animEffect transition="in" filter="wipe(left)">
                                      <p:cBhvr>
                                        <p:cTn id="47" dur="500"/>
                                        <p:tgtEl>
                                          <p:spTgt spid="1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
                                            <p:txEl>
                                              <p:pRg st="5" end="5"/>
                                            </p:txEl>
                                          </p:spTgt>
                                        </p:tgtEl>
                                        <p:attrNameLst>
                                          <p:attrName>style.visibility</p:attrName>
                                        </p:attrNameLst>
                                      </p:cBhvr>
                                      <p:to>
                                        <p:strVal val="visible"/>
                                      </p:to>
                                    </p:set>
                                    <p:animEffect transition="in" filter="wipe(left)">
                                      <p:cBhvr>
                                        <p:cTn id="5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923877"/>
          </a:xfrm>
          <a:prstGeom prst="rect">
            <a:avLst/>
          </a:prstGeom>
          <a:noFill/>
        </p:spPr>
        <p:txBody>
          <a:bodyPr wrap="square" rtlCol="0">
            <a:spAutoFit/>
          </a:bodyPr>
          <a:lstStyle/>
          <a:p>
            <a:pPr marL="557784" indent="-285750">
              <a:spcAft>
                <a:spcPts val="1200"/>
              </a:spcAft>
              <a:buFont typeface="Arial" panose="020B0604020202020204" pitchFamily="34" charset="0"/>
              <a:buChar char="•"/>
            </a:pPr>
            <a:r>
              <a:rPr lang="en-US" dirty="0">
                <a:latin typeface="Candara" panose="020E0502030303020204" pitchFamily="34" charset="0"/>
              </a:rPr>
              <a:t>Drag the </a:t>
            </a:r>
            <a:r>
              <a:rPr lang="en-US" dirty="0">
                <a:highlight>
                  <a:srgbClr val="EEEAEA"/>
                </a:highlight>
                <a:latin typeface="Book Antiqua" panose="02040602050305030304" pitchFamily="18" charset="0"/>
              </a:rPr>
              <a:t>Year</a:t>
            </a:r>
            <a:r>
              <a:rPr lang="en-US" dirty="0">
                <a:latin typeface="Candara" panose="020E0502030303020204" pitchFamily="34" charset="0"/>
              </a:rPr>
              <a:t> field to the </a:t>
            </a:r>
            <a:r>
              <a:rPr lang="en-US" dirty="0">
                <a:highlight>
                  <a:srgbClr val="EEEAEA"/>
                </a:highlight>
                <a:latin typeface="Book Antiqua" panose="02040602050305030304" pitchFamily="18" charset="0"/>
              </a:rPr>
              <a:t>Pages</a:t>
            </a:r>
            <a:r>
              <a:rPr lang="en-US" dirty="0">
                <a:latin typeface="Candara" panose="020E0502030303020204" pitchFamily="34" charset="0"/>
              </a:rPr>
              <a:t> pane in the top-middle of the window to </a:t>
            </a:r>
            <a:br>
              <a:rPr lang="en-US" dirty="0">
                <a:latin typeface="Candara" panose="020E0502030303020204" pitchFamily="34" charset="0"/>
              </a:rPr>
            </a:br>
            <a:r>
              <a:rPr lang="en-US" dirty="0">
                <a:latin typeface="Candara" panose="020E0502030303020204" pitchFamily="34" charset="0"/>
              </a:rPr>
              <a:t>add animation. </a:t>
            </a:r>
          </a:p>
          <a:p>
            <a:pPr marL="228600">
              <a:spcAft>
                <a:spcPts val="1200"/>
              </a:spcAft>
            </a:pPr>
            <a:r>
              <a:rPr lang="en-US" dirty="0">
                <a:latin typeface="Candara" panose="020E0502030303020204" pitchFamily="34" charset="0"/>
              </a:rPr>
              <a:t> A year navigation box has now appeared to the right, and clicking on an </a:t>
            </a:r>
            <a:br>
              <a:rPr lang="en-US" dirty="0">
                <a:latin typeface="Candara" panose="020E0502030303020204" pitchFamily="34" charset="0"/>
              </a:rPr>
            </a:br>
            <a:r>
              <a:rPr lang="en-US" dirty="0">
                <a:latin typeface="Candara" panose="020E0502030303020204" pitchFamily="34" charset="0"/>
              </a:rPr>
              <a:t>arrow to the right or left of the stop button will play the animation.  </a:t>
            </a:r>
          </a:p>
          <a:p>
            <a:pPr marL="2423160">
              <a:spcAft>
                <a:spcPts val="1200"/>
              </a:spcAft>
            </a:pPr>
            <a:r>
              <a:rPr lang="en-US" dirty="0">
                <a:latin typeface="Candara" panose="020E0502030303020204" pitchFamily="34" charset="0"/>
              </a:rPr>
              <a:t>Adding a trend line can help visualize the rate of </a:t>
            </a:r>
            <a:br>
              <a:rPr lang="en-US" dirty="0">
                <a:latin typeface="Candara" panose="020E0502030303020204" pitchFamily="34" charset="0"/>
              </a:rPr>
            </a:br>
            <a:r>
              <a:rPr lang="en-US" dirty="0">
                <a:latin typeface="Candara" panose="020E0502030303020204" pitchFamily="34" charset="0"/>
              </a:rPr>
              <a:t>change of salary to borrower size.  </a:t>
            </a:r>
          </a:p>
          <a:p>
            <a:pPr marL="242316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EEEAEA"/>
                </a:highlight>
                <a:latin typeface="Book Antiqua" panose="02040602050305030304" pitchFamily="18" charset="0"/>
              </a:rPr>
              <a:t>Analysis&gt;&gt;Trend Lines&gt;&gt;Show Trend Lines</a:t>
            </a:r>
            <a:r>
              <a:rPr lang="en-US" dirty="0">
                <a:latin typeface="Candara" panose="020E0502030303020204" pitchFamily="34" charset="0"/>
              </a:rPr>
              <a:t>.  </a:t>
            </a:r>
          </a:p>
          <a:p>
            <a:pPr marL="457200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18" name="Picture 17">
            <a:extLst>
              <a:ext uri="{FF2B5EF4-FFF2-40B4-BE49-F238E27FC236}">
                <a16:creationId xmlns:a16="http://schemas.microsoft.com/office/drawing/2014/main" id="{AB4710D7-8886-4C68-AE04-60BC67B6D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85" y="3602574"/>
            <a:ext cx="2666288"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7F713BE-CC9A-4199-855B-C943D6FFD5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0013" y="2172734"/>
            <a:ext cx="1306285" cy="50292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26B3E3E-0F7A-4570-B17F-1225379F93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5347" y="2871906"/>
            <a:ext cx="1364876" cy="914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79DEEC3B-1CAE-4835-A2CF-F07821AE96BA}"/>
              </a:ext>
            </a:extLst>
          </p:cNvPr>
          <p:cNvSpPr/>
          <p:nvPr/>
        </p:nvSpPr>
        <p:spPr>
          <a:xfrm>
            <a:off x="325570" y="484294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D588B995-0352-466D-8AC8-FC142B3C90AA}"/>
              </a:ext>
            </a:extLst>
          </p:cNvPr>
          <p:cNvSpPr/>
          <p:nvPr/>
        </p:nvSpPr>
        <p:spPr>
          <a:xfrm>
            <a:off x="2899883" y="486412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42961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649">
        <p15:prstTrans prst="peelOff"/>
      </p:transition>
    </mc:Choice>
    <mc:Fallback>
      <p:transition spd="slow" advTm="156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1000"/>
                            </p:stCondLst>
                            <p:childTnLst>
                              <p:par>
                                <p:cTn id="43" presetID="22" presetClass="entr" presetSubtype="2"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20087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EEEAEA"/>
                </a:highlight>
                <a:latin typeface="Book Antiqua" panose="02040602050305030304" pitchFamily="18" charset="0"/>
              </a:rPr>
              <a:t>Analysis&gt;&gt;Trend Lines</a:t>
            </a:r>
            <a:r>
              <a:rPr lang="en-US" dirty="0">
                <a:latin typeface="Candara" panose="020E0502030303020204" pitchFamily="34" charset="0"/>
              </a:rPr>
              <a:t> again, and this time choose </a:t>
            </a:r>
            <a:br>
              <a:rPr lang="en-US" dirty="0">
                <a:latin typeface="Candara" panose="020E0502030303020204" pitchFamily="34" charset="0"/>
              </a:rPr>
            </a:br>
            <a:r>
              <a:rPr lang="en-US" dirty="0">
                <a:highlight>
                  <a:srgbClr val="EEEAEA"/>
                </a:highlight>
                <a:latin typeface="Book Antiqua" panose="02040602050305030304" pitchFamily="18" charset="0"/>
              </a:rPr>
              <a:t>Edit Trend Lines…</a:t>
            </a:r>
            <a:r>
              <a:rPr lang="en-US" dirty="0">
                <a:latin typeface="Candara" panose="020E0502030303020204" pitchFamily="34" charset="0"/>
              </a:rPr>
              <a:t> to reduce the trend lines to one for the </a:t>
            </a:r>
            <a:br>
              <a:rPr lang="en-US" dirty="0">
                <a:latin typeface="Candara" panose="020E0502030303020204" pitchFamily="34" charset="0"/>
              </a:rPr>
            </a:br>
            <a:r>
              <a:rPr lang="en-US" dirty="0">
                <a:latin typeface="Candara" panose="020E0502030303020204" pitchFamily="34" charset="0"/>
              </a:rPr>
              <a:t>overall annual trend.  </a:t>
            </a:r>
          </a:p>
          <a:p>
            <a:pPr marL="742950" lvl="1" indent="-285750">
              <a:spcAft>
                <a:spcPts val="1200"/>
              </a:spcAft>
              <a:buFont typeface="Calibri" panose="020F0502020204030204" pitchFamily="34" charset="0"/>
              <a:buChar char="▪"/>
            </a:pPr>
            <a:r>
              <a:rPr lang="en-US" dirty="0">
                <a:latin typeface="Candara" panose="020E0502030303020204" pitchFamily="34" charset="0"/>
              </a:rPr>
              <a:t>Check the radio button next to the </a:t>
            </a:r>
            <a:r>
              <a:rPr lang="en-US" dirty="0">
                <a:highlight>
                  <a:srgbClr val="EEEAEA"/>
                </a:highlight>
                <a:latin typeface="Book Antiqua" panose="02040602050305030304" pitchFamily="18" charset="0"/>
              </a:rPr>
              <a:t>Exponential</a:t>
            </a:r>
            <a:r>
              <a:rPr lang="en-US" dirty="0">
                <a:latin typeface="Candara" panose="020E0502030303020204" pitchFamily="34" charset="0"/>
              </a:rPr>
              <a:t> model type </a:t>
            </a:r>
            <a:br>
              <a:rPr lang="en-US" dirty="0">
                <a:latin typeface="Candara" panose="020E0502030303020204" pitchFamily="34" charset="0"/>
              </a:rPr>
            </a:br>
            <a:r>
              <a:rPr lang="en-US" dirty="0">
                <a:latin typeface="Candara" panose="020E0502030303020204" pitchFamily="34" charset="0"/>
              </a:rPr>
              <a:t>(necessary because of the logarithmic scale).</a:t>
            </a:r>
          </a:p>
          <a:p>
            <a:pPr marL="742950" lvl="1" indent="-285750">
              <a:spcAft>
                <a:spcPts val="1200"/>
              </a:spcAft>
              <a:buFont typeface="Calibri" panose="020F0502020204030204" pitchFamily="34" charset="0"/>
              <a:buChar char="▪"/>
            </a:pPr>
            <a:r>
              <a:rPr lang="en-US" dirty="0">
                <a:latin typeface="Candara" panose="020E0502030303020204" pitchFamily="34" charset="0"/>
              </a:rPr>
              <a:t>Under </a:t>
            </a:r>
            <a:r>
              <a:rPr lang="en-US" dirty="0">
                <a:highlight>
                  <a:srgbClr val="EEEAEA"/>
                </a:highlight>
                <a:latin typeface="Book Antiqua" panose="02040602050305030304" pitchFamily="18" charset="0"/>
              </a:rPr>
              <a:t>Options&gt;&gt;Include the following fields as factors</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uncheck the box for </a:t>
            </a:r>
            <a:r>
              <a:rPr lang="en-US" dirty="0">
                <a:highlight>
                  <a:srgbClr val="EEEAEA"/>
                </a:highlight>
                <a:latin typeface="Book Antiqua" panose="02040602050305030304" pitchFamily="18" charset="0"/>
              </a:rPr>
              <a:t>Collection Type</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OK</a:t>
            </a:r>
            <a:r>
              <a:rPr lang="en-US" dirty="0">
                <a:latin typeface="Candara" panose="020E0502030303020204" pitchFamily="34" charset="0"/>
              </a:rPr>
              <a:t>.</a:t>
            </a:r>
          </a:p>
          <a:p>
            <a:pPr marL="457200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46D3403E-10BB-4E86-95A2-BF6AD08E3F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967" y="2333297"/>
            <a:ext cx="2827507"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Right 14">
            <a:extLst>
              <a:ext uri="{FF2B5EF4-FFF2-40B4-BE49-F238E27FC236}">
                <a16:creationId xmlns:a16="http://schemas.microsoft.com/office/drawing/2014/main" id="{DF099511-6EF0-4506-852B-0EDDD38CE925}"/>
              </a:ext>
            </a:extLst>
          </p:cNvPr>
          <p:cNvSpPr/>
          <p:nvPr/>
        </p:nvSpPr>
        <p:spPr>
          <a:xfrm>
            <a:off x="8873086" y="322005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807F351-9DF3-4806-A8A1-B9B36C50E41A}"/>
              </a:ext>
            </a:extLst>
          </p:cNvPr>
          <p:cNvSpPr/>
          <p:nvPr/>
        </p:nvSpPr>
        <p:spPr>
          <a:xfrm>
            <a:off x="8910047" y="418241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9DEEC3B-1CAE-4835-A2CF-F07821AE96BA}"/>
              </a:ext>
            </a:extLst>
          </p:cNvPr>
          <p:cNvSpPr/>
          <p:nvPr/>
        </p:nvSpPr>
        <p:spPr>
          <a:xfrm>
            <a:off x="10718781" y="571832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4710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202">
        <p15:prstTrans prst="peelOff"/>
      </p:transition>
    </mc:Choice>
    <mc:Fallback>
      <p:transition spd="slow" advTm="172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5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pic>
        <p:nvPicPr>
          <p:cNvPr id="10" name="Picture 9">
            <a:extLst>
              <a:ext uri="{FF2B5EF4-FFF2-40B4-BE49-F238E27FC236}">
                <a16:creationId xmlns:a16="http://schemas.microsoft.com/office/drawing/2014/main" id="{2A14C731-CA48-4341-A0D8-42018BC64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3667" y="4023835"/>
            <a:ext cx="4144946" cy="22860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6061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Right click on the sheet tab and choose </a:t>
            </a:r>
            <a:r>
              <a:rPr lang="en-US" dirty="0">
                <a:highlight>
                  <a:srgbClr val="EEEAEA"/>
                </a:highlight>
                <a:latin typeface="Book Antiqua" panose="02040602050305030304" pitchFamily="18" charset="0"/>
              </a:rPr>
              <a:t>Rename</a:t>
            </a:r>
            <a:r>
              <a:rPr lang="en-US" dirty="0">
                <a:latin typeface="Candara" panose="020E0502030303020204" pitchFamily="34" charset="0"/>
              </a:rPr>
              <a:t>.  The sheet name you choose will be </a:t>
            </a:r>
            <a:br>
              <a:rPr lang="en-US" dirty="0">
                <a:latin typeface="Candara" panose="020E0502030303020204" pitchFamily="34" charset="0"/>
              </a:rPr>
            </a:br>
            <a:r>
              <a:rPr lang="en-US" dirty="0">
                <a:latin typeface="Candara" panose="020E0502030303020204" pitchFamily="34" charset="0"/>
              </a:rPr>
              <a:t>the default chart title, but we will change the chart title, so keep the worksheet title </a:t>
            </a:r>
            <a:br>
              <a:rPr lang="en-US" dirty="0">
                <a:latin typeface="Candara" panose="020E0502030303020204" pitchFamily="34" charset="0"/>
              </a:rPr>
            </a:br>
            <a:r>
              <a:rPr lang="en-US" dirty="0">
                <a:latin typeface="Candara" panose="020E0502030303020204" pitchFamily="34" charset="0"/>
              </a:rPr>
              <a:t>concise so you can fit in multiple sheets while still being able to recognize the tab.</a:t>
            </a:r>
          </a:p>
          <a:p>
            <a:pPr marL="2057400" indent="-285750">
              <a:spcAft>
                <a:spcPts val="1200"/>
              </a:spcAft>
              <a:buFont typeface="Arial" panose="020B0604020202020204" pitchFamily="34" charset="0"/>
              <a:buChar char="•"/>
            </a:pPr>
            <a:r>
              <a:rPr lang="en-US" dirty="0">
                <a:latin typeface="Candara" panose="020E0502030303020204" pitchFamily="34" charset="0"/>
              </a:rPr>
              <a:t>Right click on the chart title and choose </a:t>
            </a:r>
            <a:r>
              <a:rPr lang="en-US" dirty="0">
                <a:highlight>
                  <a:srgbClr val="EEEAEA"/>
                </a:highlight>
                <a:latin typeface="Book Antiqua" panose="02040602050305030304" pitchFamily="18" charset="0"/>
              </a:rPr>
              <a:t>Edit Title…</a:t>
            </a:r>
            <a:r>
              <a:rPr lang="en-US" dirty="0">
                <a:latin typeface="Candara" panose="020E0502030303020204" pitchFamily="34" charset="0"/>
              </a:rPr>
              <a:t>.  The title </a:t>
            </a:r>
            <a:br>
              <a:rPr lang="en-US" dirty="0">
                <a:latin typeface="Candara" panose="020E0502030303020204" pitchFamily="34" charset="0"/>
              </a:rPr>
            </a:br>
            <a:r>
              <a:rPr lang="en-US" dirty="0">
                <a:latin typeface="Candara" panose="020E0502030303020204" pitchFamily="34" charset="0"/>
              </a:rPr>
              <a:t>should again be concise but clarify to viewers what they are seeing.  </a:t>
            </a:r>
          </a:p>
          <a:p>
            <a:pPr marL="285750" indent="-285750">
              <a:spcBef>
                <a:spcPts val="1000"/>
              </a:spcBef>
              <a:spcAft>
                <a:spcPts val="1200"/>
              </a:spcAft>
              <a:buFont typeface="Arial" panose="020B0604020202020204" pitchFamily="34" charset="0"/>
              <a:buChar char="•"/>
            </a:pPr>
            <a:r>
              <a:rPr lang="en-US" dirty="0">
                <a:latin typeface="Candara" panose="020E0502030303020204" pitchFamily="34" charset="0"/>
              </a:rPr>
              <a:t>Edit the formatting with the font, </a:t>
            </a:r>
            <a:br>
              <a:rPr lang="en-US" dirty="0">
                <a:latin typeface="Candara" panose="020E0502030303020204" pitchFamily="34" charset="0"/>
              </a:rPr>
            </a:br>
            <a:r>
              <a:rPr lang="en-US" dirty="0">
                <a:latin typeface="Candara" panose="020E0502030303020204" pitchFamily="34" charset="0"/>
              </a:rPr>
              <a:t>font size, and font color dropdowns, </a:t>
            </a:r>
            <a:br>
              <a:rPr lang="en-US" dirty="0">
                <a:latin typeface="Candara" panose="020E0502030303020204" pitchFamily="34" charset="0"/>
              </a:rPr>
            </a:br>
            <a:r>
              <a:rPr lang="en-US" dirty="0">
                <a:latin typeface="Candara" panose="020E0502030303020204" pitchFamily="34" charset="0"/>
              </a:rPr>
              <a:t>and the font style and alignment buttons.  </a:t>
            </a:r>
          </a:p>
          <a:p>
            <a:pPr marL="285750" indent="-28575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OK</a:t>
            </a:r>
            <a:r>
              <a:rPr lang="en-US" dirty="0">
                <a:latin typeface="Candara" panose="020E0502030303020204" pitchFamily="34" charset="0"/>
              </a:rPr>
              <a:t>.</a:t>
            </a:r>
          </a:p>
          <a:p>
            <a:pPr marL="457200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BAA9BD27-7469-4741-B63A-C1B915D26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7146" y="2172734"/>
            <a:ext cx="1944948"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DF099511-6EF0-4506-852B-0EDDD38CE925}"/>
              </a:ext>
            </a:extLst>
          </p:cNvPr>
          <p:cNvSpPr/>
          <p:nvPr/>
        </p:nvSpPr>
        <p:spPr>
          <a:xfrm>
            <a:off x="11310531" y="308479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9DEEC3B-1CAE-4835-A2CF-F07821AE96BA}"/>
              </a:ext>
            </a:extLst>
          </p:cNvPr>
          <p:cNvSpPr/>
          <p:nvPr/>
        </p:nvSpPr>
        <p:spPr>
          <a:xfrm>
            <a:off x="7395243" y="605569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1F98279-A6C1-44E0-B46D-A9C004AC2D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187" y="3150834"/>
            <a:ext cx="2095868" cy="7772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Arrow: Down 15">
            <a:extLst>
              <a:ext uri="{FF2B5EF4-FFF2-40B4-BE49-F238E27FC236}">
                <a16:creationId xmlns:a16="http://schemas.microsoft.com/office/drawing/2014/main" id="{2807F351-9DF3-4806-A8A1-B9B36C50E41A}"/>
              </a:ext>
            </a:extLst>
          </p:cNvPr>
          <p:cNvSpPr/>
          <p:nvPr/>
        </p:nvSpPr>
        <p:spPr>
          <a:xfrm>
            <a:off x="2039562" y="308479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489416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3352">
        <p15:prstTrans prst="peelOff"/>
      </p:transition>
    </mc:Choice>
    <mc:Fallback>
      <p:transition spd="slow" advTm="233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left)">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Effect transition="in" filter="wipe(left)">
                                      <p:cBhvr>
                                        <p:cTn id="45" dur="500"/>
                                        <p:tgtEl>
                                          <p:spTgt spid="1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09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026470"/>
          </a:xfrm>
          <a:prstGeom prst="rect">
            <a:avLst/>
          </a:prstGeom>
          <a:noFill/>
        </p:spPr>
        <p:txBody>
          <a:bodyPr wrap="square" rtlCol="0">
            <a:spAutoFit/>
          </a:bodyPr>
          <a:lstStyle/>
          <a:p>
            <a:pPr>
              <a:spcAft>
                <a:spcPts val="1200"/>
              </a:spcAft>
            </a:pPr>
            <a:r>
              <a:rPr lang="en-US" dirty="0">
                <a:latin typeface="Candara" panose="020E0502030303020204" pitchFamily="34" charset="0"/>
              </a:rPr>
              <a:t>Since salaries are monetary, change the formatting to currency.  </a:t>
            </a:r>
          </a:p>
          <a:p>
            <a:pPr marL="285750" indent="-285750">
              <a:spcAft>
                <a:spcPts val="1200"/>
              </a:spcAft>
              <a:buFont typeface="Arial" panose="020B0604020202020204" pitchFamily="34" charset="0"/>
              <a:buChar char="•"/>
            </a:pPr>
            <a:r>
              <a:rPr lang="en-US" dirty="0">
                <a:latin typeface="Candara" panose="020E0502030303020204" pitchFamily="34" charset="0"/>
              </a:rPr>
              <a:t>Click on the arrow to the right of the salary field in </a:t>
            </a:r>
            <a:r>
              <a:rPr lang="en-US" dirty="0">
                <a:highlight>
                  <a:srgbClr val="EEEAEA"/>
                </a:highlight>
                <a:latin typeface="Book Antiqua" panose="02040602050305030304" pitchFamily="18" charset="0"/>
              </a:rPr>
              <a:t>Columns</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and choose </a:t>
            </a:r>
            <a:r>
              <a:rPr lang="en-US" dirty="0">
                <a:highlight>
                  <a:srgbClr val="EEEAEA"/>
                </a:highlight>
                <a:latin typeface="Book Antiqua" panose="02040602050305030304" pitchFamily="18" charset="0"/>
              </a:rPr>
              <a:t>Format…</a:t>
            </a:r>
            <a:r>
              <a:rPr lang="en-US" dirty="0">
                <a:latin typeface="Candara" panose="020E0502030303020204" pitchFamily="34" charset="0"/>
              </a:rPr>
              <a:t>.  </a:t>
            </a:r>
          </a:p>
          <a:p>
            <a:pPr marL="283464" indent="-285750">
              <a:spcBef>
                <a:spcPts val="800"/>
              </a:spcBef>
              <a:spcAft>
                <a:spcPts val="1200"/>
              </a:spcAft>
              <a:buFont typeface="Arial" panose="020B0604020202020204" pitchFamily="34" charset="0"/>
              <a:buChar char="•"/>
            </a:pPr>
            <a:r>
              <a:rPr lang="en-US" dirty="0">
                <a:latin typeface="Candara" panose="020E0502030303020204" pitchFamily="34" charset="0"/>
              </a:rPr>
              <a:t>In the left pane under </a:t>
            </a:r>
            <a:r>
              <a:rPr lang="en-US" dirty="0">
                <a:highlight>
                  <a:srgbClr val="EEEAEA"/>
                </a:highlight>
                <a:latin typeface="Book Antiqua" panose="02040602050305030304" pitchFamily="18" charset="0"/>
              </a:rPr>
              <a:t>Scale</a:t>
            </a:r>
            <a:r>
              <a:rPr lang="en-US" dirty="0">
                <a:latin typeface="Candara" panose="020E0502030303020204" pitchFamily="34" charset="0"/>
              </a:rPr>
              <a:t>, click the dropdown arrow to the right of </a:t>
            </a:r>
            <a:r>
              <a:rPr lang="en-US" dirty="0">
                <a:highlight>
                  <a:srgbClr val="EEEAEA"/>
                </a:highlight>
                <a:latin typeface="Book Antiqua" panose="02040602050305030304" pitchFamily="18" charset="0"/>
              </a:rPr>
              <a:t>Numbers</a:t>
            </a:r>
            <a:r>
              <a:rPr lang="en-US" dirty="0">
                <a:latin typeface="Candara" panose="020E0502030303020204" pitchFamily="34" charset="0"/>
              </a:rPr>
              <a:t>.  </a:t>
            </a:r>
          </a:p>
          <a:p>
            <a:pPr marL="3566160" indent="-285750">
              <a:spcAft>
                <a:spcPts val="1200"/>
              </a:spcAft>
              <a:buFont typeface="Arial" panose="020B0604020202020204" pitchFamily="34" charset="0"/>
              <a:buChar char="•"/>
            </a:pPr>
            <a:r>
              <a:rPr lang="en-US" dirty="0">
                <a:latin typeface="Candara" panose="020E0502030303020204" pitchFamily="34" charset="0"/>
              </a:rPr>
              <a:t>Precision to the cent is not needed for this </a:t>
            </a:r>
            <a:br>
              <a:rPr lang="en-US" dirty="0">
                <a:latin typeface="Candara" panose="020E0502030303020204" pitchFamily="34" charset="0"/>
              </a:rPr>
            </a:br>
            <a:r>
              <a:rPr lang="en-US" dirty="0">
                <a:latin typeface="Candara" panose="020E0502030303020204" pitchFamily="34" charset="0"/>
              </a:rPr>
              <a:t>visualization, so choose </a:t>
            </a:r>
            <a:r>
              <a:rPr lang="en-US" dirty="0">
                <a:highlight>
                  <a:srgbClr val="EEEAEA"/>
                </a:highlight>
                <a:latin typeface="Book Antiqua" panose="02040602050305030304" pitchFamily="18" charset="0"/>
              </a:rPr>
              <a:t>Currency (Custom)</a:t>
            </a:r>
            <a:r>
              <a:rPr lang="en-US" dirty="0">
                <a:latin typeface="Candara" panose="020E0502030303020204" pitchFamily="34" charset="0"/>
              </a:rPr>
              <a:t>.  </a:t>
            </a:r>
          </a:p>
          <a:p>
            <a:pPr marL="3566160" indent="-285750">
              <a:spcAft>
                <a:spcPts val="1200"/>
              </a:spcAft>
              <a:buFont typeface="Arial" panose="020B0604020202020204" pitchFamily="34" charset="0"/>
              <a:buChar char="•"/>
            </a:pPr>
            <a:r>
              <a:rPr lang="en-US" dirty="0">
                <a:latin typeface="Candara" panose="020E0502030303020204" pitchFamily="34" charset="0"/>
              </a:rPr>
              <a:t>Change the decimal places to 0 and click out of </a:t>
            </a:r>
            <a:br>
              <a:rPr lang="en-US" dirty="0">
                <a:latin typeface="Candara" panose="020E0502030303020204" pitchFamily="34" charset="0"/>
              </a:rPr>
            </a:br>
            <a:r>
              <a:rPr lang="en-US" dirty="0">
                <a:latin typeface="Candara" panose="020E0502030303020204" pitchFamily="34" charset="0"/>
              </a:rPr>
              <a:t>the dialog box.  </a:t>
            </a:r>
          </a:p>
        </p:txBody>
      </p:sp>
      <p:pic>
        <p:nvPicPr>
          <p:cNvPr id="7" name="Picture 6">
            <a:extLst>
              <a:ext uri="{FF2B5EF4-FFF2-40B4-BE49-F238E27FC236}">
                <a16:creationId xmlns:a16="http://schemas.microsoft.com/office/drawing/2014/main" id="{A6521678-EC70-4DD1-A97F-E1CBFE989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847" y="2561073"/>
            <a:ext cx="1975593"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79DEEC3B-1CAE-4835-A2CF-F07821AE96BA}"/>
              </a:ext>
            </a:extLst>
          </p:cNvPr>
          <p:cNvSpPr/>
          <p:nvPr/>
        </p:nvSpPr>
        <p:spPr>
          <a:xfrm>
            <a:off x="11132881" y="502953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C04B296-4C58-40F7-A63F-AB6A310E8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29" y="4107500"/>
            <a:ext cx="3881886" cy="22860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Arrow: Left 15">
            <a:extLst>
              <a:ext uri="{FF2B5EF4-FFF2-40B4-BE49-F238E27FC236}">
                <a16:creationId xmlns:a16="http://schemas.microsoft.com/office/drawing/2014/main" id="{2807F351-9DF3-4806-A8A1-B9B36C50E41A}"/>
              </a:ext>
            </a:extLst>
          </p:cNvPr>
          <p:cNvSpPr/>
          <p:nvPr/>
        </p:nvSpPr>
        <p:spPr>
          <a:xfrm>
            <a:off x="2993687" y="4503934"/>
            <a:ext cx="192024" cy="128016"/>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EE14DC7-AE6F-48F3-9669-6A16AA7784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243" y="2401006"/>
            <a:ext cx="1766455" cy="914400"/>
          </a:xfrm>
          <a:prstGeom prst="rect">
            <a:avLst/>
          </a:prstGeom>
        </p:spPr>
      </p:pic>
      <p:sp>
        <p:nvSpPr>
          <p:cNvPr id="15" name="Arrow: Left 14">
            <a:extLst>
              <a:ext uri="{FF2B5EF4-FFF2-40B4-BE49-F238E27FC236}">
                <a16:creationId xmlns:a16="http://schemas.microsoft.com/office/drawing/2014/main" id="{DF099511-6EF0-4506-852B-0EDDD38CE925}"/>
              </a:ext>
            </a:extLst>
          </p:cNvPr>
          <p:cNvSpPr/>
          <p:nvPr/>
        </p:nvSpPr>
        <p:spPr>
          <a:xfrm>
            <a:off x="8587651" y="312939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0A14FE9-FA4B-40BF-B731-E31B04E6F88B}"/>
              </a:ext>
            </a:extLst>
          </p:cNvPr>
          <p:cNvSpPr/>
          <p:nvPr/>
        </p:nvSpPr>
        <p:spPr>
          <a:xfrm>
            <a:off x="9334090" y="398558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997CAA3A-3D7A-4DE1-B952-63FAA6BB68BA}"/>
              </a:ext>
            </a:extLst>
          </p:cNvPr>
          <p:cNvSpPr/>
          <p:nvPr/>
        </p:nvSpPr>
        <p:spPr>
          <a:xfrm>
            <a:off x="9496650" y="441230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43467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750">
        <p15:prstTrans prst="peelOff"/>
      </p:transition>
    </mc:Choice>
    <mc:Fallback>
      <p:transition spd="slow" advTm="17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wipe(left)">
                                      <p:cBhvr>
                                        <p:cTn id="44" dur="500"/>
                                        <p:tgtEl>
                                          <p:spTgt spid="11">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right)">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xEl>
                                              <p:pRg st="4" end="4"/>
                                            </p:txEl>
                                          </p:spTgt>
                                        </p:tgtEl>
                                        <p:attrNameLst>
                                          <p:attrName>style.visibility</p:attrName>
                                        </p:attrNameLst>
                                      </p:cBhvr>
                                      <p:to>
                                        <p:strVal val="visible"/>
                                      </p:to>
                                    </p:set>
                                    <p:animEffect transition="in" filter="wipe(left)">
                                      <p:cBhvr>
                                        <p:cTn id="54" dur="500"/>
                                        <p:tgtEl>
                                          <p:spTgt spid="11">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up)">
                                      <p:cBhvr>
                                        <p:cTn id="59" dur="500"/>
                                        <p:tgtEl>
                                          <p:spTgt spid="18"/>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5"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21599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Go to the </a:t>
            </a:r>
            <a:r>
              <a:rPr lang="en-US" dirty="0">
                <a:highlight>
                  <a:srgbClr val="EEEAEA"/>
                </a:highlight>
                <a:latin typeface="Book Antiqua" panose="02040602050305030304" pitchFamily="18" charset="0"/>
              </a:rPr>
              <a:t>Pane</a:t>
            </a:r>
            <a:r>
              <a:rPr lang="en-US" dirty="0">
                <a:latin typeface="Candara" panose="020E0502030303020204" pitchFamily="34" charset="0"/>
              </a:rPr>
              <a:t> tab and do the same thing for </a:t>
            </a:r>
            <a:r>
              <a:rPr lang="en-US" dirty="0">
                <a:highlight>
                  <a:srgbClr val="EEEAEA"/>
                </a:highlight>
                <a:latin typeface="Book Antiqua" panose="02040602050305030304" pitchFamily="18" charset="0"/>
              </a:rPr>
              <a:t>Numbers</a:t>
            </a:r>
            <a:r>
              <a:rPr lang="en-US" dirty="0">
                <a:latin typeface="Candara" panose="020E0502030303020204" pitchFamily="34" charset="0"/>
              </a:rPr>
              <a:t> under </a:t>
            </a:r>
            <a:r>
              <a:rPr lang="en-US" dirty="0">
                <a:highlight>
                  <a:srgbClr val="EEEAEA"/>
                </a:highlight>
                <a:latin typeface="Book Antiqua" panose="02040602050305030304" pitchFamily="18" charset="0"/>
              </a:rPr>
              <a:t>Default</a:t>
            </a:r>
            <a:r>
              <a:rPr lang="en-US" dirty="0">
                <a:latin typeface="Candara" panose="020E0502030303020204" pitchFamily="34" charset="0"/>
              </a:rPr>
              <a:t>, which will update </a:t>
            </a:r>
            <a:r>
              <a:rPr lang="en-US" dirty="0">
                <a:highlight>
                  <a:srgbClr val="EEEAEA"/>
                </a:highlight>
                <a:latin typeface="Book Antiqua" panose="02040602050305030304" pitchFamily="18" charset="0"/>
              </a:rPr>
              <a:t>Totals</a:t>
            </a:r>
            <a:r>
              <a:rPr lang="en-US" dirty="0">
                <a:latin typeface="Candara" panose="020E0502030303020204" pitchFamily="34" charset="0"/>
              </a:rPr>
              <a:t> and </a:t>
            </a:r>
            <a:r>
              <a:rPr lang="en-US" dirty="0">
                <a:highlight>
                  <a:srgbClr val="EEEAEA"/>
                </a:highlight>
                <a:latin typeface="Book Antiqua" panose="02040602050305030304" pitchFamily="18" charset="0"/>
              </a:rPr>
              <a:t>Grand Totals</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Mouse over a data point to review the tooltip to confirm formatting.  </a:t>
            </a:r>
          </a:p>
          <a:p>
            <a:pPr>
              <a:spcAft>
                <a:spcPts val="1200"/>
              </a:spcAft>
            </a:pPr>
            <a:r>
              <a:rPr lang="en-US" dirty="0">
                <a:latin typeface="Candara" panose="020E0502030303020204" pitchFamily="34" charset="0"/>
              </a:rPr>
              <a:t>The tooltip still needs a little work to improve</a:t>
            </a:r>
            <a:br>
              <a:rPr lang="en-US" dirty="0">
                <a:latin typeface="Candara" panose="020E0502030303020204" pitchFamily="34" charset="0"/>
              </a:rPr>
            </a:br>
            <a:r>
              <a:rPr lang="en-US" dirty="0">
                <a:latin typeface="Candara" panose="020E0502030303020204" pitchFamily="34" charset="0"/>
              </a:rPr>
              <a:t>conciseness and clarity.</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49E3BF07-74B6-4758-AC1C-68BD41947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3870" y="3259038"/>
            <a:ext cx="4208154" cy="13716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42828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169">
        <p15:prstTrans prst="peelOff"/>
      </p:transition>
    </mc:Choice>
    <mc:Fallback>
      <p:transition spd="slow" advTm="91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Acquire Data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492442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Hit the </a:t>
            </a:r>
            <a:r>
              <a:rPr lang="en-US" sz="1700" dirty="0">
                <a:highlight>
                  <a:srgbClr val="EEEAEA"/>
                </a:highlight>
                <a:latin typeface="Book Antiqua" panose="02040602050305030304" pitchFamily="18" charset="0"/>
              </a:rPr>
              <a:t>Advanced</a:t>
            </a:r>
            <a:r>
              <a:rPr lang="en-US" dirty="0">
                <a:latin typeface="Candara" panose="020E0502030303020204" pitchFamily="34" charset="0"/>
              </a:rPr>
              <a:t> tab in the </a:t>
            </a:r>
            <a:r>
              <a:rPr lang="en-US" sz="1700" dirty="0">
                <a:highlight>
                  <a:srgbClr val="EEEAEA"/>
                </a:highlight>
                <a:latin typeface="Book Antiqua" panose="02040602050305030304" pitchFamily="18" charset="0"/>
              </a:rPr>
              <a:t>Refine Results</a:t>
            </a:r>
            <a:r>
              <a:rPr lang="en-US" sz="1700" dirty="0">
                <a:latin typeface="Book Antiqua" panose="02040602050305030304" pitchFamily="18" charset="0"/>
              </a:rPr>
              <a:t> </a:t>
            </a:r>
            <a:r>
              <a:rPr lang="en-US" dirty="0">
                <a:latin typeface="Candara" panose="020E0502030303020204" pitchFamily="34" charset="0"/>
              </a:rPr>
              <a:t>pane.  </a:t>
            </a:r>
          </a:p>
          <a:p>
            <a:pPr marL="285750" indent="-285750">
              <a:spcAft>
                <a:spcPts val="1200"/>
              </a:spcAft>
              <a:buFont typeface="Arial" panose="020B0604020202020204" pitchFamily="34" charset="0"/>
              <a:buChar char="•"/>
            </a:pPr>
            <a:r>
              <a:rPr lang="en-US" dirty="0">
                <a:latin typeface="Candara" panose="020E0502030303020204" pitchFamily="34" charset="0"/>
              </a:rPr>
              <a:t>Click the </a:t>
            </a:r>
            <a:r>
              <a:rPr lang="en-US" sz="1700" dirty="0">
                <a:highlight>
                  <a:srgbClr val="EEEAEA"/>
                </a:highlight>
                <a:latin typeface="Book Antiqua" panose="02040602050305030304" pitchFamily="18" charset="0"/>
              </a:rPr>
              <a:t>+</a:t>
            </a:r>
            <a:r>
              <a:rPr lang="en-US" dirty="0">
                <a:latin typeface="Candara" panose="020E0502030303020204" pitchFamily="34" charset="0"/>
              </a:rPr>
              <a:t> sign next to each data field group header to expand the fields.</a:t>
            </a:r>
          </a:p>
          <a:p>
            <a:pPr marL="285750" indent="-285750">
              <a:spcAft>
                <a:spcPts val="1200"/>
              </a:spcAft>
              <a:buFont typeface="Arial" panose="020B0604020202020204" pitchFamily="34" charset="0"/>
              <a:buChar char="•"/>
            </a:pPr>
            <a:r>
              <a:rPr lang="en-US" dirty="0">
                <a:latin typeface="Candara" panose="020E0502030303020204" pitchFamily="34" charset="0"/>
              </a:rPr>
              <a:t>For this tutorial, only select one year at a time.</a:t>
            </a:r>
          </a:p>
          <a:p>
            <a:pPr marL="285750" indent="-285750">
              <a:spcAft>
                <a:spcPts val="1200"/>
              </a:spcAft>
              <a:buFont typeface="Arial" panose="020B0604020202020204" pitchFamily="34" charset="0"/>
              <a:buChar char="•"/>
            </a:pPr>
            <a:r>
              <a:rPr lang="en-US" dirty="0">
                <a:latin typeface="Candara" panose="020E0502030303020204" pitchFamily="34" charset="0"/>
              </a:rPr>
              <a:t>Check the boxes next to the data fields you selected from the definitions.</a:t>
            </a:r>
          </a:p>
          <a:p>
            <a:pPr marL="742950" lvl="1" indent="-285750">
              <a:spcAft>
                <a:spcPts val="1200"/>
              </a:spcAft>
              <a:buFont typeface="Calibri" panose="020F0502020204030204" pitchFamily="34" charset="0"/>
              <a:buChar char="▪"/>
            </a:pPr>
            <a:r>
              <a:rPr lang="en-US" dirty="0">
                <a:latin typeface="Candara" panose="020E0502030303020204" pitchFamily="34" charset="0"/>
              </a:rPr>
              <a:t>Hint:  Avoid having to come back to acquire all the data a second time.  Collect fields you might want to use in the future as well.  </a:t>
            </a:r>
          </a:p>
          <a:p>
            <a:pPr marL="1200150" lvl="2" indent="-285750">
              <a:spcAft>
                <a:spcPts val="1200"/>
              </a:spcAft>
              <a:buFont typeface="Calibri" panose="020F0502020204030204" pitchFamily="34" charset="0"/>
              <a:buChar char="▫"/>
            </a:pPr>
            <a:r>
              <a:rPr lang="en-US" dirty="0">
                <a:latin typeface="Candara" panose="020E0502030303020204" pitchFamily="34" charset="0"/>
              </a:rPr>
              <a:t>Alternatively, hit the data menu bar </a:t>
            </a:r>
            <a:r>
              <a:rPr lang="en-US" sz="1700" dirty="0">
                <a:highlight>
                  <a:srgbClr val="EEEAEA"/>
                </a:highlight>
                <a:latin typeface="Book Antiqua" panose="02040602050305030304" pitchFamily="18" charset="0"/>
              </a:rPr>
              <a:t>Master File</a:t>
            </a:r>
            <a:r>
              <a:rPr lang="en-US" sz="1700" dirty="0">
                <a:latin typeface="Book Antiqua" panose="02040602050305030304" pitchFamily="18" charset="0"/>
              </a:rPr>
              <a:t> </a:t>
            </a:r>
            <a:r>
              <a:rPr lang="en-US" dirty="0">
                <a:latin typeface="Candara" panose="020E0502030303020204" pitchFamily="34" charset="0"/>
              </a:rPr>
              <a:t>option to export all the data for the current year in CSV format.</a:t>
            </a:r>
            <a:br>
              <a:rPr lang="en-US" dirty="0">
                <a:latin typeface="Candara" panose="020E0502030303020204" pitchFamily="34" charset="0"/>
              </a:rPr>
            </a:b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Scroll to the bottom and hit </a:t>
            </a:r>
            <a:r>
              <a:rPr lang="en-US" dirty="0">
                <a:highlight>
                  <a:srgbClr val="EEEAEA"/>
                </a:highlight>
                <a:latin typeface="Candara" panose="020E0502030303020204" pitchFamily="34" charset="0"/>
              </a:rPr>
              <a:t>Submit</a:t>
            </a:r>
            <a:r>
              <a:rPr lang="en-US" dirty="0">
                <a:latin typeface="Candara" panose="020E0502030303020204" pitchFamily="34" charset="0"/>
              </a:rPr>
              <a:t>.</a:t>
            </a:r>
          </a:p>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B1ADB757-8CD7-4175-B205-993AC532F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743" y="1291958"/>
            <a:ext cx="2216264" cy="5200917"/>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B8394C7D-6B12-4C53-83FB-C7B1E6FE33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264" y="5363770"/>
            <a:ext cx="5283472" cy="3556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Arrow: Down 9">
            <a:extLst>
              <a:ext uri="{FF2B5EF4-FFF2-40B4-BE49-F238E27FC236}">
                <a16:creationId xmlns:a16="http://schemas.microsoft.com/office/drawing/2014/main" id="{70764E9D-A20F-4F58-8545-0731FE57AE99}"/>
              </a:ext>
            </a:extLst>
          </p:cNvPr>
          <p:cNvSpPr/>
          <p:nvPr/>
        </p:nvSpPr>
        <p:spPr>
          <a:xfrm>
            <a:off x="8092966" y="5158828"/>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C6328EC0-FE34-43D0-96D2-8688E85C2A47}"/>
              </a:ext>
            </a:extLst>
          </p:cNvPr>
          <p:cNvSpPr/>
          <p:nvPr/>
        </p:nvSpPr>
        <p:spPr>
          <a:xfrm>
            <a:off x="1265795" y="531805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B8E7225-D58D-4F5A-AF97-B407ABBF11FD}"/>
              </a:ext>
            </a:extLst>
          </p:cNvPr>
          <p:cNvSpPr/>
          <p:nvPr/>
        </p:nvSpPr>
        <p:spPr>
          <a:xfrm>
            <a:off x="290227" y="250555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E657FCBA-00B6-456B-A6CC-81B15C68E35C}"/>
              </a:ext>
            </a:extLst>
          </p:cNvPr>
          <p:cNvSpPr/>
          <p:nvPr/>
        </p:nvSpPr>
        <p:spPr>
          <a:xfrm>
            <a:off x="2278282" y="170154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50D231D9-DAB7-425E-9A3B-013DB6E2CCB6}"/>
              </a:ext>
            </a:extLst>
          </p:cNvPr>
          <p:cNvSpPr/>
          <p:nvPr/>
        </p:nvSpPr>
        <p:spPr>
          <a:xfrm>
            <a:off x="404214" y="621489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51464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864">
        <p15:prstTrans prst="peelOff"/>
      </p:transition>
    </mc:Choice>
    <mc:Fallback>
      <p:transition spd="slow" advTm="268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wipe(left)">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wipe(left)">
                                      <p:cBhvr>
                                        <p:cTn id="46" dur="5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wipe(left)">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par>
                          <p:cTn id="57" fill="hold">
                            <p:stCondLst>
                              <p:cond delay="500"/>
                            </p:stCondLst>
                            <p:childTnLst>
                              <p:par>
                                <p:cTn id="58" presetID="22" presetClass="entr" presetSubtype="1"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up)">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wipe(left)">
                                      <p:cBhvr>
                                        <p:cTn id="65" dur="500"/>
                                        <p:tgtEl>
                                          <p:spTgt spid="3">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Remove “Avg.” from the tooltip field titles as</a:t>
            </a:r>
            <a:br>
              <a:rPr lang="en-US" dirty="0">
                <a:latin typeface="Candara" panose="020E0502030303020204" pitchFamily="34" charset="0"/>
              </a:rPr>
            </a:br>
            <a:r>
              <a:rPr lang="en-US" dirty="0">
                <a:latin typeface="Candara" panose="020E0502030303020204" pitchFamily="34" charset="0"/>
              </a:rPr>
              <a:t>appropriate, and rearrange the text to position it </a:t>
            </a:r>
            <a:br>
              <a:rPr lang="en-US" dirty="0">
                <a:latin typeface="Candara" panose="020E0502030303020204" pitchFamily="34" charset="0"/>
              </a:rPr>
            </a:br>
            <a:r>
              <a:rPr lang="en-US" dirty="0">
                <a:latin typeface="Candara" panose="020E0502030303020204" pitchFamily="34" charset="0"/>
              </a:rPr>
              <a:t>according to importance.</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Tooltip</a:t>
            </a:r>
            <a:r>
              <a:rPr lang="en-US" dirty="0">
                <a:latin typeface="Candara" panose="020E0502030303020204" pitchFamily="34" charset="0"/>
              </a:rPr>
              <a:t> box.</a:t>
            </a:r>
          </a:p>
          <a:p>
            <a:pPr marL="742950" lvl="1" indent="-285750">
              <a:spcAft>
                <a:spcPts val="1200"/>
              </a:spcAft>
              <a:buFont typeface="Calibri" panose="020F0502020204030204" pitchFamily="34" charset="0"/>
              <a:buChar char="▪"/>
            </a:pPr>
            <a:r>
              <a:rPr lang="en-US" dirty="0">
                <a:latin typeface="Candara" panose="020E0502030303020204" pitchFamily="34" charset="0"/>
              </a:rPr>
              <a:t>Edit the text.</a:t>
            </a:r>
          </a:p>
          <a:p>
            <a:pPr marL="742950" lvl="1" indent="-285750">
              <a:spcAft>
                <a:spcPts val="1200"/>
              </a:spcAft>
              <a:buFont typeface="Calibri" panose="020F0502020204030204" pitchFamily="34" charset="0"/>
              <a:buChar char="▪"/>
            </a:pPr>
            <a:r>
              <a:rPr lang="en-US" dirty="0">
                <a:latin typeface="Candara" panose="020E0502030303020204" pitchFamily="34" charset="0"/>
              </a:rPr>
              <a:t>Press </a:t>
            </a:r>
            <a:r>
              <a:rPr lang="en-US" dirty="0">
                <a:highlight>
                  <a:srgbClr val="EEEAEA"/>
                </a:highlight>
                <a:latin typeface="Book Antiqua" panose="02040602050305030304" pitchFamily="18" charset="0"/>
              </a:rPr>
              <a:t>OK</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Mouse over a data point once more to review the tooltip.</a:t>
            </a:r>
          </a:p>
          <a:p>
            <a:pPr marL="285750" indent="-285750">
              <a:spcAft>
                <a:spcPts val="1200"/>
              </a:spcAft>
              <a:buFont typeface="Arial" panose="020B0604020202020204" pitchFamily="34" charset="0"/>
              <a:buChar char="•"/>
            </a:pPr>
            <a:r>
              <a:rPr lang="en-US" dirty="0">
                <a:latin typeface="Candara" panose="020E0502030303020204" pitchFamily="34" charset="0"/>
              </a:rPr>
              <a:t>Save your file.</a:t>
            </a:r>
          </a:p>
          <a:p>
            <a:pPr>
              <a:spcAft>
                <a:spcPts val="1200"/>
              </a:spcAft>
            </a:pPr>
            <a:r>
              <a:rPr lang="en-US" dirty="0">
                <a:latin typeface="Candara" panose="020E0502030303020204" pitchFamily="34" charset="0"/>
              </a:rPr>
              <a:t>You now have a motion scatter chart with pie charts!</a:t>
            </a:r>
          </a:p>
          <a:p>
            <a:pPr>
              <a:spcAft>
                <a:spcPts val="1200"/>
              </a:spcAft>
            </a:pP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E1CF170E-4177-43C7-A241-554E1338E830}"/>
              </a:ext>
            </a:extLst>
          </p:cNvPr>
          <p:cNvPicPr>
            <a:picLocks noChangeAspect="1"/>
          </p:cNvPicPr>
          <p:nvPr/>
        </p:nvPicPr>
        <p:blipFill rotWithShape="1">
          <a:blip r:embed="rId4">
            <a:extLst>
              <a:ext uri="{28A0092B-C50C-407E-A947-70E740481C1C}">
                <a14:useLocalDpi xmlns:a14="http://schemas.microsoft.com/office/drawing/2010/main" val="0"/>
              </a:ext>
            </a:extLst>
          </a:blip>
          <a:srcRect b="21693"/>
          <a:stretch/>
        </p:blipFill>
        <p:spPr>
          <a:xfrm>
            <a:off x="4276023" y="3194337"/>
            <a:ext cx="1122378" cy="1143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6A49B040-9922-455D-A5A0-CF0272B8B0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0730" y="2260603"/>
            <a:ext cx="4135258" cy="28795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Up 11">
            <a:extLst>
              <a:ext uri="{FF2B5EF4-FFF2-40B4-BE49-F238E27FC236}">
                <a16:creationId xmlns:a16="http://schemas.microsoft.com/office/drawing/2014/main" id="{5E1F31A2-343B-4B06-9B73-E6EF5EF95294}"/>
              </a:ext>
            </a:extLst>
          </p:cNvPr>
          <p:cNvSpPr/>
          <p:nvPr/>
        </p:nvSpPr>
        <p:spPr>
          <a:xfrm>
            <a:off x="4773204" y="4312128"/>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61F0818-ECC9-4B85-86D0-19665C4D5F8F}"/>
              </a:ext>
            </a:extLst>
          </p:cNvPr>
          <p:cNvSpPr/>
          <p:nvPr/>
        </p:nvSpPr>
        <p:spPr>
          <a:xfrm>
            <a:off x="7128438" y="3319418"/>
            <a:ext cx="318655" cy="54864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893289-EF48-47DB-9899-24356A3C4C8E}"/>
              </a:ext>
            </a:extLst>
          </p:cNvPr>
          <p:cNvSpPr/>
          <p:nvPr/>
        </p:nvSpPr>
        <p:spPr>
          <a:xfrm>
            <a:off x="9671435" y="486885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urved Right 18">
            <a:extLst>
              <a:ext uri="{FF2B5EF4-FFF2-40B4-BE49-F238E27FC236}">
                <a16:creationId xmlns:a16="http://schemas.microsoft.com/office/drawing/2014/main" id="{C9EEC507-B55B-4BFD-A18E-2B3D52EDE629}"/>
              </a:ext>
            </a:extLst>
          </p:cNvPr>
          <p:cNvSpPr/>
          <p:nvPr/>
        </p:nvSpPr>
        <p:spPr>
          <a:xfrm>
            <a:off x="6753622" y="3239294"/>
            <a:ext cx="318655" cy="77724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Right 13">
            <a:extLst>
              <a:ext uri="{FF2B5EF4-FFF2-40B4-BE49-F238E27FC236}">
                <a16:creationId xmlns:a16="http://schemas.microsoft.com/office/drawing/2014/main" id="{8DBCBA1E-7F98-4D63-AFB0-36A4BD4CD265}"/>
              </a:ext>
            </a:extLst>
          </p:cNvPr>
          <p:cNvSpPr/>
          <p:nvPr/>
        </p:nvSpPr>
        <p:spPr>
          <a:xfrm>
            <a:off x="6885240" y="3121528"/>
            <a:ext cx="318655" cy="68580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430376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212">
        <p15:prstTrans prst="peelOff"/>
      </p:transition>
    </mc:Choice>
    <mc:Fallback>
      <p:transition spd="slow" advTm="172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30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1">
                                            <p:txEl>
                                              <p:pRg st="3" end="3"/>
                                            </p:txEl>
                                          </p:spTgt>
                                        </p:tgtEl>
                                        <p:attrNameLst>
                                          <p:attrName>style.visibility</p:attrName>
                                        </p:attrNameLst>
                                      </p:cBhvr>
                                      <p:to>
                                        <p:strVal val="visible"/>
                                      </p:to>
                                    </p:set>
                                    <p:animEffect transition="in" filter="wipe(left)">
                                      <p:cBhvr>
                                        <p:cTn id="48" dur="500"/>
                                        <p:tgtEl>
                                          <p:spTgt spid="11">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wipe(left)">
                                      <p:cBhvr>
                                        <p:cTn id="58" dur="500"/>
                                        <p:tgtEl>
                                          <p:spTgt spid="11">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
                                            <p:txEl>
                                              <p:pRg st="5" end="5"/>
                                            </p:txEl>
                                          </p:spTgt>
                                        </p:tgtEl>
                                        <p:attrNameLst>
                                          <p:attrName>style.visibility</p:attrName>
                                        </p:attrNameLst>
                                      </p:cBhvr>
                                      <p:to>
                                        <p:strVal val="visible"/>
                                      </p:to>
                                    </p:set>
                                    <p:animEffect transition="in" filter="wipe(left)">
                                      <p:cBhvr>
                                        <p:cTn id="63" dur="500"/>
                                        <p:tgtEl>
                                          <p:spTgt spid="11">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1">
                                            <p:txEl>
                                              <p:pRg st="6" end="6"/>
                                            </p:txEl>
                                          </p:spTgt>
                                        </p:tgtEl>
                                        <p:attrNameLst>
                                          <p:attrName>style.visibility</p:attrName>
                                        </p:attrNameLst>
                                      </p:cBhvr>
                                      <p:to>
                                        <p:strVal val="visible"/>
                                      </p:to>
                                    </p:set>
                                    <p:animEffect transition="in" filter="wipe(left)">
                                      <p:cBhvr>
                                        <p:cTn id="68"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F7DA4093-9253-4235-99AB-C5F2BD9C4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0" y="1066439"/>
            <a:ext cx="9692639" cy="5486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3457279-8181-4960-A637-F629371B16A3}"/>
              </a:ext>
            </a:extLst>
          </p:cNvPr>
          <p:cNvSpPr txBox="1"/>
          <p:nvPr/>
        </p:nvSpPr>
        <p:spPr>
          <a:xfrm>
            <a:off x="1168728" y="6503266"/>
            <a:ext cx="10850880" cy="369332"/>
          </a:xfrm>
          <a:prstGeom prst="rect">
            <a:avLst/>
          </a:prstGeom>
          <a:noFill/>
        </p:spPr>
        <p:txBody>
          <a:bodyPr wrap="square" rtlCol="0">
            <a:spAutoFit/>
          </a:bodyPr>
          <a:lstStyle/>
          <a:p>
            <a:r>
              <a:rPr lang="en-US" dirty="0">
                <a:latin typeface="Candara" panose="020E0502030303020204" pitchFamily="34" charset="0"/>
              </a:rPr>
              <a:t>A view of the finished motion scatter chart</a:t>
            </a:r>
          </a:p>
        </p:txBody>
      </p:sp>
    </p:spTree>
    <p:extLst>
      <p:ext uri="{BB962C8B-B14F-4D97-AF65-F5344CB8AC3E}">
        <p14:creationId xmlns:p14="http://schemas.microsoft.com/office/powerpoint/2010/main" val="3072974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10">
        <p15:prstTrans prst="peelOff"/>
      </p:transition>
    </mc:Choice>
    <mc:Fallback>
      <p:transition spd="slow" advTm="101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Symbol Map</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3" y="2962076"/>
            <a:ext cx="2094043" cy="2057398"/>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7" cy="3180951"/>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1149378"/>
            <a:ext cx="2648176" cy="148868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511" y="772907"/>
            <a:ext cx="2925416" cy="16002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3585597"/>
          </a:xfrm>
          <a:prstGeom prst="rect">
            <a:avLst/>
          </a:prstGeom>
          <a:noFill/>
        </p:spPr>
        <p:txBody>
          <a:bodyPr wrap="square" rtlCol="0">
            <a:spAutoFit/>
          </a:bodyPr>
          <a:lstStyle/>
          <a:p>
            <a:pPr marL="868680" indent="-285750">
              <a:spcAft>
                <a:spcPts val="1200"/>
              </a:spcAft>
              <a:buFont typeface="Arial" panose="020B0604020202020204" pitchFamily="34" charset="0"/>
              <a:buChar char="•"/>
            </a:pPr>
            <a:r>
              <a:rPr lang="en-US" dirty="0">
                <a:latin typeface="Candara" panose="020E0502030303020204" pitchFamily="34" charset="0"/>
              </a:rPr>
              <a:t>Create a new worksheet on which to create the map.  </a:t>
            </a:r>
          </a:p>
          <a:p>
            <a:pPr marL="1325880" lvl="1" indent="-285750">
              <a:spcAft>
                <a:spcPts val="1200"/>
              </a:spcAft>
              <a:buFont typeface="Calibri" panose="020F0502020204030204" pitchFamily="34" charset="0"/>
              <a:buChar char="▪"/>
            </a:pPr>
            <a:r>
              <a:rPr lang="en-US" dirty="0">
                <a:latin typeface="Candara" panose="020E0502030303020204" pitchFamily="34" charset="0"/>
              </a:rPr>
              <a:t>Click on the tiny chart with a plus sign icon to the right of your current worksheet at the bottom of the window.  </a:t>
            </a:r>
          </a:p>
          <a:p>
            <a:pPr marL="868680" indent="-285750">
              <a:spcBef>
                <a:spcPts val="3200"/>
              </a:spcBef>
              <a:spcAft>
                <a:spcPts val="1200"/>
              </a:spcAft>
              <a:buFont typeface="Arial" panose="020B0604020202020204" pitchFamily="34" charset="0"/>
              <a:buChar char="•"/>
            </a:pPr>
            <a:r>
              <a:rPr lang="en-US" dirty="0">
                <a:latin typeface="Candara" panose="020E0502030303020204" pitchFamily="34" charset="0"/>
              </a:rPr>
              <a:t>Drag location information to the </a:t>
            </a:r>
            <a:r>
              <a:rPr lang="en-US" dirty="0">
                <a:highlight>
                  <a:srgbClr val="EEEAEA"/>
                </a:highlight>
                <a:latin typeface="Book Antiqua" panose="02040602050305030304" pitchFamily="18" charset="0"/>
              </a:rPr>
              <a:t>Columns</a:t>
            </a:r>
            <a:r>
              <a:rPr lang="en-US" dirty="0">
                <a:latin typeface="Candara" panose="020E0502030303020204" pitchFamily="34" charset="0"/>
              </a:rPr>
              <a:t>.  Use the zip code for the greatest precision.  </a:t>
            </a:r>
          </a:p>
          <a:p>
            <a:pPr marL="868680" indent="-285750">
              <a:spcAft>
                <a:spcPts val="1200"/>
              </a:spcAft>
              <a:buFont typeface="Arial" panose="020B0604020202020204" pitchFamily="34" charset="0"/>
              <a:buChar char="•"/>
            </a:pPr>
            <a:r>
              <a:rPr lang="en-US" dirty="0">
                <a:latin typeface="Candara" panose="020E0502030303020204" pitchFamily="34" charset="0"/>
              </a:rPr>
              <a:t>In the </a:t>
            </a:r>
            <a:r>
              <a:rPr lang="en-US" dirty="0">
                <a:highlight>
                  <a:srgbClr val="EEEAEA"/>
                </a:highlight>
                <a:latin typeface="Book Antiqua" panose="02040602050305030304" pitchFamily="18" charset="0"/>
              </a:rPr>
              <a:t>Show Me</a:t>
            </a:r>
            <a:r>
              <a:rPr lang="en-US" dirty="0">
                <a:latin typeface="Book Antiqua" panose="02040602050305030304" pitchFamily="18" charset="0"/>
              </a:rPr>
              <a:t> </a:t>
            </a:r>
            <a:r>
              <a:rPr lang="en-US" dirty="0">
                <a:latin typeface="Candara" panose="020E0502030303020204" pitchFamily="34" charset="0"/>
              </a:rPr>
              <a:t>chart pane, click the symbol map </a:t>
            </a:r>
            <a:br>
              <a:rPr lang="en-US" dirty="0">
                <a:latin typeface="Candara" panose="020E0502030303020204" pitchFamily="34" charset="0"/>
              </a:rPr>
            </a:br>
            <a:r>
              <a:rPr lang="en-US" dirty="0">
                <a:latin typeface="Candara" panose="020E0502030303020204" pitchFamily="34" charset="0"/>
              </a:rPr>
              <a:t>icon to confirm the type of chart so Tableau will </a:t>
            </a:r>
            <a:br>
              <a:rPr lang="en-US" dirty="0">
                <a:latin typeface="Candara" panose="020E0502030303020204" pitchFamily="34" charset="0"/>
              </a:rPr>
            </a:br>
            <a:r>
              <a:rPr lang="en-US" dirty="0">
                <a:latin typeface="Candara" panose="020E0502030303020204" pitchFamily="34" charset="0"/>
              </a:rPr>
              <a:t>translate your data to coordinates.  </a:t>
            </a:r>
          </a:p>
          <a:p>
            <a:pPr marL="868680" indent="-285750">
              <a:spcAft>
                <a:spcPts val="1200"/>
              </a:spcAft>
              <a:buFont typeface="Arial" panose="020B0604020202020204" pitchFamily="34" charset="0"/>
              <a:buChar char="•"/>
            </a:pPr>
            <a:r>
              <a:rPr lang="en-US" dirty="0">
                <a:latin typeface="Candara" panose="020E0502030303020204" pitchFamily="34" charset="0"/>
              </a:rPr>
              <a:t>Toggle the </a:t>
            </a:r>
            <a:r>
              <a:rPr lang="en-US" dirty="0">
                <a:highlight>
                  <a:srgbClr val="EEEAEA"/>
                </a:highlight>
                <a:latin typeface="Book Antiqua" panose="02040602050305030304" pitchFamily="18" charset="0"/>
              </a:rPr>
              <a:t>Show Me </a:t>
            </a:r>
            <a:r>
              <a:rPr lang="en-US" dirty="0">
                <a:latin typeface="Candara" panose="020E0502030303020204" pitchFamily="34" charset="0"/>
              </a:rPr>
              <a:t>pane off.</a:t>
            </a:r>
          </a:p>
        </p:txBody>
      </p:sp>
      <p:pic>
        <p:nvPicPr>
          <p:cNvPr id="7" name="Picture 6">
            <a:extLst>
              <a:ext uri="{FF2B5EF4-FFF2-40B4-BE49-F238E27FC236}">
                <a16:creationId xmlns:a16="http://schemas.microsoft.com/office/drawing/2014/main" id="{61B797AF-6E84-4F23-ACC4-675AD71C04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8654" y="2857617"/>
            <a:ext cx="3854668" cy="457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5" name="Arrow: Up 24">
            <a:extLst>
              <a:ext uri="{FF2B5EF4-FFF2-40B4-BE49-F238E27FC236}">
                <a16:creationId xmlns:a16="http://schemas.microsoft.com/office/drawing/2014/main" id="{A5F3B2FC-D337-489C-9AA5-CA04E854B887}"/>
              </a:ext>
            </a:extLst>
          </p:cNvPr>
          <p:cNvSpPr/>
          <p:nvPr/>
        </p:nvSpPr>
        <p:spPr>
          <a:xfrm>
            <a:off x="6767425" y="3157531"/>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5CA9D0F-989D-46CC-A55B-FB440F1EB6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2919" y="4132792"/>
            <a:ext cx="579170" cy="44199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55730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5970">
        <p15:prstTrans prst="peelOff"/>
      </p:transition>
    </mc:Choice>
    <mc:Fallback>
      <p:transition spd="slow" advTm="259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wipe(left)">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wipe(left)">
                                      <p:cBhvr>
                                        <p:cTn id="42" dur="500"/>
                                        <p:tgtEl>
                                          <p:spTgt spid="1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up)">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wipe(left)">
                                      <p:cBhvr>
                                        <p:cTn id="5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62651"/>
          </a:xfrm>
          <a:prstGeom prst="rect">
            <a:avLst/>
          </a:prstGeom>
          <a:noFill/>
        </p:spPr>
        <p:txBody>
          <a:bodyPr wrap="square" rtlCol="0">
            <a:spAutoFit/>
          </a:bodyPr>
          <a:lstStyle/>
          <a:p>
            <a:pPr>
              <a:spcAft>
                <a:spcPts val="1200"/>
              </a:spcAft>
            </a:pPr>
            <a:r>
              <a:rPr lang="en-US" dirty="0">
                <a:latin typeface="Candara" panose="020E0502030303020204" pitchFamily="34" charset="0"/>
              </a:rPr>
              <a:t>Only a few library locations are showing, and no cities are labeled.  Remedy  this with a few steps:</a:t>
            </a:r>
          </a:p>
          <a:p>
            <a:pPr marL="214884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EEEAEA"/>
                </a:highlight>
                <a:latin typeface="Book Antiqua" panose="02040602050305030304" pitchFamily="18" charset="0"/>
              </a:rPr>
              <a:t>104 unknown</a:t>
            </a:r>
            <a:r>
              <a:rPr lang="en-US" dirty="0">
                <a:latin typeface="Candara" panose="020E0502030303020204" pitchFamily="34" charset="0"/>
              </a:rPr>
              <a:t> message at the far bottom right of the window.  </a:t>
            </a:r>
          </a:p>
          <a:p>
            <a:pPr marL="214884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EEEAEA"/>
                </a:highlight>
                <a:latin typeface="Book Antiqua" panose="02040602050305030304" pitchFamily="18" charset="0"/>
              </a:rPr>
              <a:t>Edit Locations…</a:t>
            </a:r>
            <a:r>
              <a:rPr lang="en-US" dirty="0">
                <a:latin typeface="Candara" panose="020E0502030303020204" pitchFamily="34" charset="0"/>
              </a:rPr>
              <a:t> option from the dialogue box that opens.  </a:t>
            </a:r>
          </a:p>
          <a:p>
            <a:pPr marL="2148840" indent="-285750">
              <a:spcAft>
                <a:spcPts val="1200"/>
              </a:spcAft>
              <a:buFont typeface="Arial" panose="020B0604020202020204" pitchFamily="34" charset="0"/>
              <a:buChar char="•"/>
            </a:pPr>
            <a:r>
              <a:rPr lang="en-US" dirty="0">
                <a:latin typeface="Candara" panose="020E0502030303020204" pitchFamily="34" charset="0"/>
              </a:rPr>
              <a:t>Under </a:t>
            </a:r>
            <a:r>
              <a:rPr lang="en-US" dirty="0">
                <a:highlight>
                  <a:srgbClr val="EEEAEA"/>
                </a:highlight>
                <a:latin typeface="Book Antiqua" panose="02040602050305030304" pitchFamily="18" charset="0"/>
              </a:rPr>
              <a:t>Geographic roles&gt;&gt;Country/Region</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click on the drop down and select the </a:t>
            </a:r>
            <a:r>
              <a:rPr lang="en-US" dirty="0">
                <a:highlight>
                  <a:srgbClr val="EEEAEA"/>
                </a:highlight>
                <a:latin typeface="Book Antiqua" panose="02040602050305030304" pitchFamily="18" charset="0"/>
              </a:rPr>
              <a:t>Fixed</a:t>
            </a:r>
            <a:r>
              <a:rPr lang="en-US" dirty="0">
                <a:latin typeface="Candara" panose="020E0502030303020204" pitchFamily="34" charset="0"/>
              </a:rPr>
              <a:t> radio </a:t>
            </a:r>
            <a:br>
              <a:rPr lang="en-US" dirty="0">
                <a:latin typeface="Candara" panose="020E0502030303020204" pitchFamily="34" charset="0"/>
              </a:rPr>
            </a:br>
            <a:r>
              <a:rPr lang="en-US" dirty="0">
                <a:latin typeface="Candara" panose="020E0502030303020204" pitchFamily="34" charset="0"/>
              </a:rPr>
              <a:t>button and </a:t>
            </a:r>
            <a:r>
              <a:rPr lang="en-US" dirty="0">
                <a:highlight>
                  <a:srgbClr val="EEEAEA"/>
                </a:highlight>
                <a:latin typeface="Book Antiqua" panose="02040602050305030304" pitchFamily="18" charset="0"/>
              </a:rPr>
              <a:t>United States</a:t>
            </a:r>
            <a:r>
              <a:rPr lang="en-US" dirty="0">
                <a:latin typeface="Candara" panose="020E0502030303020204" pitchFamily="34" charset="0"/>
              </a:rPr>
              <a:t> from its drop down menu.  </a:t>
            </a:r>
          </a:p>
          <a:p>
            <a:pPr marL="2148840">
              <a:spcAft>
                <a:spcPts val="1200"/>
              </a:spcAft>
            </a:pPr>
            <a:r>
              <a:rPr lang="en-US" dirty="0">
                <a:latin typeface="Candara" panose="020E0502030303020204" pitchFamily="34" charset="0"/>
              </a:rPr>
              <a:t>Note that all but one issue has resolved, and it’s for </a:t>
            </a:r>
            <a:br>
              <a:rPr lang="en-US" dirty="0">
                <a:latin typeface="Candara" panose="020E0502030303020204" pitchFamily="34" charset="0"/>
              </a:rPr>
            </a:br>
            <a:r>
              <a:rPr lang="en-US" dirty="0">
                <a:latin typeface="Candara" panose="020E0502030303020204" pitchFamily="34" charset="0"/>
              </a:rPr>
              <a:t>an invalid 00000 zip code.  </a:t>
            </a:r>
          </a:p>
          <a:p>
            <a:pPr marL="2148840" indent="-285750">
              <a:spcAft>
                <a:spcPts val="1200"/>
              </a:spcAft>
              <a:buFont typeface="Arial" panose="020B0604020202020204" pitchFamily="34" charset="0"/>
              <a:buChar char="•"/>
            </a:pPr>
            <a:r>
              <a:rPr lang="en-US" dirty="0">
                <a:highlight>
                  <a:srgbClr val="EEEAEA"/>
                </a:highlight>
                <a:latin typeface="Book Antiqua" panose="02040602050305030304" pitchFamily="18" charset="0"/>
              </a:rPr>
              <a:t>OK</a:t>
            </a:r>
            <a:r>
              <a:rPr lang="en-US" dirty="0">
                <a:latin typeface="Candara" panose="020E0502030303020204" pitchFamily="34" charset="0"/>
              </a:rPr>
              <a:t> out, and then take a peek at the data to see </a:t>
            </a:r>
            <a:br>
              <a:rPr lang="en-US" dirty="0">
                <a:latin typeface="Candara" panose="020E0502030303020204" pitchFamily="34" charset="0"/>
              </a:rPr>
            </a:br>
            <a:r>
              <a:rPr lang="en-US" dirty="0">
                <a:latin typeface="Candara" panose="020E0502030303020204" pitchFamily="34" charset="0"/>
              </a:rPr>
              <a:t>which library used this zip code.</a:t>
            </a:r>
          </a:p>
          <a:p>
            <a:pPr marL="28575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8" name="Picture 7">
            <a:extLst>
              <a:ext uri="{FF2B5EF4-FFF2-40B4-BE49-F238E27FC236}">
                <a16:creationId xmlns:a16="http://schemas.microsoft.com/office/drawing/2014/main" id="{1292A08A-9750-4A69-87E6-4F54CE7623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2005" y="2540694"/>
            <a:ext cx="887505" cy="6858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6804E546-90ED-442F-9C11-D541C872FA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54" y="2878768"/>
            <a:ext cx="2533780" cy="2584583"/>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C5EE29E-F93A-4BB3-90D5-22CE06775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3857" y="3749675"/>
            <a:ext cx="3381042"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57DE27F3-96DF-4BBB-B434-7A3A466F5A5B}"/>
              </a:ext>
            </a:extLst>
          </p:cNvPr>
          <p:cNvSpPr/>
          <p:nvPr/>
        </p:nvSpPr>
        <p:spPr>
          <a:xfrm>
            <a:off x="10917741" y="228320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5C7614F0-331B-478F-B390-5BA9B7B9F78E}"/>
              </a:ext>
            </a:extLst>
          </p:cNvPr>
          <p:cNvSpPr/>
          <p:nvPr/>
        </p:nvSpPr>
        <p:spPr>
          <a:xfrm>
            <a:off x="2095411" y="3698875"/>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DE95D1A8-DA07-4A87-997D-98C86C1F45C5}"/>
              </a:ext>
            </a:extLst>
          </p:cNvPr>
          <p:cNvSpPr/>
          <p:nvPr/>
        </p:nvSpPr>
        <p:spPr>
          <a:xfrm>
            <a:off x="10824222" y="391896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D54158E-7E43-477C-9E39-71AC2C90514D}"/>
              </a:ext>
            </a:extLst>
          </p:cNvPr>
          <p:cNvSpPr/>
          <p:nvPr/>
        </p:nvSpPr>
        <p:spPr>
          <a:xfrm>
            <a:off x="9004211" y="451957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CB5F14C2-3769-4551-A06A-6C1B0C8D2283}"/>
              </a:ext>
            </a:extLst>
          </p:cNvPr>
          <p:cNvSpPr/>
          <p:nvPr/>
        </p:nvSpPr>
        <p:spPr>
          <a:xfrm>
            <a:off x="10094475" y="4651657"/>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8A01CEE-AF38-4120-97F6-0D6C383AFC93}"/>
              </a:ext>
            </a:extLst>
          </p:cNvPr>
          <p:cNvSpPr/>
          <p:nvPr/>
        </p:nvSpPr>
        <p:spPr>
          <a:xfrm>
            <a:off x="10242811" y="621173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87319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6298">
        <p15:prstTrans prst="peelOff"/>
      </p:transition>
    </mc:Choice>
    <mc:Fallback>
      <p:transition spd="slow" advTm="262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righ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1500"/>
                            </p:stCondLst>
                            <p:childTnLst>
                              <p:par>
                                <p:cTn id="55" presetID="22" presetClass="entr" presetSubtype="4"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
                                            <p:txEl>
                                              <p:pRg st="4" end="4"/>
                                            </p:txEl>
                                          </p:spTgt>
                                        </p:tgtEl>
                                        <p:attrNameLst>
                                          <p:attrName>style.visibility</p:attrName>
                                        </p:attrNameLst>
                                      </p:cBhvr>
                                      <p:to>
                                        <p:strVal val="visible"/>
                                      </p:to>
                                    </p:set>
                                    <p:animEffect transition="in" filter="wipe(left)">
                                      <p:cBhvr>
                                        <p:cTn id="62" dur="500"/>
                                        <p:tgtEl>
                                          <p:spTgt spid="11">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
                                            <p:txEl>
                                              <p:pRg st="5" end="5"/>
                                            </p:txEl>
                                          </p:spTgt>
                                        </p:tgtEl>
                                        <p:attrNameLst>
                                          <p:attrName>style.visibility</p:attrName>
                                        </p:attrNameLst>
                                      </p:cBhvr>
                                      <p:to>
                                        <p:strVal val="visible"/>
                                      </p:to>
                                    </p:set>
                                    <p:animEffect transition="in" filter="wipe(left)">
                                      <p:cBhvr>
                                        <p:cTn id="67" dur="500"/>
                                        <p:tgtEl>
                                          <p:spTgt spid="11">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8007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EEEAEA"/>
                </a:highlight>
                <a:latin typeface="Book Antiqua" panose="02040602050305030304" pitchFamily="18" charset="0"/>
              </a:rPr>
              <a:t>Data Source</a:t>
            </a:r>
            <a:r>
              <a:rPr lang="en-US" dirty="0">
                <a:latin typeface="Candara" panose="020E0502030303020204" pitchFamily="34" charset="0"/>
              </a:rPr>
              <a:t> tab at the bottom of the window.</a:t>
            </a:r>
          </a:p>
          <a:p>
            <a:pPr marL="285750" indent="-285750">
              <a:spcAft>
                <a:spcPts val="1200"/>
              </a:spcAft>
              <a:buFont typeface="Arial" panose="020B0604020202020204" pitchFamily="34" charset="0"/>
              <a:buChar char="•"/>
            </a:pPr>
            <a:r>
              <a:rPr lang="en-US" dirty="0">
                <a:latin typeface="Candara" panose="020E0502030303020204" pitchFamily="34" charset="0"/>
              </a:rPr>
              <a:t>Mouse over the </a:t>
            </a:r>
            <a:r>
              <a:rPr lang="en-US" dirty="0">
                <a:highlight>
                  <a:srgbClr val="EEEAEA"/>
                </a:highlight>
                <a:latin typeface="Book Antiqua" panose="02040602050305030304" pitchFamily="18" charset="0"/>
              </a:rPr>
              <a:t>Zip Code</a:t>
            </a:r>
            <a:r>
              <a:rPr lang="en-US" dirty="0">
                <a:latin typeface="Candara" panose="020E0502030303020204" pitchFamily="34" charset="0"/>
              </a:rPr>
              <a:t> header.  </a:t>
            </a:r>
          </a:p>
          <a:p>
            <a:pPr marL="285750" indent="-285750">
              <a:spcAft>
                <a:spcPts val="1200"/>
              </a:spcAft>
              <a:buFont typeface="Arial" panose="020B0604020202020204" pitchFamily="34" charset="0"/>
              <a:buChar char="•"/>
            </a:pPr>
            <a:r>
              <a:rPr lang="en-US" dirty="0">
                <a:latin typeface="Candara" panose="020E0502030303020204" pitchFamily="34" charset="0"/>
              </a:rPr>
              <a:t>A sort button appears to the right.  Click on it to reverse the sort order.  </a:t>
            </a:r>
          </a:p>
          <a:p>
            <a:pPr marL="285750" indent="-285750">
              <a:spcAft>
                <a:spcPts val="1200"/>
              </a:spcAft>
              <a:buFont typeface="Arial" panose="020B0604020202020204" pitchFamily="34" charset="0"/>
              <a:buChar char="•"/>
            </a:pPr>
            <a:r>
              <a:rPr lang="en-US" dirty="0">
                <a:latin typeface="Candara" panose="020E0502030303020204" pitchFamily="34" charset="0"/>
              </a:rPr>
              <a:t>Drag the </a:t>
            </a:r>
            <a:r>
              <a:rPr lang="en-US" dirty="0">
                <a:highlight>
                  <a:srgbClr val="EEEAEA"/>
                </a:highlight>
                <a:latin typeface="Book Antiqua" panose="02040602050305030304" pitchFamily="18" charset="0"/>
              </a:rPr>
              <a:t>Library</a:t>
            </a:r>
            <a:r>
              <a:rPr lang="en-US" dirty="0">
                <a:latin typeface="Candara" panose="020E0502030303020204" pitchFamily="34" charset="0"/>
              </a:rPr>
              <a:t> column border to increase the width so the full name can be seen.  </a:t>
            </a:r>
          </a:p>
          <a:p>
            <a:pPr marL="285750" indent="-285750">
              <a:spcAft>
                <a:spcPts val="1200"/>
              </a:spcAft>
              <a:buFont typeface="Arial" panose="020B0604020202020204" pitchFamily="34" charset="0"/>
              <a:buChar char="•"/>
            </a:pPr>
            <a:r>
              <a:rPr lang="en-US" dirty="0">
                <a:latin typeface="Candara" panose="020E0502030303020204" pitchFamily="34" charset="0"/>
              </a:rPr>
              <a:t>The library name doesn’t explain the invalid zip code, but scrolling across the record reveals that no data was entered for this library at all, so it can be safely filtered out.  </a:t>
            </a:r>
          </a:p>
          <a:p>
            <a:pPr marL="28575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EEEAEA"/>
                </a:highlight>
                <a:latin typeface="Book Antiqua" panose="02040602050305030304" pitchFamily="18" charset="0"/>
              </a:rPr>
              <a:t>Sheet 2</a:t>
            </a:r>
            <a:r>
              <a:rPr lang="en-US" dirty="0">
                <a:latin typeface="Candara" panose="020E0502030303020204" pitchFamily="34" charset="0"/>
              </a:rPr>
              <a:t>.</a:t>
            </a:r>
          </a:p>
        </p:txBody>
      </p:sp>
      <p:sp>
        <p:nvSpPr>
          <p:cNvPr id="15" name="Arrow: Left 14">
            <a:extLst>
              <a:ext uri="{FF2B5EF4-FFF2-40B4-BE49-F238E27FC236}">
                <a16:creationId xmlns:a16="http://schemas.microsoft.com/office/drawing/2014/main" id="{5C7614F0-331B-478F-B390-5BA9B7B9F78E}"/>
              </a:ext>
            </a:extLst>
          </p:cNvPr>
          <p:cNvSpPr/>
          <p:nvPr/>
        </p:nvSpPr>
        <p:spPr>
          <a:xfrm>
            <a:off x="9378868" y="484807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97B89F-9C21-4CCD-BE2E-EA98695E6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177" y="4661679"/>
            <a:ext cx="5017169" cy="457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8" name="Arrow: Up 17">
            <a:extLst>
              <a:ext uri="{FF2B5EF4-FFF2-40B4-BE49-F238E27FC236}">
                <a16:creationId xmlns:a16="http://schemas.microsoft.com/office/drawing/2014/main" id="{CB5F14C2-3769-4551-A06A-6C1B0C8D2283}"/>
              </a:ext>
            </a:extLst>
          </p:cNvPr>
          <p:cNvSpPr/>
          <p:nvPr/>
        </p:nvSpPr>
        <p:spPr>
          <a:xfrm>
            <a:off x="5058937" y="5089584"/>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A9A139C-5273-45BC-99D0-257C3235D2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155" y="2616376"/>
            <a:ext cx="1088136" cy="7772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Arrow: Left 21">
            <a:extLst>
              <a:ext uri="{FF2B5EF4-FFF2-40B4-BE49-F238E27FC236}">
                <a16:creationId xmlns:a16="http://schemas.microsoft.com/office/drawing/2014/main" id="{95F79C6B-B458-4AB7-AA0C-67C2D4E0B145}"/>
              </a:ext>
            </a:extLst>
          </p:cNvPr>
          <p:cNvSpPr/>
          <p:nvPr/>
        </p:nvSpPr>
        <p:spPr>
          <a:xfrm>
            <a:off x="9519694" y="3168341"/>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3989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242">
        <p15:prstTrans prst="peelOff"/>
      </p:transition>
    </mc:Choice>
    <mc:Fallback>
      <p:transition spd="slow" advTm="172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xEl>
                                              <p:pRg st="4" end="4"/>
                                            </p:txEl>
                                          </p:spTgt>
                                        </p:tgtEl>
                                        <p:attrNameLst>
                                          <p:attrName>style.visibility</p:attrName>
                                        </p:attrNameLst>
                                      </p:cBhvr>
                                      <p:to>
                                        <p:strVal val="visible"/>
                                      </p:to>
                                    </p:set>
                                    <p:animEffect transition="in" filter="wipe(left)">
                                      <p:cBhvr>
                                        <p:cTn id="45" dur="500"/>
                                        <p:tgtEl>
                                          <p:spTgt spid="11">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5" end="5"/>
                                            </p:txEl>
                                          </p:spTgt>
                                        </p:tgtEl>
                                        <p:attrNameLst>
                                          <p:attrName>style.visibility</p:attrName>
                                        </p:attrNameLst>
                                      </p:cBhvr>
                                      <p:to>
                                        <p:strVal val="visible"/>
                                      </p:to>
                                    </p:set>
                                    <p:animEffect transition="in" filter="wipe(left)">
                                      <p:cBhvr>
                                        <p:cTn id="50" dur="500"/>
                                        <p:tgtEl>
                                          <p:spTgt spid="11">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righ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19389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Click to the right of the </a:t>
            </a:r>
            <a:r>
              <a:rPr lang="en-US" dirty="0">
                <a:highlight>
                  <a:srgbClr val="EEEAEA"/>
                </a:highlight>
                <a:latin typeface="Book Antiqua" panose="02040602050305030304" pitchFamily="18" charset="0"/>
              </a:rPr>
              <a:t>Zip Code</a:t>
            </a:r>
            <a:r>
              <a:rPr lang="en-US" dirty="0">
                <a:latin typeface="Candara" panose="020E0502030303020204" pitchFamily="34" charset="0"/>
              </a:rPr>
              <a:t> </a:t>
            </a:r>
            <a:r>
              <a:rPr lang="en-US" dirty="0">
                <a:highlight>
                  <a:srgbClr val="EEEAEA"/>
                </a:highlight>
                <a:latin typeface="Book Antiqua" panose="02040602050305030304" pitchFamily="18" charset="0"/>
              </a:rPr>
              <a:t>Detail</a:t>
            </a:r>
            <a:r>
              <a:rPr lang="en-US" dirty="0">
                <a:latin typeface="Candara" panose="020E0502030303020204" pitchFamily="34" charset="0"/>
              </a:rPr>
              <a:t> mark.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24 </a:t>
            </a:r>
            <a:r>
              <a:rPr lang="en-US" i="1" dirty="0">
                <a:latin typeface="Candara" panose="020E0502030303020204" pitchFamily="34" charset="0"/>
              </a:rPr>
              <a:t>for a review.</a:t>
            </a:r>
          </a:p>
          <a:p>
            <a:pPr marL="285750" indent="-285750">
              <a:spcAft>
                <a:spcPts val="1200"/>
              </a:spcAft>
              <a:buFont typeface="Arial" panose="020B060402020202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Filter…</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Uncheck the box next to </a:t>
            </a:r>
            <a:r>
              <a:rPr lang="en-US" dirty="0">
                <a:highlight>
                  <a:srgbClr val="EEEAEA"/>
                </a:highlight>
                <a:latin typeface="Book Antiqua" panose="02040602050305030304" pitchFamily="18" charset="0"/>
              </a:rPr>
              <a:t>00000</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OK</a:t>
            </a:r>
            <a:r>
              <a:rPr lang="en-US" dirty="0">
                <a:latin typeface="Candara" panose="020E0502030303020204" pitchFamily="34" charset="0"/>
              </a:rPr>
              <a:t>. </a:t>
            </a:r>
          </a:p>
        </p:txBody>
      </p:sp>
      <p:pic>
        <p:nvPicPr>
          <p:cNvPr id="7" name="Picture 6">
            <a:extLst>
              <a:ext uri="{FF2B5EF4-FFF2-40B4-BE49-F238E27FC236}">
                <a16:creationId xmlns:a16="http://schemas.microsoft.com/office/drawing/2014/main" id="{FFF8E20E-E787-4869-B764-9B56AD5D6D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839" y="2143091"/>
            <a:ext cx="3017137" cy="4114800"/>
          </a:xfrm>
          <a:prstGeom prst="rect">
            <a:avLst/>
          </a:prstGeom>
        </p:spPr>
      </p:pic>
      <p:sp>
        <p:nvSpPr>
          <p:cNvPr id="17" name="Arrow: Right 16">
            <a:extLst>
              <a:ext uri="{FF2B5EF4-FFF2-40B4-BE49-F238E27FC236}">
                <a16:creationId xmlns:a16="http://schemas.microsoft.com/office/drawing/2014/main" id="{2D54158E-7E43-477C-9E39-71AC2C90514D}"/>
              </a:ext>
            </a:extLst>
          </p:cNvPr>
          <p:cNvSpPr/>
          <p:nvPr/>
        </p:nvSpPr>
        <p:spPr>
          <a:xfrm>
            <a:off x="7706199" y="320455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CB5F14C2-3769-4551-A06A-6C1B0C8D2283}"/>
              </a:ext>
            </a:extLst>
          </p:cNvPr>
          <p:cNvSpPr/>
          <p:nvPr/>
        </p:nvSpPr>
        <p:spPr>
          <a:xfrm>
            <a:off x="9168031" y="6232050"/>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3046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858">
        <p15:prstTrans prst="peelOff"/>
      </p:transition>
    </mc:Choice>
    <mc:Fallback>
      <p:transition spd="slow" advTm="78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95465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Drag the </a:t>
            </a:r>
            <a:r>
              <a:rPr lang="en-US" dirty="0">
                <a:highlight>
                  <a:srgbClr val="EEEAEA"/>
                </a:highlight>
                <a:latin typeface="Book Antiqua" panose="02040602050305030304" pitchFamily="18" charset="0"/>
              </a:rPr>
              <a:t>City</a:t>
            </a:r>
            <a:r>
              <a:rPr lang="en-US" dirty="0">
                <a:latin typeface="Candara" panose="020E0502030303020204" pitchFamily="34" charset="0"/>
              </a:rPr>
              <a:t> field to the </a:t>
            </a:r>
            <a:r>
              <a:rPr lang="en-US" dirty="0">
                <a:highlight>
                  <a:srgbClr val="EEEAEA"/>
                </a:highlight>
                <a:latin typeface="Book Antiqua" panose="02040602050305030304" pitchFamily="18" charset="0"/>
              </a:rPr>
              <a:t>Label</a:t>
            </a:r>
            <a:r>
              <a:rPr lang="en-US" dirty="0">
                <a:latin typeface="Candara" panose="020E0502030303020204" pitchFamily="34" charset="0"/>
              </a:rPr>
              <a:t> box to add in the city names.  </a:t>
            </a:r>
          </a:p>
          <a:p>
            <a:pPr>
              <a:spcAft>
                <a:spcPts val="1200"/>
              </a:spcAft>
            </a:pPr>
            <a:r>
              <a:rPr lang="en-US" dirty="0">
                <a:latin typeface="Candara" panose="020E0502030303020204" pitchFamily="34" charset="0"/>
              </a:rPr>
              <a:t>Not all cities are labelled, but this will vary with the zoom level.  </a:t>
            </a:r>
          </a:p>
          <a:p>
            <a:pPr>
              <a:spcAft>
                <a:spcPts val="1200"/>
              </a:spcAft>
            </a:pPr>
            <a:r>
              <a:rPr lang="en-US" dirty="0">
                <a:latin typeface="Candara" panose="020E0502030303020204" pitchFamily="34" charset="0"/>
              </a:rPr>
              <a:t>Once again, location ambiguities must be corrected.  </a:t>
            </a:r>
          </a:p>
          <a:p>
            <a:pPr marL="3154680" indent="-285750">
              <a:spcAft>
                <a:spcPts val="1200"/>
              </a:spcAft>
              <a:buFont typeface="Arial" panose="020B060402020202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71 unknown</a:t>
            </a:r>
            <a:r>
              <a:rPr lang="en-US" dirty="0">
                <a:latin typeface="Candara" panose="020E0502030303020204" pitchFamily="34" charset="0"/>
              </a:rPr>
              <a:t> message in the bottom right of the window.</a:t>
            </a:r>
          </a:p>
          <a:p>
            <a:pPr marL="3154680" indent="-285750">
              <a:spcAft>
                <a:spcPts val="1200"/>
              </a:spcAft>
              <a:buFont typeface="Arial" panose="020B0604020202020204" pitchFamily="34" charset="0"/>
              <a:buChar char="•"/>
            </a:pPr>
            <a:r>
              <a:rPr lang="en-US" dirty="0">
                <a:latin typeface="Candara" panose="020E0502030303020204" pitchFamily="34" charset="0"/>
              </a:rPr>
              <a:t>Click </a:t>
            </a:r>
            <a:r>
              <a:rPr lang="en-US" dirty="0">
                <a:highlight>
                  <a:srgbClr val="EEEAEA"/>
                </a:highlight>
                <a:latin typeface="Book Antiqua" panose="02040602050305030304" pitchFamily="18" charset="0"/>
              </a:rPr>
              <a:t>Edit Locations…</a:t>
            </a:r>
            <a:r>
              <a:rPr lang="en-US" dirty="0">
                <a:latin typeface="Candara" panose="020E0502030303020204" pitchFamily="34" charset="0"/>
              </a:rPr>
              <a:t>.</a:t>
            </a:r>
          </a:p>
          <a:p>
            <a:pPr marL="315468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EEEAEA"/>
                </a:highlight>
                <a:latin typeface="Book Antiqua" panose="02040602050305030304" pitchFamily="18" charset="0"/>
              </a:rPr>
              <a:t>Colorado</a:t>
            </a:r>
            <a:r>
              <a:rPr lang="en-US" dirty="0">
                <a:latin typeface="Candara" panose="020E0502030303020204" pitchFamily="34" charset="0"/>
              </a:rPr>
              <a:t> from the </a:t>
            </a:r>
            <a:r>
              <a:rPr lang="en-US" dirty="0">
                <a:highlight>
                  <a:srgbClr val="EEEAEA"/>
                </a:highlight>
                <a:latin typeface="Book Antiqua" panose="02040602050305030304" pitchFamily="18" charset="0"/>
              </a:rPr>
              <a:t>State/Province&gt;&gt;Fixed</a:t>
            </a:r>
            <a:r>
              <a:rPr lang="en-US" dirty="0">
                <a:latin typeface="Candara" panose="020E0502030303020204" pitchFamily="34" charset="0"/>
              </a:rPr>
              <a:t> dropdown.  </a:t>
            </a:r>
          </a:p>
          <a:p>
            <a:pPr marL="3154680" indent="-285750">
              <a:spcAft>
                <a:spcPts val="1200"/>
              </a:spcAft>
              <a:buFont typeface="Arial" panose="020B0604020202020204" pitchFamily="34" charset="0"/>
              <a:buChar char="•"/>
            </a:pPr>
            <a:r>
              <a:rPr lang="en-US" dirty="0">
                <a:latin typeface="Candara" panose="020E0502030303020204" pitchFamily="34" charset="0"/>
              </a:rPr>
              <a:t>Security-Widefield is still unrecognized.</a:t>
            </a:r>
          </a:p>
        </p:txBody>
      </p:sp>
      <p:pic>
        <p:nvPicPr>
          <p:cNvPr id="8" name="Picture 7">
            <a:extLst>
              <a:ext uri="{FF2B5EF4-FFF2-40B4-BE49-F238E27FC236}">
                <a16:creationId xmlns:a16="http://schemas.microsoft.com/office/drawing/2014/main" id="{B22DB839-200E-406D-8B34-74B0B91C3473}"/>
              </a:ext>
            </a:extLst>
          </p:cNvPr>
          <p:cNvPicPr>
            <a:picLocks noChangeAspect="1"/>
          </p:cNvPicPr>
          <p:nvPr/>
        </p:nvPicPr>
        <p:blipFill rotWithShape="1">
          <a:blip r:embed="rId4">
            <a:extLst>
              <a:ext uri="{28A0092B-C50C-407E-A947-70E740481C1C}">
                <a14:useLocalDpi xmlns:a14="http://schemas.microsoft.com/office/drawing/2010/main" val="0"/>
              </a:ext>
            </a:extLst>
          </a:blip>
          <a:srcRect b="23164"/>
          <a:stretch/>
        </p:blipFill>
        <p:spPr>
          <a:xfrm>
            <a:off x="7794836" y="2141764"/>
            <a:ext cx="1235372" cy="12344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2D54158E-7E43-477C-9E39-71AC2C90514D}"/>
              </a:ext>
            </a:extLst>
          </p:cNvPr>
          <p:cNvSpPr/>
          <p:nvPr/>
        </p:nvSpPr>
        <p:spPr>
          <a:xfrm>
            <a:off x="8975729" y="279570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6C5E33B-B6EE-4085-9AF5-0507FB2648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06" y="3410515"/>
            <a:ext cx="3369704" cy="3200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Left 13">
            <a:extLst>
              <a:ext uri="{FF2B5EF4-FFF2-40B4-BE49-F238E27FC236}">
                <a16:creationId xmlns:a16="http://schemas.microsoft.com/office/drawing/2014/main" id="{5BF24B29-3EF4-4D1D-8F0D-D043045CF96A}"/>
              </a:ext>
            </a:extLst>
          </p:cNvPr>
          <p:cNvSpPr/>
          <p:nvPr/>
        </p:nvSpPr>
        <p:spPr>
          <a:xfrm>
            <a:off x="3286129" y="4059283"/>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AAF01E39-C96B-4B74-80B2-F52AAEA7A973}"/>
              </a:ext>
            </a:extLst>
          </p:cNvPr>
          <p:cNvSpPr/>
          <p:nvPr/>
        </p:nvSpPr>
        <p:spPr>
          <a:xfrm>
            <a:off x="3191010" y="499530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2998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586">
        <p15:prstTrans prst="peelOff"/>
      </p:transition>
    </mc:Choice>
    <mc:Fallback>
      <p:transition spd="slow" advTm="165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righ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1">
                                            <p:txEl>
                                              <p:pRg st="6" end="6"/>
                                            </p:txEl>
                                          </p:spTgt>
                                        </p:tgtEl>
                                        <p:attrNameLst>
                                          <p:attrName>style.visibility</p:attrName>
                                        </p:attrNameLst>
                                      </p:cBhvr>
                                      <p:to>
                                        <p:strVal val="visible"/>
                                      </p:to>
                                    </p:set>
                                    <p:animEffect transition="in" filter="wipe(left)">
                                      <p:cBhvr>
                                        <p:cTn id="55" dur="500"/>
                                        <p:tgtEl>
                                          <p:spTgt spid="11">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righ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477875"/>
          </a:xfrm>
          <a:prstGeom prst="rect">
            <a:avLst/>
          </a:prstGeom>
          <a:noFill/>
        </p:spPr>
        <p:txBody>
          <a:bodyPr wrap="square" rtlCol="0">
            <a:spAutoFit/>
          </a:bodyPr>
          <a:lstStyle/>
          <a:p>
            <a:pPr>
              <a:spcAft>
                <a:spcPts val="1200"/>
              </a:spcAft>
            </a:pPr>
            <a:r>
              <a:rPr lang="en-US" dirty="0">
                <a:latin typeface="Candara" panose="020E0502030303020204" pitchFamily="34" charset="0"/>
              </a:rPr>
              <a:t>A quick </a:t>
            </a:r>
            <a:r>
              <a:rPr lang="en-US" dirty="0">
                <a:latin typeface="Candara" panose="020E0502030303020204" pitchFamily="34" charset="0"/>
                <a:hlinkClick r:id="rId4"/>
              </a:rPr>
              <a:t>web search</a:t>
            </a:r>
            <a:r>
              <a:rPr lang="en-US" dirty="0">
                <a:latin typeface="Candara" panose="020E0502030303020204" pitchFamily="34" charset="0"/>
              </a:rPr>
              <a:t> for “Security Widefield Colorado </a:t>
            </a:r>
            <a:br>
              <a:rPr lang="en-US" dirty="0">
                <a:latin typeface="Candara" panose="020E0502030303020204" pitchFamily="34" charset="0"/>
              </a:rPr>
            </a:br>
            <a:r>
              <a:rPr lang="en-US" dirty="0">
                <a:latin typeface="Candara" panose="020E0502030303020204" pitchFamily="34" charset="0"/>
              </a:rPr>
              <a:t>public library” reveals that Security is the library name, </a:t>
            </a:r>
            <a:br>
              <a:rPr lang="en-US" dirty="0">
                <a:latin typeface="Candara" panose="020E0502030303020204" pitchFamily="34" charset="0"/>
              </a:rPr>
            </a:br>
            <a:r>
              <a:rPr lang="en-US" dirty="0">
                <a:latin typeface="Candara" panose="020E0502030303020204" pitchFamily="34" charset="0"/>
              </a:rPr>
              <a:t>it serves the Widefield school district, and it is located </a:t>
            </a:r>
            <a:br>
              <a:rPr lang="en-US" dirty="0">
                <a:latin typeface="Candara" panose="020E0502030303020204" pitchFamily="34" charset="0"/>
              </a:rPr>
            </a:br>
            <a:r>
              <a:rPr lang="en-US" dirty="0">
                <a:latin typeface="Candara" panose="020E0502030303020204" pitchFamily="34" charset="0"/>
              </a:rPr>
              <a:t>in Colorado Springs.  Therefore, assign the library to a </a:t>
            </a:r>
            <a:br>
              <a:rPr lang="en-US" dirty="0">
                <a:latin typeface="Candara" panose="020E0502030303020204" pitchFamily="34" charset="0"/>
              </a:rPr>
            </a:br>
            <a:r>
              <a:rPr lang="en-US" dirty="0">
                <a:latin typeface="Candara" panose="020E0502030303020204" pitchFamily="34" charset="0"/>
              </a:rPr>
              <a:t>known location.</a:t>
            </a:r>
          </a:p>
          <a:p>
            <a:pPr marL="28575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EEEAEA"/>
                </a:highlight>
                <a:latin typeface="Book Antiqua" panose="02040602050305030304" pitchFamily="18" charset="0"/>
              </a:rPr>
              <a:t>Unrecognized</a:t>
            </a:r>
            <a:r>
              <a:rPr lang="en-US" dirty="0">
                <a:latin typeface="Candara" panose="020E0502030303020204" pitchFamily="34" charset="0"/>
              </a:rPr>
              <a:t> under </a:t>
            </a:r>
            <a:r>
              <a:rPr lang="en-US" dirty="0">
                <a:highlight>
                  <a:srgbClr val="EEEAEA"/>
                </a:highlight>
                <a:latin typeface="Book Antiqua" panose="02040602050305030304" pitchFamily="18" charset="0"/>
              </a:rPr>
              <a:t>Matching Location</a:t>
            </a:r>
            <a:r>
              <a:rPr lang="en-US" dirty="0">
                <a:latin typeface="Candara" panose="020E0502030303020204" pitchFamily="34" charset="0"/>
              </a:rPr>
              <a:t>.</a:t>
            </a:r>
          </a:p>
          <a:p>
            <a:pPr marL="28575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EEEAEA"/>
                </a:highlight>
                <a:latin typeface="Book Antiqua" panose="02040602050305030304" pitchFamily="18" charset="0"/>
              </a:rPr>
              <a:t>Colorado Springs</a:t>
            </a:r>
            <a:r>
              <a:rPr lang="en-US" dirty="0">
                <a:latin typeface="Candara" panose="020E0502030303020204" pitchFamily="34" charset="0"/>
              </a:rPr>
              <a:t> from the dropdown menu.  </a:t>
            </a:r>
          </a:p>
          <a:p>
            <a:pPr>
              <a:spcAft>
                <a:spcPts val="1200"/>
              </a:spcAft>
            </a:pPr>
            <a:r>
              <a:rPr lang="en-US" dirty="0">
                <a:latin typeface="Candara" panose="020E0502030303020204" pitchFamily="34" charset="0"/>
              </a:rPr>
              <a:t>If you encounter a city for which you cannot determine a recognized location for the unknown data, simply filter it out as you did for zip codes. </a:t>
            </a:r>
          </a:p>
          <a:p>
            <a:pPr marL="285750" indent="-285750">
              <a:spcAft>
                <a:spcPts val="1200"/>
              </a:spcAft>
              <a:buFont typeface="Arial" panose="020B0604020202020204" pitchFamily="34" charset="0"/>
              <a:buChar char="•"/>
            </a:pPr>
            <a:r>
              <a:rPr lang="en-US" dirty="0">
                <a:highlight>
                  <a:srgbClr val="EEEAEA"/>
                </a:highlight>
                <a:latin typeface="Book Antiqua" panose="02040602050305030304" pitchFamily="18" charset="0"/>
              </a:rPr>
              <a:t>OK</a:t>
            </a:r>
            <a:r>
              <a:rPr lang="en-US" dirty="0">
                <a:latin typeface="Candara" panose="020E0502030303020204" pitchFamily="34" charset="0"/>
              </a:rPr>
              <a:t> out.</a:t>
            </a:r>
          </a:p>
        </p:txBody>
      </p:sp>
      <p:pic>
        <p:nvPicPr>
          <p:cNvPr id="7" name="Picture 6">
            <a:extLst>
              <a:ext uri="{FF2B5EF4-FFF2-40B4-BE49-F238E27FC236}">
                <a16:creationId xmlns:a16="http://schemas.microsoft.com/office/drawing/2014/main" id="{4743FD3F-BB67-4DA0-B439-35C953D25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870" y="2292904"/>
            <a:ext cx="5023211" cy="9144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572544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076">
        <p15:prstTrans prst="peelOff"/>
      </p:transition>
    </mc:Choice>
    <mc:Fallback>
      <p:transition spd="slow" advTm="170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769989"/>
          </a:xfrm>
          <a:prstGeom prst="rect">
            <a:avLst/>
          </a:prstGeom>
          <a:noFill/>
        </p:spPr>
        <p:txBody>
          <a:bodyPr wrap="square" rtlCol="0">
            <a:spAutoFit/>
          </a:bodyPr>
          <a:lstStyle/>
          <a:p>
            <a:pPr>
              <a:spcAft>
                <a:spcPts val="1200"/>
              </a:spcAft>
            </a:pPr>
            <a:r>
              <a:rPr lang="en-US" dirty="0">
                <a:latin typeface="Candara" panose="020E0502030303020204" pitchFamily="34" charset="0"/>
              </a:rPr>
              <a:t>A map of the public libraries in Colorado now shows, and it’s time to start adding measurements to the data points, keeping in mind the overall focus of salary.</a:t>
            </a:r>
          </a:p>
          <a:p>
            <a:pPr marL="285750" indent="-285750">
              <a:spcAft>
                <a:spcPts val="1200"/>
              </a:spcAft>
              <a:buFont typeface="Arial" panose="020B0604020202020204" pitchFamily="34" charset="0"/>
              <a:buChar char="•"/>
            </a:pPr>
            <a:r>
              <a:rPr lang="en-US" dirty="0">
                <a:latin typeface="Candara" panose="020E0502030303020204" pitchFamily="34" charset="0"/>
              </a:rPr>
              <a:t>Drag the average non-supervising librarian salary field out of the </a:t>
            </a:r>
            <a:r>
              <a:rPr lang="en-US" dirty="0">
                <a:highlight>
                  <a:srgbClr val="EEEAEA"/>
                </a:highlight>
                <a:latin typeface="Book Antiqua" panose="02040602050305030304" pitchFamily="18" charset="0"/>
              </a:rPr>
              <a:t>Staff</a:t>
            </a:r>
            <a:r>
              <a:rPr lang="en-US" dirty="0">
                <a:latin typeface="Candara" panose="020E0502030303020204" pitchFamily="34" charset="0"/>
              </a:rPr>
              <a:t> folder to the </a:t>
            </a:r>
            <a:r>
              <a:rPr lang="en-US" dirty="0">
                <a:highlight>
                  <a:srgbClr val="EEEAEA"/>
                </a:highlight>
                <a:latin typeface="Book Antiqua" panose="02040602050305030304" pitchFamily="18" charset="0"/>
              </a:rPr>
              <a:t>Size</a:t>
            </a:r>
            <a:r>
              <a:rPr lang="en-US" dirty="0">
                <a:latin typeface="Candara" panose="020E0502030303020204" pitchFamily="34" charset="0"/>
              </a:rPr>
              <a:t> box.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19</a:t>
            </a:r>
            <a:r>
              <a:rPr lang="en-US" i="1" dirty="0">
                <a:latin typeface="Candara" panose="020E0502030303020204" pitchFamily="34" charset="0"/>
              </a:rPr>
              <a:t> for a review.</a:t>
            </a:r>
          </a:p>
          <a:p>
            <a:pPr marL="285750" indent="-285750">
              <a:spcAft>
                <a:spcPts val="1200"/>
              </a:spcAft>
              <a:buFont typeface="Arial" panose="020B0604020202020204" pitchFamily="34" charset="0"/>
              <a:buChar char="•"/>
            </a:pPr>
            <a:r>
              <a:rPr lang="en-US" dirty="0">
                <a:latin typeface="Candara" panose="020E0502030303020204" pitchFamily="34" charset="0"/>
              </a:rPr>
              <a:t>Change the aggregation method under the mark’s </a:t>
            </a:r>
            <a:r>
              <a:rPr lang="en-US" dirty="0">
                <a:highlight>
                  <a:srgbClr val="EEEAEA"/>
                </a:highlight>
                <a:latin typeface="Book Antiqua" panose="02040602050305030304" pitchFamily="18" charset="0"/>
              </a:rPr>
              <a:t>Measure</a:t>
            </a:r>
            <a:r>
              <a:rPr lang="en-US" dirty="0">
                <a:latin typeface="Candara" panose="020E0502030303020204" pitchFamily="34" charset="0"/>
              </a:rPr>
              <a:t> option to </a:t>
            </a:r>
            <a:r>
              <a:rPr lang="en-US" dirty="0">
                <a:highlight>
                  <a:srgbClr val="EEEAEA"/>
                </a:highlight>
                <a:latin typeface="Book Antiqua" panose="02040602050305030304" pitchFamily="18" charset="0"/>
              </a:rPr>
              <a:t>Average</a:t>
            </a:r>
            <a:r>
              <a:rPr lang="en-US" dirty="0">
                <a:latin typeface="Candara" panose="020E0502030303020204" pitchFamily="34" charset="0"/>
              </a:rPr>
              <a:t>.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18</a:t>
            </a:r>
            <a:r>
              <a:rPr lang="en-US" i="1" dirty="0">
                <a:latin typeface="Candara" panose="020E0502030303020204" pitchFamily="34" charset="0"/>
              </a:rPr>
              <a:t> for a review.</a:t>
            </a: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Change the size of the circles via the slider accessed through the </a:t>
            </a:r>
            <a:r>
              <a:rPr lang="en-US" dirty="0">
                <a:highlight>
                  <a:srgbClr val="EEEAEA"/>
                </a:highlight>
                <a:latin typeface="Book Antiqua" panose="02040602050305030304" pitchFamily="18" charset="0"/>
              </a:rPr>
              <a:t>Size</a:t>
            </a:r>
            <a:r>
              <a:rPr lang="en-US" dirty="0">
                <a:latin typeface="Candara" panose="020E0502030303020204" pitchFamily="34" charset="0"/>
              </a:rPr>
              <a:t> box.</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6" action="ppaction://hlinksldjump"/>
              </a:rPr>
              <a:t> 20</a:t>
            </a:r>
            <a:r>
              <a:rPr lang="en-US" i="1" dirty="0">
                <a:latin typeface="Candara" panose="020E0502030303020204" pitchFamily="34" charset="0"/>
              </a:rPr>
              <a:t> for a review.</a:t>
            </a:r>
          </a:p>
        </p:txBody>
      </p:sp>
      <p:pic>
        <p:nvPicPr>
          <p:cNvPr id="7" name="Graphic 6" descr="Ruler">
            <a:extLst>
              <a:ext uri="{FF2B5EF4-FFF2-40B4-BE49-F238E27FC236}">
                <a16:creationId xmlns:a16="http://schemas.microsoft.com/office/drawing/2014/main" id="{D2347CB1-0F9B-4A87-A16D-4AC162375F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37121" y="4646086"/>
            <a:ext cx="914400" cy="914400"/>
          </a:xfrm>
          <a:prstGeom prst="rect">
            <a:avLst/>
          </a:prstGeom>
        </p:spPr>
      </p:pic>
    </p:spTree>
    <p:custDataLst>
      <p:tags r:id="rId1"/>
    </p:custDataLst>
    <p:extLst>
      <p:ext uri="{BB962C8B-B14F-4D97-AF65-F5344CB8AC3E}">
        <p14:creationId xmlns:p14="http://schemas.microsoft.com/office/powerpoint/2010/main" val="39594374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008">
        <p15:prstTrans prst="peelOff"/>
      </p:transition>
    </mc:Choice>
    <mc:Fallback>
      <p:transition spd="slow" advTm="150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215991"/>
          </a:xfrm>
          <a:prstGeom prst="rect">
            <a:avLst/>
          </a:prstGeom>
          <a:noFill/>
        </p:spPr>
        <p:txBody>
          <a:bodyPr wrap="square" rtlCol="0">
            <a:spAutoFit/>
          </a:bodyPr>
          <a:lstStyle/>
          <a:p>
            <a:pPr>
              <a:spcAft>
                <a:spcPts val="1200"/>
              </a:spcAft>
            </a:pPr>
            <a:r>
              <a:rPr lang="en-US" dirty="0">
                <a:latin typeface="Candara" panose="020E0502030303020204" pitchFamily="34" charset="0"/>
              </a:rPr>
              <a:t>Choose a dimension which might be correlated with salary to differentiate the data points by color.  For this tutorial, use the legal basis—the type of library.</a:t>
            </a:r>
          </a:p>
          <a:p>
            <a:pPr marL="285750" indent="-285750">
              <a:spcAft>
                <a:spcPts val="1200"/>
              </a:spcAft>
              <a:buFont typeface="Arial" panose="020B0604020202020204" pitchFamily="34" charset="0"/>
              <a:buChar char="•"/>
            </a:pPr>
            <a:r>
              <a:rPr lang="en-US" dirty="0">
                <a:latin typeface="Candara" panose="020E0502030303020204" pitchFamily="34" charset="0"/>
              </a:rPr>
              <a:t>Drag </a:t>
            </a:r>
            <a:r>
              <a:rPr lang="en-US" dirty="0">
                <a:highlight>
                  <a:srgbClr val="EEEAEA"/>
                </a:highlight>
                <a:latin typeface="Book Antiqua" panose="02040602050305030304" pitchFamily="18" charset="0"/>
              </a:rPr>
              <a:t>Legal Basis</a:t>
            </a:r>
            <a:r>
              <a:rPr lang="en-US" dirty="0">
                <a:latin typeface="Candara" panose="020E0502030303020204" pitchFamily="34" charset="0"/>
              </a:rPr>
              <a:t> to the </a:t>
            </a:r>
            <a:r>
              <a:rPr lang="en-US" dirty="0">
                <a:highlight>
                  <a:srgbClr val="EEEAEA"/>
                </a:highlight>
                <a:latin typeface="Book Antiqua" panose="02040602050305030304" pitchFamily="18" charset="0"/>
              </a:rPr>
              <a:t>Color</a:t>
            </a:r>
            <a:r>
              <a:rPr lang="en-US" dirty="0">
                <a:latin typeface="Candara" panose="020E0502030303020204" pitchFamily="34" charset="0"/>
              </a:rPr>
              <a:t> box.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21</a:t>
            </a:r>
            <a:r>
              <a:rPr lang="en-US" i="1" dirty="0">
                <a:latin typeface="Candara" panose="020E0502030303020204" pitchFamily="34" charset="0"/>
              </a:rPr>
              <a:t> for a review.</a:t>
            </a:r>
            <a:endParaRPr lang="en-US" dirty="0">
              <a:latin typeface="Candara" panose="020E0502030303020204" pitchFamily="34" charset="0"/>
            </a:endParaRPr>
          </a:p>
          <a:p>
            <a:pPr>
              <a:spcAft>
                <a:spcPts val="1200"/>
              </a:spcAft>
            </a:pPr>
            <a:r>
              <a:rPr lang="en-US" dirty="0">
                <a:latin typeface="Candara" panose="020E0502030303020204" pitchFamily="34" charset="0"/>
              </a:rPr>
              <a:t>To better differentiate the data points, add a border to them.</a:t>
            </a:r>
          </a:p>
          <a:p>
            <a:pPr marL="285750" indent="-285750">
              <a:spcAft>
                <a:spcPts val="1200"/>
              </a:spcAft>
              <a:buFont typeface="Arial" panose="020B060402020202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Color</a:t>
            </a:r>
            <a:r>
              <a:rPr lang="en-US" dirty="0">
                <a:latin typeface="Candara" panose="020E0502030303020204" pitchFamily="34" charset="0"/>
              </a:rPr>
              <a:t> box and select a color from the </a:t>
            </a:r>
            <a:r>
              <a:rPr lang="en-US" dirty="0">
                <a:highlight>
                  <a:srgbClr val="EEEAEA"/>
                </a:highlight>
                <a:latin typeface="Book Antiqua" panose="02040602050305030304" pitchFamily="18" charset="0"/>
              </a:rPr>
              <a:t>Effects&gt;&gt;Border</a:t>
            </a:r>
            <a:r>
              <a:rPr lang="en-US" dirty="0">
                <a:latin typeface="Candara" panose="020E0502030303020204" pitchFamily="34" charset="0"/>
              </a:rPr>
              <a:t> dropdown.</a:t>
            </a:r>
          </a:p>
        </p:txBody>
      </p:sp>
    </p:spTree>
    <p:custDataLst>
      <p:tags r:id="rId1"/>
    </p:custDataLst>
    <p:extLst>
      <p:ext uri="{BB962C8B-B14F-4D97-AF65-F5344CB8AC3E}">
        <p14:creationId xmlns:p14="http://schemas.microsoft.com/office/powerpoint/2010/main" val="13342266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376">
        <p15:prstTrans prst="peelOff"/>
      </p:transition>
    </mc:Choice>
    <mc:Fallback>
      <p:transition spd="slow" advTm="10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Acquire Data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10524"/>
            <a:ext cx="10053038" cy="347787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Hit the data menu bar option with the </a:t>
            </a:r>
            <a:r>
              <a:rPr lang="en-US" sz="1700" dirty="0">
                <a:highlight>
                  <a:srgbClr val="EEEAEA"/>
                </a:highlight>
                <a:latin typeface="Book Antiqua" panose="02040602050305030304" pitchFamily="18" charset="0"/>
              </a:rPr>
              <a:t>Export results below in .csv format</a:t>
            </a:r>
            <a:r>
              <a:rPr lang="en-US" sz="1700" dirty="0">
                <a:latin typeface="Book Antiqua" panose="02040602050305030304" pitchFamily="18" charset="0"/>
              </a:rPr>
              <a:t> </a:t>
            </a:r>
            <a:r>
              <a:rPr lang="en-US" dirty="0">
                <a:latin typeface="Candara" panose="020E0502030303020204" pitchFamily="34" charset="0"/>
              </a:rPr>
              <a:t>tooltip.</a:t>
            </a: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Name and save the CSV file in your data directory.</a:t>
            </a:r>
          </a:p>
          <a:p>
            <a:pPr marL="285750" indent="-285750">
              <a:spcAft>
                <a:spcPts val="1200"/>
              </a:spcAft>
              <a:buFont typeface="Arial" panose="020B0604020202020204" pitchFamily="34" charset="0"/>
              <a:buChar char="•"/>
            </a:pPr>
            <a:r>
              <a:rPr lang="en-US" dirty="0">
                <a:latin typeface="Candara" panose="020E0502030303020204" pitchFamily="34" charset="0"/>
              </a:rPr>
              <a:t>Select the next year from the </a:t>
            </a:r>
            <a:r>
              <a:rPr lang="en-US" sz="1700" dirty="0">
                <a:highlight>
                  <a:srgbClr val="EEEAEA"/>
                </a:highlight>
                <a:latin typeface="Book Antiqua" panose="02040602050305030304" pitchFamily="18" charset="0"/>
              </a:rPr>
              <a:t>Advanced</a:t>
            </a:r>
            <a:r>
              <a:rPr lang="en-US" dirty="0">
                <a:latin typeface="Candara" panose="020E0502030303020204" pitchFamily="34" charset="0"/>
              </a:rPr>
              <a:t> tab in the </a:t>
            </a:r>
            <a:r>
              <a:rPr lang="en-US" sz="1700" dirty="0">
                <a:highlight>
                  <a:srgbClr val="EEEAEA"/>
                </a:highlight>
                <a:latin typeface="Book Antiqua" panose="02040602050305030304" pitchFamily="18" charset="0"/>
              </a:rPr>
              <a:t>Refine Results</a:t>
            </a:r>
            <a:r>
              <a:rPr lang="en-US" sz="1700" dirty="0">
                <a:latin typeface="Book Antiqua" panose="02040602050305030304" pitchFamily="18" charset="0"/>
              </a:rPr>
              <a:t> </a:t>
            </a:r>
            <a:r>
              <a:rPr lang="en-US" dirty="0">
                <a:latin typeface="Candara" panose="020E0502030303020204" pitchFamily="34" charset="0"/>
              </a:rPr>
              <a:t>pane and repeat until you have exported all the years of data you want.</a:t>
            </a:r>
          </a:p>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580319AC-CA0F-4B72-832E-9FE7F7E20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6609" y="2932627"/>
            <a:ext cx="5283472" cy="35561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Down 8">
            <a:extLst>
              <a:ext uri="{FF2B5EF4-FFF2-40B4-BE49-F238E27FC236}">
                <a16:creationId xmlns:a16="http://schemas.microsoft.com/office/drawing/2014/main" id="{2F921B6C-BBAB-4D7D-9D28-F861F434679A}"/>
              </a:ext>
            </a:extLst>
          </p:cNvPr>
          <p:cNvSpPr/>
          <p:nvPr/>
        </p:nvSpPr>
        <p:spPr>
          <a:xfrm>
            <a:off x="6021727" y="276341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6590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1467">
        <p15:prstTrans prst="peelOff"/>
      </p:transition>
    </mc:Choice>
    <mc:Fallback>
      <p:transition spd="slow" advTm="11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354765"/>
          </a:xfrm>
          <a:prstGeom prst="rect">
            <a:avLst/>
          </a:prstGeom>
          <a:noFill/>
        </p:spPr>
        <p:txBody>
          <a:bodyPr wrap="square" rtlCol="0">
            <a:spAutoFit/>
          </a:bodyPr>
          <a:lstStyle/>
          <a:p>
            <a:pPr>
              <a:spcAft>
                <a:spcPts val="1200"/>
              </a:spcAft>
            </a:pPr>
            <a:r>
              <a:rPr lang="en-US" dirty="0">
                <a:latin typeface="Candara" panose="020E0502030303020204" pitchFamily="34" charset="0"/>
              </a:rPr>
              <a:t>At this point you can see that some data points are just dots.  </a:t>
            </a:r>
            <a:br>
              <a:rPr lang="en-US" dirty="0">
                <a:latin typeface="Candara" panose="020E0502030303020204" pitchFamily="34" charset="0"/>
              </a:rPr>
            </a:br>
            <a:r>
              <a:rPr lang="en-US" dirty="0">
                <a:latin typeface="Candara" panose="020E0502030303020204" pitchFamily="34" charset="0"/>
              </a:rPr>
              <a:t>These are probably libraries which did not report salary data </a:t>
            </a:r>
            <a:br>
              <a:rPr lang="en-US" dirty="0">
                <a:latin typeface="Candara" panose="020E0502030303020204" pitchFamily="34" charset="0"/>
              </a:rPr>
            </a:br>
            <a:r>
              <a:rPr lang="en-US" dirty="0">
                <a:latin typeface="Candara" panose="020E0502030303020204" pitchFamily="34" charset="0"/>
              </a:rPr>
              <a:t>and can be filtered out. </a:t>
            </a:r>
          </a:p>
          <a:p>
            <a:pPr marL="285750" indent="-285750">
              <a:spcAft>
                <a:spcPts val="1200"/>
              </a:spcAft>
              <a:buFont typeface="Arial" panose="020B0604020202020204" pitchFamily="34" charset="0"/>
              <a:buChar char="•"/>
            </a:pPr>
            <a:r>
              <a:rPr lang="en-US" dirty="0">
                <a:latin typeface="Candara" panose="020E0502030303020204" pitchFamily="34" charset="0"/>
              </a:rPr>
              <a:t>Click to the right of the salary </a:t>
            </a:r>
            <a:r>
              <a:rPr lang="en-US" dirty="0">
                <a:highlight>
                  <a:srgbClr val="EEEAEA"/>
                </a:highlight>
                <a:latin typeface="Book Antiqua" panose="02040602050305030304" pitchFamily="18" charset="0"/>
              </a:rPr>
              <a:t>Mark</a:t>
            </a:r>
            <a:r>
              <a:rPr lang="en-US" dirty="0">
                <a:latin typeface="Candara" panose="020E0502030303020204" pitchFamily="34" charset="0"/>
              </a:rPr>
              <a:t> field.</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24</a:t>
            </a:r>
            <a:r>
              <a:rPr lang="en-US" i="1" dirty="0">
                <a:latin typeface="Candara" panose="020E0502030303020204" pitchFamily="34" charset="0"/>
              </a:rPr>
              <a:t> for a review.</a:t>
            </a: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Filter…</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At least</a:t>
            </a:r>
            <a:r>
              <a:rPr lang="en-US" dirty="0">
                <a:latin typeface="Candara" panose="020E0502030303020204" pitchFamily="34" charset="0"/>
              </a:rPr>
              <a:t> button.</a:t>
            </a:r>
          </a:p>
          <a:p>
            <a:pPr marL="285750" indent="-285750">
              <a:spcAft>
                <a:spcPts val="1200"/>
              </a:spcAft>
              <a:buFont typeface="Arial" panose="020B0604020202020204" pitchFamily="34" charset="0"/>
              <a:buChar char="•"/>
            </a:pPr>
            <a:r>
              <a:rPr lang="en-US" dirty="0">
                <a:latin typeface="Candara" panose="020E0502030303020204" pitchFamily="34" charset="0"/>
              </a:rPr>
              <a:t>Set the value to 1.</a:t>
            </a:r>
          </a:p>
          <a:p>
            <a:pPr marL="285750" indent="-285750">
              <a:spcAft>
                <a:spcPts val="1200"/>
              </a:spcAft>
              <a:buFont typeface="Arial" panose="020B0604020202020204" pitchFamily="34" charset="0"/>
              <a:buChar char="•"/>
            </a:pPr>
            <a:r>
              <a:rPr lang="en-US" dirty="0">
                <a:highlight>
                  <a:srgbClr val="EEEAEA"/>
                </a:highlight>
                <a:latin typeface="Book Antiqua" panose="02040602050305030304" pitchFamily="18" charset="0"/>
              </a:rPr>
              <a:t>OK</a:t>
            </a:r>
            <a:r>
              <a:rPr lang="en-US" dirty="0">
                <a:latin typeface="Candara" panose="020E0502030303020204" pitchFamily="34" charset="0"/>
              </a:rPr>
              <a:t> out.  </a:t>
            </a:r>
          </a:p>
        </p:txBody>
      </p:sp>
      <p:pic>
        <p:nvPicPr>
          <p:cNvPr id="7" name="Picture 6">
            <a:extLst>
              <a:ext uri="{FF2B5EF4-FFF2-40B4-BE49-F238E27FC236}">
                <a16:creationId xmlns:a16="http://schemas.microsoft.com/office/drawing/2014/main" id="{68A597D1-B422-44D3-ACF3-2AFB9037E8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31737" y="2251645"/>
            <a:ext cx="3276884" cy="150127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Left 8">
            <a:extLst>
              <a:ext uri="{FF2B5EF4-FFF2-40B4-BE49-F238E27FC236}">
                <a16:creationId xmlns:a16="http://schemas.microsoft.com/office/drawing/2014/main" id="{A040A8DD-3406-4879-9446-91321C83B4CF}"/>
              </a:ext>
            </a:extLst>
          </p:cNvPr>
          <p:cNvSpPr/>
          <p:nvPr/>
        </p:nvSpPr>
        <p:spPr>
          <a:xfrm>
            <a:off x="10175484" y="268314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94785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008">
        <p15:prstTrans prst="peelOff"/>
      </p:transition>
    </mc:Choice>
    <mc:Fallback>
      <p:transition spd="slow" advTm="130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631763"/>
          </a:xfrm>
          <a:prstGeom prst="rect">
            <a:avLst/>
          </a:prstGeom>
          <a:noFill/>
        </p:spPr>
        <p:txBody>
          <a:bodyPr wrap="square" rtlCol="0">
            <a:spAutoFit/>
          </a:bodyPr>
          <a:lstStyle/>
          <a:p>
            <a:pPr>
              <a:spcAft>
                <a:spcPts val="1200"/>
              </a:spcAft>
            </a:pPr>
            <a:r>
              <a:rPr lang="en-US" dirty="0">
                <a:latin typeface="Candara" panose="020E0502030303020204" pitchFamily="34" charset="0"/>
              </a:rPr>
              <a:t>A few display details need to be improved for conciseness and clarity.</a:t>
            </a:r>
          </a:p>
          <a:p>
            <a:pPr marL="285750" indent="-285750">
              <a:spcAft>
                <a:spcPts val="1200"/>
              </a:spcAft>
              <a:buFont typeface="Arial" panose="020B0604020202020204" pitchFamily="34" charset="0"/>
              <a:buChar char="•"/>
            </a:pPr>
            <a:r>
              <a:rPr lang="en-US" dirty="0">
                <a:latin typeface="Candara" panose="020E0502030303020204" pitchFamily="34" charset="0"/>
              </a:rPr>
              <a:t>Remove “Avg.” from the tooltip field title, </a:t>
            </a:r>
            <a:br>
              <a:rPr lang="en-US" dirty="0">
                <a:latin typeface="Candara" panose="020E0502030303020204" pitchFamily="34" charset="0"/>
              </a:rPr>
            </a:br>
            <a:r>
              <a:rPr lang="en-US" dirty="0">
                <a:latin typeface="Candara" panose="020E0502030303020204" pitchFamily="34" charset="0"/>
              </a:rPr>
              <a:t>and rearrange the text to position it according to </a:t>
            </a:r>
            <a:br>
              <a:rPr lang="en-US" dirty="0">
                <a:latin typeface="Candara" panose="020E0502030303020204" pitchFamily="34" charset="0"/>
              </a:rPr>
            </a:br>
            <a:r>
              <a:rPr lang="en-US" dirty="0">
                <a:latin typeface="Candara" panose="020E0502030303020204" pitchFamily="34" charset="0"/>
              </a:rPr>
              <a:t>importance.</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Tooltip</a:t>
            </a:r>
            <a:r>
              <a:rPr lang="en-US" dirty="0">
                <a:latin typeface="Candara" panose="020E0502030303020204" pitchFamily="34" charset="0"/>
              </a:rPr>
              <a:t> box.</a:t>
            </a:r>
          </a:p>
          <a:p>
            <a:pPr marL="742950" lvl="1" indent="-285750">
              <a:spcAft>
                <a:spcPts val="1200"/>
              </a:spcAft>
              <a:buFont typeface="Calibri" panose="020F0502020204030204" pitchFamily="34" charset="0"/>
              <a:buChar char="▪"/>
            </a:pPr>
            <a:r>
              <a:rPr lang="en-US" dirty="0">
                <a:latin typeface="Candara" panose="020E0502030303020204" pitchFamily="34" charset="0"/>
              </a:rPr>
              <a:t>Edit the text.</a:t>
            </a:r>
          </a:p>
          <a:p>
            <a:pPr marL="742950" lvl="1" indent="-285750">
              <a:spcAft>
                <a:spcPts val="1200"/>
              </a:spcAft>
              <a:buFont typeface="Calibri" panose="020F0502020204030204" pitchFamily="34" charset="0"/>
              <a:buChar char="▪"/>
            </a:pPr>
            <a:r>
              <a:rPr lang="en-US" dirty="0">
                <a:latin typeface="Candara" panose="020E0502030303020204" pitchFamily="34" charset="0"/>
              </a:rPr>
              <a:t>Press </a:t>
            </a:r>
            <a:r>
              <a:rPr lang="en-US" dirty="0">
                <a:highlight>
                  <a:srgbClr val="EEEAEA"/>
                </a:highlight>
                <a:latin typeface="Book Antiqua" panose="02040602050305030304" pitchFamily="18" charset="0"/>
              </a:rPr>
              <a:t>OK</a:t>
            </a:r>
            <a:r>
              <a:rPr lang="en-US" dirty="0">
                <a:latin typeface="Candara" panose="020E0502030303020204" pitchFamily="34" charset="0"/>
              </a:rPr>
              <a:t>.  </a:t>
            </a:r>
          </a:p>
          <a:p>
            <a:pPr>
              <a:spcAft>
                <a:spcPts val="1200"/>
              </a:spcAft>
            </a:pPr>
            <a:r>
              <a:rPr lang="en-US" dirty="0">
                <a:latin typeface="Candara" panose="020E0502030303020204" pitchFamily="34" charset="0"/>
              </a:rPr>
              <a:t>Mouse over a data point to</a:t>
            </a:r>
            <a:br>
              <a:rPr lang="en-US" dirty="0">
                <a:latin typeface="Candara" panose="020E0502030303020204" pitchFamily="34" charset="0"/>
              </a:rPr>
            </a:br>
            <a:r>
              <a:rPr lang="en-US" dirty="0">
                <a:latin typeface="Candara" panose="020E0502030303020204" pitchFamily="34" charset="0"/>
              </a:rPr>
              <a:t>double check how the tooltip</a:t>
            </a:r>
            <a:br>
              <a:rPr lang="en-US" dirty="0">
                <a:latin typeface="Candara" panose="020E0502030303020204" pitchFamily="34" charset="0"/>
              </a:rPr>
            </a:br>
            <a:r>
              <a:rPr lang="en-US" dirty="0">
                <a:latin typeface="Candara" panose="020E0502030303020204" pitchFamily="34" charset="0"/>
              </a:rPr>
              <a:t>now displays.</a:t>
            </a:r>
          </a:p>
        </p:txBody>
      </p:sp>
      <p:pic>
        <p:nvPicPr>
          <p:cNvPr id="7" name="Picture 6">
            <a:extLst>
              <a:ext uri="{FF2B5EF4-FFF2-40B4-BE49-F238E27FC236}">
                <a16:creationId xmlns:a16="http://schemas.microsoft.com/office/drawing/2014/main" id="{E1CF170E-4177-43C7-A241-554E1338E830}"/>
              </a:ext>
            </a:extLst>
          </p:cNvPr>
          <p:cNvPicPr>
            <a:picLocks noChangeAspect="1"/>
          </p:cNvPicPr>
          <p:nvPr/>
        </p:nvPicPr>
        <p:blipFill rotWithShape="1">
          <a:blip r:embed="rId4">
            <a:extLst>
              <a:ext uri="{28A0092B-C50C-407E-A947-70E740481C1C}">
                <a14:useLocalDpi xmlns:a14="http://schemas.microsoft.com/office/drawing/2010/main" val="0"/>
              </a:ext>
            </a:extLst>
          </a:blip>
          <a:srcRect b="21693"/>
          <a:stretch/>
        </p:blipFill>
        <p:spPr>
          <a:xfrm>
            <a:off x="4276023" y="3664599"/>
            <a:ext cx="1122378" cy="114300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64072B9-EC2A-4342-A2EF-36C111FE9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3601" y="2697370"/>
            <a:ext cx="4172164" cy="294655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Up 11">
            <a:extLst>
              <a:ext uri="{FF2B5EF4-FFF2-40B4-BE49-F238E27FC236}">
                <a16:creationId xmlns:a16="http://schemas.microsoft.com/office/drawing/2014/main" id="{5E1F31A2-343B-4B06-9B73-E6EF5EF95294}"/>
              </a:ext>
            </a:extLst>
          </p:cNvPr>
          <p:cNvSpPr/>
          <p:nvPr/>
        </p:nvSpPr>
        <p:spPr>
          <a:xfrm>
            <a:off x="4773204" y="4782390"/>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61F0818-ECC9-4B85-86D0-19665C4D5F8F}"/>
              </a:ext>
            </a:extLst>
          </p:cNvPr>
          <p:cNvSpPr/>
          <p:nvPr/>
        </p:nvSpPr>
        <p:spPr>
          <a:xfrm>
            <a:off x="6849762" y="3789674"/>
            <a:ext cx="318655" cy="128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7893289-EF48-47DB-9899-24356A3C4C8E}"/>
              </a:ext>
            </a:extLst>
          </p:cNvPr>
          <p:cNvSpPr/>
          <p:nvPr/>
        </p:nvSpPr>
        <p:spPr>
          <a:xfrm>
            <a:off x="9392759" y="539137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Curved Right 18">
            <a:extLst>
              <a:ext uri="{FF2B5EF4-FFF2-40B4-BE49-F238E27FC236}">
                <a16:creationId xmlns:a16="http://schemas.microsoft.com/office/drawing/2014/main" id="{C9EEC507-B55B-4BFD-A18E-2B3D52EDE629}"/>
              </a:ext>
            </a:extLst>
          </p:cNvPr>
          <p:cNvSpPr/>
          <p:nvPr/>
        </p:nvSpPr>
        <p:spPr>
          <a:xfrm flipV="1">
            <a:off x="6501073" y="3456212"/>
            <a:ext cx="318655" cy="45720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839520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389">
        <p15:prstTrans prst="peelOff"/>
      </p:transition>
    </mc:Choice>
    <mc:Fallback>
      <p:transition spd="slow" advTm="183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21" presetClass="entr" presetSubtype="1"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Effect transition="in" filter="wipe(left)">
                                      <p:cBhvr>
                                        <p:cTn id="49" dur="500"/>
                                        <p:tgtEl>
                                          <p:spTgt spid="11">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
                                            <p:txEl>
                                              <p:pRg st="5" end="5"/>
                                            </p:txEl>
                                          </p:spTgt>
                                        </p:tgtEl>
                                        <p:attrNameLst>
                                          <p:attrName>style.visibility</p:attrName>
                                        </p:attrNameLst>
                                      </p:cBhvr>
                                      <p:to>
                                        <p:strVal val="visible"/>
                                      </p:to>
                                    </p:set>
                                    <p:animEffect transition="in" filter="wipe(left)">
                                      <p:cBhvr>
                                        <p:cTn id="5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pic>
        <p:nvPicPr>
          <p:cNvPr id="7" name="Picture 6">
            <a:extLst>
              <a:ext uri="{FF2B5EF4-FFF2-40B4-BE49-F238E27FC236}">
                <a16:creationId xmlns:a16="http://schemas.microsoft.com/office/drawing/2014/main" id="{A143CE0F-0E25-4EEE-861A-22E246C60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054" y="2991921"/>
            <a:ext cx="1360169" cy="136016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80076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Clean up the title in the legend to move the important information to the front so it fits in the legend window and push the non-essential information to the end where it is still available.</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to the right of the legend title.</a:t>
            </a:r>
          </a:p>
          <a:p>
            <a:pPr marL="742950" lvl="1" indent="-285750">
              <a:spcAft>
                <a:spcPts val="1200"/>
              </a:spcAft>
              <a:buFont typeface="Calibri" panose="020F050202020403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Edit Title…</a:t>
            </a:r>
            <a:r>
              <a:rPr lang="en-US" dirty="0">
                <a:latin typeface="Candara" panose="020E0502030303020204" pitchFamily="34" charset="0"/>
              </a:rPr>
              <a:t>. </a:t>
            </a:r>
          </a:p>
          <a:p>
            <a:pPr marL="742950" lvl="1" indent="-285750">
              <a:spcAft>
                <a:spcPts val="1200"/>
              </a:spcAft>
              <a:buFont typeface="Calibri" panose="020F0502020204030204" pitchFamily="34" charset="0"/>
              <a:buChar char="▪"/>
            </a:pPr>
            <a:r>
              <a:rPr lang="en-US" dirty="0">
                <a:latin typeface="Candara" panose="020E0502030303020204" pitchFamily="34" charset="0"/>
              </a:rPr>
              <a:t>In the text box alter the title.</a:t>
            </a:r>
          </a:p>
          <a:p>
            <a:pPr marL="742950" lvl="1" indent="-285750">
              <a:spcAft>
                <a:spcPts val="1200"/>
              </a:spcAft>
              <a:buFont typeface="Calibri" panose="020F0502020204030204" pitchFamily="34" charset="0"/>
              <a:buChar char="▪"/>
            </a:pPr>
            <a:r>
              <a:rPr lang="en-US" dirty="0">
                <a:highlight>
                  <a:srgbClr val="EEEAEA"/>
                </a:highlight>
                <a:latin typeface="Book Antiqua" panose="02040602050305030304" pitchFamily="18" charset="0"/>
              </a:rPr>
              <a:t>OK</a:t>
            </a:r>
            <a:r>
              <a:rPr lang="en-US" dirty="0">
                <a:latin typeface="Candara" panose="020E0502030303020204" pitchFamily="34" charset="0"/>
              </a:rPr>
              <a:t> out.</a:t>
            </a:r>
          </a:p>
          <a:p>
            <a:pPr marL="285750" indent="-285750">
              <a:spcAft>
                <a:spcPts val="1200"/>
              </a:spcAft>
              <a:buFont typeface="Calibri" panose="020F0502020204030204" pitchFamily="34" charset="0"/>
              <a:buChar char="▪"/>
            </a:pPr>
            <a:endParaRPr lang="en-US" dirty="0">
              <a:latin typeface="Candara" panose="020E0502030303020204" pitchFamily="34" charset="0"/>
            </a:endParaRPr>
          </a:p>
        </p:txBody>
      </p:sp>
      <p:pic>
        <p:nvPicPr>
          <p:cNvPr id="9" name="Picture 8">
            <a:extLst>
              <a:ext uri="{FF2B5EF4-FFF2-40B4-BE49-F238E27FC236}">
                <a16:creationId xmlns:a16="http://schemas.microsoft.com/office/drawing/2014/main" id="{43DDC779-3412-42DD-A2EF-FB7B76515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3976" y="3430428"/>
            <a:ext cx="4293487" cy="2687236"/>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Right 11">
            <a:extLst>
              <a:ext uri="{FF2B5EF4-FFF2-40B4-BE49-F238E27FC236}">
                <a16:creationId xmlns:a16="http://schemas.microsoft.com/office/drawing/2014/main" id="{015E726E-8F48-4182-BC3F-EE0288924B36}"/>
              </a:ext>
            </a:extLst>
          </p:cNvPr>
          <p:cNvSpPr/>
          <p:nvPr/>
        </p:nvSpPr>
        <p:spPr>
          <a:xfrm>
            <a:off x="5542295" y="390563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269BDF6-DB0A-414B-8B8B-4B2806F91267}"/>
              </a:ext>
            </a:extLst>
          </p:cNvPr>
          <p:cNvSpPr/>
          <p:nvPr/>
        </p:nvSpPr>
        <p:spPr>
          <a:xfrm>
            <a:off x="7469521" y="4043680"/>
            <a:ext cx="1554480" cy="21031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DAF73D11-74B8-4A3C-ABF5-A10E5D1D52BD}"/>
              </a:ext>
            </a:extLst>
          </p:cNvPr>
          <p:cNvSpPr/>
          <p:nvPr/>
        </p:nvSpPr>
        <p:spPr>
          <a:xfrm>
            <a:off x="9808041" y="581948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5B1E381A-DF17-4368-9F7E-C54107378EBB}"/>
              </a:ext>
            </a:extLst>
          </p:cNvPr>
          <p:cNvSpPr/>
          <p:nvPr/>
        </p:nvSpPr>
        <p:spPr>
          <a:xfrm>
            <a:off x="7047750" y="3076368"/>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71514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741">
        <p15:prstTrans prst="peelOff"/>
      </p:transition>
    </mc:Choice>
    <mc:Fallback>
      <p:transition spd="slow" advTm="167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left)">
                                      <p:cBhvr>
                                        <p:cTn id="36" dur="5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500"/>
                            </p:stCondLst>
                            <p:childTnLst>
                              <p:par>
                                <p:cTn id="43" presetID="21"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wipe(left)">
                                      <p:cBhvr>
                                        <p:cTn id="50" dur="500"/>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66254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In the tooltip, the salaries show no currency symbol, so format that field. </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to the right of the salary </a:t>
            </a:r>
            <a:r>
              <a:rPr lang="en-US" dirty="0">
                <a:highlight>
                  <a:srgbClr val="EEEAEA"/>
                </a:highlight>
                <a:latin typeface="Book Antiqua" panose="02040602050305030304" pitchFamily="18" charset="0"/>
              </a:rPr>
              <a:t>Mark</a:t>
            </a:r>
            <a:r>
              <a:rPr lang="en-US" dirty="0">
                <a:latin typeface="Candara" panose="020E0502030303020204" pitchFamily="34" charset="0"/>
              </a:rPr>
              <a:t> field.</a:t>
            </a:r>
            <a:br>
              <a:rPr lang="en-US" dirty="0">
                <a:latin typeface="Candara" panose="020E0502030303020204" pitchFamily="34" charset="0"/>
              </a:rPr>
            </a:br>
            <a:r>
              <a:rPr lang="en-US" dirty="0">
                <a:latin typeface="Candara" panose="020E0502030303020204" pitchFamily="34" charset="0"/>
              </a:rPr>
              <a:t>*</a:t>
            </a:r>
            <a:r>
              <a:rPr lang="en-US" i="1" dirty="0">
                <a:latin typeface="Candara" panose="020E0502030303020204" pitchFamily="34" charset="0"/>
              </a:rPr>
              <a:t> See </a:t>
            </a:r>
            <a:r>
              <a:rPr lang="en-US" i="1" dirty="0">
                <a:latin typeface="Candara" panose="020E0502030303020204" pitchFamily="34" charset="0"/>
                <a:hlinkClick r:id="rId4" action="ppaction://hlinksldjump"/>
              </a:rPr>
              <a:t>slide 28</a:t>
            </a:r>
            <a:r>
              <a:rPr lang="en-US" i="1" dirty="0">
                <a:latin typeface="Candara" panose="020E0502030303020204" pitchFamily="34" charset="0"/>
              </a:rPr>
              <a:t> for a review.</a:t>
            </a:r>
            <a:r>
              <a:rPr lang="en-US" dirty="0">
                <a:latin typeface="Candara" panose="020E0502030303020204" pitchFamily="34" charset="0"/>
              </a:rPr>
              <a:t> </a:t>
            </a:r>
          </a:p>
          <a:p>
            <a:pPr marL="742950" lvl="1" indent="-285750">
              <a:spcAft>
                <a:spcPts val="1200"/>
              </a:spcAft>
              <a:buFont typeface="Calibri" panose="020F0502020204030204" pitchFamily="34" charset="0"/>
              <a:buChar char="▪"/>
            </a:pPr>
            <a:r>
              <a:rPr lang="en-US" dirty="0">
                <a:latin typeface="Candara" panose="020E0502030303020204" pitchFamily="34" charset="0"/>
              </a:rPr>
              <a:t>Select </a:t>
            </a:r>
            <a:r>
              <a:rPr lang="en-US" dirty="0">
                <a:highlight>
                  <a:srgbClr val="EEEAEA"/>
                </a:highlight>
                <a:latin typeface="Book Antiqua" panose="02040602050305030304" pitchFamily="18" charset="0"/>
              </a:rPr>
              <a:t>Format…</a:t>
            </a:r>
            <a:r>
              <a:rPr lang="en-US" dirty="0">
                <a:latin typeface="Candara" panose="020E0502030303020204" pitchFamily="34" charset="0"/>
              </a:rPr>
              <a:t>. </a:t>
            </a:r>
          </a:p>
          <a:p>
            <a:pPr lvl="1">
              <a:spcAft>
                <a:spcPts val="1200"/>
              </a:spcAft>
            </a:pPr>
            <a:r>
              <a:rPr lang="en-US" dirty="0">
                <a:latin typeface="Candara" panose="020E0502030303020204" pitchFamily="34" charset="0"/>
              </a:rPr>
              <a:t>The axis doesn’t show in this chart, so we won’t need the </a:t>
            </a:r>
            <a:r>
              <a:rPr lang="en-US" dirty="0">
                <a:highlight>
                  <a:srgbClr val="C0C0C0"/>
                </a:highlight>
                <a:latin typeface="Candara" panose="020E0502030303020204" pitchFamily="34" charset="0"/>
              </a:rPr>
              <a:t>Axis</a:t>
            </a:r>
            <a:r>
              <a:rPr lang="en-US" dirty="0">
                <a:latin typeface="Candara" panose="020E0502030303020204" pitchFamily="34" charset="0"/>
              </a:rPr>
              <a:t> tab this time.  </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the </a:t>
            </a:r>
            <a:r>
              <a:rPr lang="en-US" dirty="0">
                <a:highlight>
                  <a:srgbClr val="EEEAEA"/>
                </a:highlight>
                <a:latin typeface="Book Antiqua" panose="02040602050305030304" pitchFamily="18" charset="0"/>
              </a:rPr>
              <a:t>Pane</a:t>
            </a:r>
            <a:r>
              <a:rPr lang="en-US" dirty="0">
                <a:latin typeface="Candara" panose="020E0502030303020204" pitchFamily="34" charset="0"/>
              </a:rPr>
              <a:t> tab.</a:t>
            </a:r>
          </a:p>
          <a:p>
            <a:pPr marL="742950" lvl="1" indent="-285750">
              <a:spcAft>
                <a:spcPts val="1200"/>
              </a:spcAft>
              <a:buFont typeface="Calibri" panose="020F050202020403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Currency (custom)</a:t>
            </a:r>
            <a:r>
              <a:rPr lang="en-US" dirty="0">
                <a:latin typeface="Book Antiqua" panose="02040602050305030304" pitchFamily="18" charset="0"/>
              </a:rPr>
              <a:t> </a:t>
            </a:r>
            <a:r>
              <a:rPr lang="en-US" dirty="0">
                <a:latin typeface="Candara" panose="020E0502030303020204" pitchFamily="34" charset="0"/>
              </a:rPr>
              <a:t>from the </a:t>
            </a:r>
            <a:r>
              <a:rPr lang="en-US" dirty="0">
                <a:highlight>
                  <a:srgbClr val="EEEAEA"/>
                </a:highlight>
                <a:latin typeface="Book Antiqua" panose="02040602050305030304" pitchFamily="18" charset="0"/>
              </a:rPr>
              <a:t>Numbers</a:t>
            </a:r>
            <a:r>
              <a:rPr lang="en-US" dirty="0">
                <a:latin typeface="Candara" panose="020E0502030303020204" pitchFamily="34" charset="0"/>
              </a:rPr>
              <a:t> dropdown under </a:t>
            </a:r>
            <a:r>
              <a:rPr lang="en-US" dirty="0">
                <a:highlight>
                  <a:srgbClr val="EEEAEA"/>
                </a:highlight>
                <a:latin typeface="Book Antiqua" panose="02040602050305030304" pitchFamily="18" charset="0"/>
              </a:rPr>
              <a:t>Default</a:t>
            </a:r>
            <a:r>
              <a:rPr lang="en-US" dirty="0">
                <a:latin typeface="Candara" panose="020E0502030303020204" pitchFamily="34" charset="0"/>
              </a:rPr>
              <a:t>.  </a:t>
            </a:r>
          </a:p>
          <a:p>
            <a:pPr marL="742950" lvl="1" indent="-285750">
              <a:spcAft>
                <a:spcPts val="1200"/>
              </a:spcAft>
              <a:buFont typeface="Calibri" panose="020F0502020204030204" pitchFamily="34" charset="0"/>
              <a:buChar char="▪"/>
            </a:pPr>
            <a:r>
              <a:rPr lang="en-US" dirty="0">
                <a:latin typeface="Candara" panose="020E0502030303020204" pitchFamily="34" charset="0"/>
              </a:rPr>
              <a:t>To conserve space, change the number of decimal places to 0.</a:t>
            </a:r>
          </a:p>
          <a:p>
            <a:pPr marL="742950" lvl="1" indent="-285750">
              <a:spcAft>
                <a:spcPts val="1200"/>
              </a:spcAft>
              <a:buFont typeface="Calibri" panose="020F0502020204030204" pitchFamily="34" charset="0"/>
              <a:buChar char="▪"/>
            </a:pPr>
            <a:r>
              <a:rPr lang="en-US" dirty="0">
                <a:latin typeface="Candara" panose="020E0502030303020204" pitchFamily="34" charset="0"/>
              </a:rPr>
              <a:t>Click out of the dialog box.</a:t>
            </a:r>
          </a:p>
        </p:txBody>
      </p:sp>
      <p:pic>
        <p:nvPicPr>
          <p:cNvPr id="8" name="Picture 7">
            <a:extLst>
              <a:ext uri="{FF2B5EF4-FFF2-40B4-BE49-F238E27FC236}">
                <a16:creationId xmlns:a16="http://schemas.microsoft.com/office/drawing/2014/main" id="{B1FC2BA4-6302-4E5C-9BE5-C7B441200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1813" y="2203461"/>
            <a:ext cx="1943268" cy="441236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5B1E381A-DF17-4368-9F7E-C54107378EBB}"/>
              </a:ext>
            </a:extLst>
          </p:cNvPr>
          <p:cNvSpPr/>
          <p:nvPr/>
        </p:nvSpPr>
        <p:spPr>
          <a:xfrm>
            <a:off x="10932000" y="227766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15E726E-8F48-4182-BC3F-EE0288924B36}"/>
              </a:ext>
            </a:extLst>
          </p:cNvPr>
          <p:cNvSpPr/>
          <p:nvPr/>
        </p:nvSpPr>
        <p:spPr>
          <a:xfrm>
            <a:off x="9651834" y="332305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83749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330">
        <p15:prstTrans prst="peelOff"/>
      </p:transition>
    </mc:Choice>
    <mc:Fallback>
      <p:transition spd="slow" advTm="16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Effect transition="in" filter="wipe(left)">
                                      <p:cBhvr>
                                        <p:cTn id="51" dur="500"/>
                                        <p:tgtEl>
                                          <p:spTgt spid="1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
                                            <p:txEl>
                                              <p:pRg st="7" end="7"/>
                                            </p:txEl>
                                          </p:spTgt>
                                        </p:tgtEl>
                                        <p:attrNameLst>
                                          <p:attrName>style.visibility</p:attrName>
                                        </p:attrNameLst>
                                      </p:cBhvr>
                                      <p:to>
                                        <p:strVal val="visible"/>
                                      </p:to>
                                    </p:set>
                                    <p:animEffect transition="in" filter="wipe(left)">
                                      <p:cBhvr>
                                        <p:cTn id="5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35476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Double click the sheet name to rename it using a concise title that will still clearly inform you which worksheet is which.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27</a:t>
            </a:r>
            <a:r>
              <a:rPr lang="en-US" i="1" dirty="0">
                <a:latin typeface="Candara" panose="020E0502030303020204" pitchFamily="34" charset="0"/>
              </a:rPr>
              <a:t> for a review.</a:t>
            </a:r>
            <a:r>
              <a:rPr lang="en-US" dirty="0">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Right click on the chart title to rename it. </a:t>
            </a:r>
          </a:p>
          <a:p>
            <a:pPr marL="285750" indent="-285750">
              <a:spcAft>
                <a:spcPts val="1200"/>
              </a:spcAft>
              <a:buFont typeface="Arial" panose="020B060402020202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Edit Title…</a:t>
            </a:r>
            <a:r>
              <a:rPr lang="en-US" dirty="0">
                <a:latin typeface="Candara" panose="020E0502030303020204" pitchFamily="34" charset="0"/>
              </a:rPr>
              <a:t>. </a:t>
            </a:r>
            <a:r>
              <a:rPr lang="en-US" dirty="0">
                <a:highlight>
                  <a:srgbClr val="EEEAEA"/>
                </a:highlight>
                <a:latin typeface="Candara" panose="020E0502030303020204" pitchFamily="34" charset="0"/>
              </a:rPr>
              <a:t> </a:t>
            </a:r>
          </a:p>
          <a:p>
            <a:pPr marL="285750" indent="-285750">
              <a:spcAft>
                <a:spcPts val="1200"/>
              </a:spcAft>
              <a:buFont typeface="Arial" panose="020B0604020202020204" pitchFamily="34" charset="0"/>
              <a:buChar char="•"/>
            </a:pPr>
            <a:r>
              <a:rPr lang="en-US" dirty="0">
                <a:latin typeface="Candara" panose="020E0502030303020204" pitchFamily="34" charset="0"/>
              </a:rPr>
              <a:t>In the text box type a concise title which also explains to the users what the chart is showing them.  </a:t>
            </a:r>
            <a:br>
              <a:rPr lang="en-US" dirty="0">
                <a:latin typeface="Candara" panose="020E0502030303020204" pitchFamily="34" charset="0"/>
              </a:rPr>
            </a:br>
            <a:r>
              <a:rPr lang="en-US" dirty="0">
                <a:latin typeface="Candara" panose="020E0502030303020204" pitchFamily="34" charset="0"/>
              </a:rPr>
              <a:t>Maintain consistency across charts with bolding and font size.</a:t>
            </a:r>
          </a:p>
          <a:p>
            <a:pPr marL="285750" indent="-28575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OK</a:t>
            </a:r>
            <a:r>
              <a:rPr lang="en-US" dirty="0">
                <a:latin typeface="Candara" panose="020E0502030303020204" pitchFamily="34" charset="0"/>
              </a:rPr>
              <a:t>.</a:t>
            </a:r>
          </a:p>
          <a:p>
            <a:pPr>
              <a:spcAft>
                <a:spcPts val="1200"/>
              </a:spcAft>
            </a:pPr>
            <a:r>
              <a:rPr lang="en-US" dirty="0">
                <a:latin typeface="Candara" panose="020E0502030303020204" pitchFamily="34" charset="0"/>
              </a:rPr>
              <a:t>Your map is ready to go!</a:t>
            </a:r>
          </a:p>
        </p:txBody>
      </p:sp>
    </p:spTree>
    <p:custDataLst>
      <p:tags r:id="rId1"/>
    </p:custDataLst>
    <p:extLst>
      <p:ext uri="{BB962C8B-B14F-4D97-AF65-F5344CB8AC3E}">
        <p14:creationId xmlns:p14="http://schemas.microsoft.com/office/powerpoint/2010/main" val="225893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666">
        <p15:prstTrans prst="peelOff"/>
      </p:transition>
    </mc:Choice>
    <mc:Fallback>
      <p:transition spd="slow" advTm="136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BB594B8F-BB7B-4957-85AF-EC92F5927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714" y="1076960"/>
            <a:ext cx="9240571" cy="5486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15A71ED5-C57C-4593-95A2-BD99FAE501D9}"/>
              </a:ext>
            </a:extLst>
          </p:cNvPr>
          <p:cNvSpPr txBox="1"/>
          <p:nvPr/>
        </p:nvSpPr>
        <p:spPr>
          <a:xfrm>
            <a:off x="1371600" y="6519148"/>
            <a:ext cx="10850880" cy="369332"/>
          </a:xfrm>
          <a:prstGeom prst="rect">
            <a:avLst/>
          </a:prstGeom>
          <a:noFill/>
        </p:spPr>
        <p:txBody>
          <a:bodyPr wrap="square" rtlCol="0">
            <a:spAutoFit/>
          </a:bodyPr>
          <a:lstStyle/>
          <a:p>
            <a:r>
              <a:rPr lang="en-US" dirty="0">
                <a:latin typeface="Candara" panose="020E0502030303020204" pitchFamily="34" charset="0"/>
              </a:rPr>
              <a:t>A view of the finished symbol map</a:t>
            </a:r>
          </a:p>
        </p:txBody>
      </p:sp>
    </p:spTree>
    <p:extLst>
      <p:ext uri="{BB962C8B-B14F-4D97-AF65-F5344CB8AC3E}">
        <p14:creationId xmlns:p14="http://schemas.microsoft.com/office/powerpoint/2010/main" val="2628192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499">
        <p15:prstTrans prst="peelOff"/>
      </p:transition>
    </mc:Choice>
    <mc:Fallback>
      <p:transition spd="slow" advTm="1499">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Line Chart</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3" y="2962076"/>
            <a:ext cx="2094043" cy="2057397"/>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6" cy="3180951"/>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1207218"/>
            <a:ext cx="2648176" cy="1373003"/>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7194" y="1012513"/>
            <a:ext cx="2255128" cy="1154944"/>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4216539"/>
          </a:xfrm>
          <a:prstGeom prst="rect">
            <a:avLst/>
          </a:prstGeom>
          <a:noFill/>
        </p:spPr>
        <p:txBody>
          <a:bodyPr wrap="square" rtlCol="0">
            <a:spAutoFit/>
          </a:bodyPr>
          <a:lstStyle/>
          <a:p>
            <a:pPr marL="868680" indent="-285750">
              <a:spcAft>
                <a:spcPts val="1200"/>
              </a:spcAft>
              <a:buFont typeface="Arial" panose="020B0604020202020204" pitchFamily="34" charset="0"/>
              <a:buChar char="•"/>
            </a:pPr>
            <a:r>
              <a:rPr lang="en-US" dirty="0">
                <a:latin typeface="Candara" panose="020E0502030303020204" pitchFamily="34" charset="0"/>
              </a:rPr>
              <a:t>Once again, create a new worksheet on which to create the chart.  </a:t>
            </a:r>
            <a:r>
              <a:rPr lang="en-US" i="1" dirty="0">
                <a:latin typeface="Candara" panose="020E0502030303020204" pitchFamily="34" charset="0"/>
              </a:rPr>
              <a:t>*See slide</a:t>
            </a:r>
            <a:r>
              <a:rPr lang="en-US" i="1" dirty="0">
                <a:latin typeface="Candara" panose="020E0502030303020204" pitchFamily="34" charset="0"/>
                <a:hlinkClick r:id="rId7" action="ppaction://hlinksldjump"/>
              </a:rPr>
              <a:t> 32</a:t>
            </a:r>
            <a:r>
              <a:rPr lang="en-US" i="1" dirty="0">
                <a:latin typeface="Candara" panose="020E0502030303020204" pitchFamily="34" charset="0"/>
              </a:rPr>
              <a:t> for a review.</a:t>
            </a:r>
          </a:p>
          <a:p>
            <a:pPr marL="582930">
              <a:spcAft>
                <a:spcPts val="1200"/>
              </a:spcAft>
            </a:pPr>
            <a:r>
              <a:rPr lang="en-US" dirty="0">
                <a:latin typeface="Candara" panose="020E0502030303020204" pitchFamily="34" charset="0"/>
              </a:rPr>
              <a:t>Our line chart will show change in salaries by required education level across time, so our axes will be for salary and year.</a:t>
            </a:r>
          </a:p>
          <a:p>
            <a:pPr marL="868680" indent="-285750">
              <a:spcAft>
                <a:spcPts val="1200"/>
              </a:spcAft>
              <a:buFont typeface="Arial" panose="020B0604020202020204" pitchFamily="34" charset="0"/>
              <a:buChar char="•"/>
            </a:pPr>
            <a:r>
              <a:rPr lang="en-US" dirty="0">
                <a:latin typeface="Candara" panose="020E0502030303020204" pitchFamily="34" charset="0"/>
              </a:rPr>
              <a:t>Drag </a:t>
            </a:r>
            <a:r>
              <a:rPr lang="en-US" dirty="0">
                <a:highlight>
                  <a:srgbClr val="EEEAEA"/>
                </a:highlight>
                <a:latin typeface="Book Antiqua" panose="02040602050305030304" pitchFamily="18" charset="0"/>
              </a:rPr>
              <a:t>Year</a:t>
            </a:r>
            <a:r>
              <a:rPr lang="en-US" dirty="0">
                <a:latin typeface="Candara" panose="020E0502030303020204" pitchFamily="34" charset="0"/>
              </a:rPr>
              <a:t> to the </a:t>
            </a:r>
            <a:r>
              <a:rPr lang="en-US" dirty="0">
                <a:highlight>
                  <a:srgbClr val="EEEAEA"/>
                </a:highlight>
                <a:latin typeface="Book Antiqua" panose="02040602050305030304" pitchFamily="18" charset="0"/>
              </a:rPr>
              <a:t>Columns</a:t>
            </a:r>
            <a:r>
              <a:rPr lang="en-US" dirty="0">
                <a:latin typeface="Candara" panose="020E0502030303020204" pitchFamily="34" charset="0"/>
              </a:rPr>
              <a:t>. </a:t>
            </a:r>
          </a:p>
          <a:p>
            <a:pPr marL="868680" indent="-285750">
              <a:spcAft>
                <a:spcPts val="1200"/>
              </a:spcAft>
              <a:buFont typeface="Arial" panose="020B0604020202020204" pitchFamily="34" charset="0"/>
              <a:buChar char="•"/>
            </a:pPr>
            <a:r>
              <a:rPr lang="en-US" dirty="0">
                <a:latin typeface="Candara" panose="020E0502030303020204" pitchFamily="34" charset="0"/>
              </a:rPr>
              <a:t>Drag the salary field to the </a:t>
            </a:r>
            <a:r>
              <a:rPr lang="en-US" dirty="0">
                <a:highlight>
                  <a:srgbClr val="EEEAEA"/>
                </a:highlight>
                <a:latin typeface="Book Antiqua" panose="02040602050305030304" pitchFamily="18" charset="0"/>
              </a:rPr>
              <a:t>Rows</a:t>
            </a:r>
            <a:r>
              <a:rPr lang="en-US" dirty="0">
                <a:latin typeface="Candara" panose="020E0502030303020204" pitchFamily="34" charset="0"/>
              </a:rPr>
              <a:t>.</a:t>
            </a:r>
          </a:p>
          <a:p>
            <a:pPr marL="868680" indent="-285750">
              <a:spcAft>
                <a:spcPts val="1200"/>
              </a:spcAft>
              <a:buFont typeface="Arial" panose="020B0604020202020204" pitchFamily="34" charset="0"/>
              <a:buChar char="•"/>
            </a:pPr>
            <a:r>
              <a:rPr lang="en-US" dirty="0">
                <a:latin typeface="Candara" panose="020E0502030303020204" pitchFamily="34" charset="0"/>
              </a:rPr>
              <a:t>In the </a:t>
            </a:r>
            <a:r>
              <a:rPr lang="en-US" dirty="0">
                <a:highlight>
                  <a:srgbClr val="EEEAEA"/>
                </a:highlight>
                <a:latin typeface="Book Antiqua" panose="02040602050305030304" pitchFamily="18" charset="0"/>
              </a:rPr>
              <a:t>Show Me</a:t>
            </a:r>
            <a:r>
              <a:rPr lang="en-US" dirty="0">
                <a:latin typeface="Book Antiqua" panose="02040602050305030304" pitchFamily="18" charset="0"/>
              </a:rPr>
              <a:t> </a:t>
            </a:r>
            <a:r>
              <a:rPr lang="en-US" dirty="0">
                <a:latin typeface="Candara" panose="020E0502030303020204" pitchFamily="34" charset="0"/>
              </a:rPr>
              <a:t>chart pane, click the first line chart.  </a:t>
            </a:r>
          </a:p>
          <a:p>
            <a:pPr marL="868680" indent="-285750">
              <a:spcAft>
                <a:spcPts val="1200"/>
              </a:spcAft>
              <a:buFont typeface="Arial" panose="020B0604020202020204" pitchFamily="34" charset="0"/>
              <a:buChar char="•"/>
            </a:pPr>
            <a:r>
              <a:rPr lang="en-US" dirty="0">
                <a:latin typeface="Candara" panose="020E0502030303020204" pitchFamily="34" charset="0"/>
              </a:rPr>
              <a:t>Toggle the </a:t>
            </a:r>
            <a:r>
              <a:rPr lang="en-US" dirty="0">
                <a:highlight>
                  <a:srgbClr val="EEEAEA"/>
                </a:highlight>
                <a:latin typeface="Book Antiqua" panose="02040602050305030304" pitchFamily="18" charset="0"/>
              </a:rPr>
              <a:t>Show Me </a:t>
            </a:r>
            <a:r>
              <a:rPr lang="en-US" dirty="0">
                <a:latin typeface="Candara" panose="020E0502030303020204" pitchFamily="34" charset="0"/>
              </a:rPr>
              <a:t>pane off.</a:t>
            </a:r>
          </a:p>
          <a:p>
            <a:pPr marL="868680" indent="-285750">
              <a:spcAft>
                <a:spcPts val="1200"/>
              </a:spcAft>
              <a:buFont typeface="Arial" panose="020B0604020202020204" pitchFamily="34" charset="0"/>
              <a:buChar char="•"/>
            </a:pPr>
            <a:r>
              <a:rPr lang="en-US" dirty="0">
                <a:latin typeface="Candara" panose="020E0502030303020204" pitchFamily="34" charset="0"/>
              </a:rPr>
              <a:t>Change the aggregation type of the salary field to </a:t>
            </a:r>
            <a:r>
              <a:rPr lang="en-US" dirty="0">
                <a:highlight>
                  <a:srgbClr val="EEEAEA"/>
                </a:highlight>
                <a:latin typeface="Book Antiqua" panose="02040602050305030304" pitchFamily="18" charset="0"/>
              </a:rPr>
              <a:t>Average</a:t>
            </a:r>
            <a:r>
              <a:rPr lang="en-US" dirty="0">
                <a:latin typeface="Candara" panose="020E0502030303020204" pitchFamily="34" charset="0"/>
              </a:rPr>
              <a:t>.</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8" action="ppaction://hlinksldjump"/>
              </a:rPr>
              <a:t> 18</a:t>
            </a:r>
            <a:r>
              <a:rPr lang="en-US" i="1" dirty="0">
                <a:latin typeface="Candara" panose="020E0502030303020204" pitchFamily="34" charset="0"/>
              </a:rPr>
              <a:t> for a review.</a:t>
            </a:r>
          </a:p>
          <a:p>
            <a:pPr marL="868680" indent="-285750">
              <a:spcAft>
                <a:spcPts val="1200"/>
              </a:spcAft>
              <a:buFont typeface="Arial" panose="020B0604020202020204" pitchFamily="34" charset="0"/>
              <a:buChar char="•"/>
            </a:pPr>
            <a:endParaRPr lang="en-US" dirty="0">
              <a:latin typeface="Candara" panose="020E0502030303020204" pitchFamily="34" charset="0"/>
            </a:endParaRPr>
          </a:p>
        </p:txBody>
      </p:sp>
      <p:pic>
        <p:nvPicPr>
          <p:cNvPr id="11" name="Picture 10">
            <a:extLst>
              <a:ext uri="{FF2B5EF4-FFF2-40B4-BE49-F238E27FC236}">
                <a16:creationId xmlns:a16="http://schemas.microsoft.com/office/drawing/2014/main" id="{A5CA9D0F-989D-46CC-A55B-FB440F1EB6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8174" y="4020770"/>
            <a:ext cx="586791" cy="46486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437296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4216">
        <p15:prstTrans prst="peelOff"/>
      </p:transition>
    </mc:Choice>
    <mc:Fallback>
      <p:transition spd="slow" advTm="242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wipe(left)">
                                      <p:cBhvr>
                                        <p:cTn id="38" dur="500"/>
                                        <p:tgtEl>
                                          <p:spTgt spid="1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wipe(left)">
                                      <p:cBhvr>
                                        <p:cTn id="48" dur="500"/>
                                        <p:tgtEl>
                                          <p:spTgt spid="1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wipe(left)">
                                      <p:cBhvr>
                                        <p:cTn id="5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55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769989"/>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dirty="0">
                <a:latin typeface="Candara" panose="020E0502030303020204" pitchFamily="34" charset="0"/>
              </a:rPr>
              <a:t>Drag the MLS field to the </a:t>
            </a:r>
            <a:r>
              <a:rPr lang="en-US" dirty="0">
                <a:highlight>
                  <a:srgbClr val="EEEAEA"/>
                </a:highlight>
                <a:latin typeface="Book Antiqua" panose="02040602050305030304" pitchFamily="18" charset="0"/>
              </a:rPr>
              <a:t>Color</a:t>
            </a:r>
            <a:r>
              <a:rPr lang="en-US" dirty="0">
                <a:latin typeface="Book Antiqua" panose="02040602050305030304" pitchFamily="18" charset="0"/>
              </a:rPr>
              <a:t> </a:t>
            </a:r>
            <a:r>
              <a:rPr lang="en-US" dirty="0">
                <a:highlight>
                  <a:srgbClr val="EEEAEA"/>
                </a:highlight>
                <a:latin typeface="Book Antiqua" panose="02040602050305030304" pitchFamily="18" charset="0"/>
              </a:rPr>
              <a:t>Mark</a:t>
            </a:r>
            <a:r>
              <a:rPr lang="en-US" dirty="0">
                <a:latin typeface="Book Antiqua" panose="02040602050305030304" pitchFamily="18" charset="0"/>
              </a:rPr>
              <a:t> box</a:t>
            </a:r>
            <a:r>
              <a:rPr lang="en-US" dirty="0">
                <a:latin typeface="Candara" panose="020E0502030303020204" pitchFamily="34" charset="0"/>
              </a:rPr>
              <a:t>.</a:t>
            </a:r>
            <a:br>
              <a:rPr lang="en-US" i="1"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21</a:t>
            </a:r>
            <a:r>
              <a:rPr lang="en-US" i="1" dirty="0">
                <a:latin typeface="Candara" panose="020E0502030303020204" pitchFamily="34" charset="0"/>
              </a:rPr>
              <a:t> for a review.</a:t>
            </a:r>
          </a:p>
          <a:p>
            <a:pPr marL="228600" indent="-228600">
              <a:spcAft>
                <a:spcPts val="1200"/>
              </a:spcAft>
              <a:buFont typeface="Arial" panose="020B0604020202020204" pitchFamily="34" charset="0"/>
              <a:buChar char="•"/>
            </a:pPr>
            <a:r>
              <a:rPr lang="en-US" dirty="0">
                <a:latin typeface="Candara" panose="020E0502030303020204" pitchFamily="34" charset="0"/>
              </a:rPr>
              <a:t>Filter out invalid MLS values, just as you did for salary info</a:t>
            </a:r>
            <a:br>
              <a:rPr lang="en-US" dirty="0">
                <a:latin typeface="Candara" panose="020E0502030303020204" pitchFamily="34" charset="0"/>
              </a:rPr>
            </a:br>
            <a:r>
              <a:rPr lang="en-US" dirty="0">
                <a:latin typeface="Candara" panose="020E0502030303020204" pitchFamily="34" charset="0"/>
              </a:rPr>
              <a:t>with the scatter motion chart, but this time uncheck the </a:t>
            </a:r>
            <a:br>
              <a:rPr lang="en-US" dirty="0">
                <a:latin typeface="Candara" panose="020E0502030303020204" pitchFamily="34" charset="0"/>
              </a:rPr>
            </a:br>
            <a:r>
              <a:rPr lang="en-US" dirty="0">
                <a:latin typeface="Candara" panose="020E0502030303020204" pitchFamily="34" charset="0"/>
              </a:rPr>
              <a:t>boxes next to invalid values.</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24</a:t>
            </a:r>
            <a:r>
              <a:rPr lang="en-US" i="1" dirty="0">
                <a:latin typeface="Candara" panose="020E0502030303020204" pitchFamily="34" charset="0"/>
              </a:rPr>
              <a:t> for a review.</a:t>
            </a:r>
          </a:p>
          <a:p>
            <a:pPr marL="228600" indent="-22860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OK</a:t>
            </a:r>
            <a:r>
              <a:rPr lang="en-US" dirty="0">
                <a:latin typeface="Candara" panose="020E0502030303020204" pitchFamily="34" charset="0"/>
              </a:rPr>
              <a:t>.</a:t>
            </a: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13" name="Picture 12">
            <a:extLst>
              <a:ext uri="{FF2B5EF4-FFF2-40B4-BE49-F238E27FC236}">
                <a16:creationId xmlns:a16="http://schemas.microsoft.com/office/drawing/2014/main" id="{1CE7FE38-9B67-478C-8A84-3B6A9F091B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9784" y="2364024"/>
            <a:ext cx="2652418"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Right 13">
            <a:extLst>
              <a:ext uri="{FF2B5EF4-FFF2-40B4-BE49-F238E27FC236}">
                <a16:creationId xmlns:a16="http://schemas.microsoft.com/office/drawing/2014/main" id="{9498EE53-D8E8-4FE0-95BE-4D1BAF60C89F}"/>
              </a:ext>
            </a:extLst>
          </p:cNvPr>
          <p:cNvSpPr/>
          <p:nvPr/>
        </p:nvSpPr>
        <p:spPr>
          <a:xfrm>
            <a:off x="8288786" y="327012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DDD35E5-AE85-4139-B73F-3D5879E9CF8F}"/>
              </a:ext>
            </a:extLst>
          </p:cNvPr>
          <p:cNvSpPr/>
          <p:nvPr/>
        </p:nvSpPr>
        <p:spPr>
          <a:xfrm>
            <a:off x="9108790" y="5806226"/>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514140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048">
        <p15:prstTrans prst="peelOff"/>
      </p:transition>
    </mc:Choice>
    <mc:Fallback>
      <p:transition spd="slow" advTm="150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79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215991"/>
          </a:xfrm>
          <a:prstGeom prst="rect">
            <a:avLst/>
          </a:prstGeom>
          <a:noFill/>
        </p:spPr>
        <p:txBody>
          <a:bodyPr wrap="square" rtlCol="0">
            <a:spAutoFit/>
          </a:bodyPr>
          <a:lstStyle/>
          <a:p>
            <a:pPr indent="-228600">
              <a:spcAft>
                <a:spcPts val="1200"/>
              </a:spcAft>
            </a:pPr>
            <a:r>
              <a:rPr lang="en-US" dirty="0">
                <a:latin typeface="Candara" panose="020E0502030303020204" pitchFamily="34" charset="0"/>
              </a:rPr>
              <a:t>Let’s clean up the salary display before proceeding.</a:t>
            </a:r>
          </a:p>
          <a:p>
            <a:pPr marL="228600" indent="-228600">
              <a:spcAft>
                <a:spcPts val="1200"/>
              </a:spcAft>
              <a:buFont typeface="Arial" panose="020B0604020202020204" pitchFamily="34" charset="0"/>
              <a:buChar char="•"/>
            </a:pPr>
            <a:r>
              <a:rPr lang="en-US" dirty="0">
                <a:latin typeface="Candara" panose="020E0502030303020204" pitchFamily="34" charset="0"/>
              </a:rPr>
              <a:t>Format the field for the </a:t>
            </a:r>
            <a:r>
              <a:rPr lang="en-US" dirty="0">
                <a:highlight>
                  <a:srgbClr val="EEEAEA"/>
                </a:highlight>
                <a:latin typeface="Book Antiqua" panose="02040602050305030304" pitchFamily="18" charset="0"/>
              </a:rPr>
              <a:t>Axis</a:t>
            </a:r>
            <a:r>
              <a:rPr lang="en-US" dirty="0">
                <a:latin typeface="Candara" panose="020E0502030303020204" pitchFamily="34" charset="0"/>
              </a:rPr>
              <a:t> and </a:t>
            </a:r>
            <a:r>
              <a:rPr lang="en-US" dirty="0">
                <a:highlight>
                  <a:srgbClr val="EEEAEA"/>
                </a:highlight>
                <a:latin typeface="Book Antiqua" panose="02040602050305030304" pitchFamily="18" charset="0"/>
              </a:rPr>
              <a:t>Pane</a:t>
            </a:r>
            <a:r>
              <a:rPr lang="en-US" dirty="0">
                <a:latin typeface="Candara" panose="020E0502030303020204" pitchFamily="34" charset="0"/>
              </a:rPr>
              <a:t>.</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s 28-29</a:t>
            </a:r>
            <a:r>
              <a:rPr lang="en-US" i="1" dirty="0">
                <a:latin typeface="Candara" panose="020E0502030303020204" pitchFamily="34" charset="0"/>
              </a:rPr>
              <a:t> for a review.</a:t>
            </a:r>
          </a:p>
          <a:p>
            <a:pPr marL="228600" indent="-228600">
              <a:spcAft>
                <a:spcPts val="1200"/>
              </a:spcAft>
              <a:buFont typeface="Arial" panose="020B0604020202020204" pitchFamily="34" charset="0"/>
              <a:buChar char="•"/>
            </a:pPr>
            <a:r>
              <a:rPr lang="en-US" dirty="0">
                <a:latin typeface="Candara" panose="020E0502030303020204" pitchFamily="34" charset="0"/>
              </a:rPr>
              <a:t>Edit the axis title.  </a:t>
            </a:r>
            <a:br>
              <a:rPr lang="en-US" i="1"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23</a:t>
            </a:r>
            <a:r>
              <a:rPr lang="en-US" i="1" dirty="0">
                <a:latin typeface="Candara" panose="020E0502030303020204" pitchFamily="34" charset="0"/>
              </a:rPr>
              <a:t> for a review.</a:t>
            </a: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A3027254-DA14-48BE-AF12-80CA6E327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2039" y="2372131"/>
            <a:ext cx="4067908"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14DC2942-5703-48EC-8399-554BF93C6DF4}"/>
              </a:ext>
            </a:extLst>
          </p:cNvPr>
          <p:cNvSpPr/>
          <p:nvPr/>
        </p:nvSpPr>
        <p:spPr>
          <a:xfrm>
            <a:off x="9068998" y="3033930"/>
            <a:ext cx="246888" cy="2971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6CF63A9-7E23-4496-A29C-57BD92641C47}"/>
              </a:ext>
            </a:extLst>
          </p:cNvPr>
          <p:cNvSpPr/>
          <p:nvPr/>
        </p:nvSpPr>
        <p:spPr>
          <a:xfrm>
            <a:off x="8875958" y="3470810"/>
            <a:ext cx="210312" cy="1828800"/>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2485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0007">
        <p15:prstTrans prst="peelOff"/>
      </p:transition>
    </mc:Choice>
    <mc:Fallback>
      <p:transition spd="slow" advTm="100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55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339650"/>
          </a:xfrm>
          <a:prstGeom prst="rect">
            <a:avLst/>
          </a:prstGeom>
          <a:noFill/>
        </p:spPr>
        <p:txBody>
          <a:bodyPr wrap="square" rtlCol="0">
            <a:spAutoFit/>
          </a:bodyPr>
          <a:lstStyle/>
          <a:p>
            <a:pPr marL="228600" indent="-228600">
              <a:spcAft>
                <a:spcPts val="1200"/>
              </a:spcAft>
              <a:buFont typeface="Arial" panose="020B0604020202020204" pitchFamily="34" charset="0"/>
              <a:buChar char="•"/>
            </a:pPr>
            <a:r>
              <a:rPr lang="en-US" dirty="0">
                <a:latin typeface="Candara" panose="020E0502030303020204" pitchFamily="34" charset="0"/>
              </a:rPr>
              <a:t>We also need to remove empty and 0 value salaries so they are not averaged into the output.  </a:t>
            </a:r>
            <a:br>
              <a:rPr lang="en-US" dirty="0">
                <a:latin typeface="Candara" panose="020E0502030303020204" pitchFamily="34" charset="0"/>
              </a:rPr>
            </a:br>
            <a:r>
              <a:rPr lang="en-US" dirty="0">
                <a:latin typeface="Candara" panose="020E0502030303020204" pitchFamily="34" charset="0"/>
              </a:rPr>
              <a:t>For this, we must filter not via the averaged </a:t>
            </a:r>
            <a:r>
              <a:rPr lang="en-US" dirty="0">
                <a:highlight>
                  <a:srgbClr val="EEEAEA"/>
                </a:highlight>
                <a:latin typeface="Book Antiqua" panose="02040602050305030304" pitchFamily="18" charset="0"/>
              </a:rPr>
              <a:t>Row</a:t>
            </a:r>
            <a:r>
              <a:rPr lang="en-US" dirty="0">
                <a:latin typeface="Candara" panose="020E0502030303020204" pitchFamily="34" charset="0"/>
              </a:rPr>
              <a:t> salary, but via another instance of the salary field used just for filtering.</a:t>
            </a:r>
          </a:p>
          <a:p>
            <a:pPr marL="742950" lvl="1" indent="-285750">
              <a:spcAft>
                <a:spcPts val="1200"/>
              </a:spcAft>
              <a:buFont typeface="Calibri" panose="020F0502020204030204" pitchFamily="34" charset="0"/>
              <a:buChar char="▪"/>
            </a:pPr>
            <a:r>
              <a:rPr lang="en-US" dirty="0">
                <a:latin typeface="Candara" panose="020E0502030303020204" pitchFamily="34" charset="0"/>
              </a:rPr>
              <a:t>Drag the salary field from the </a:t>
            </a:r>
            <a:r>
              <a:rPr lang="en-US" dirty="0">
                <a:highlight>
                  <a:srgbClr val="EEEAEA"/>
                </a:highlight>
                <a:latin typeface="Book Antiqua" panose="02040602050305030304" pitchFamily="18" charset="0"/>
              </a:rPr>
              <a:t>Data</a:t>
            </a:r>
            <a:r>
              <a:rPr lang="en-US" dirty="0">
                <a:latin typeface="Candara" panose="020E0502030303020204" pitchFamily="34" charset="0"/>
              </a:rPr>
              <a:t> pane </a:t>
            </a:r>
            <a:br>
              <a:rPr lang="en-US" dirty="0">
                <a:latin typeface="Candara" panose="020E0502030303020204" pitchFamily="34" charset="0"/>
              </a:rPr>
            </a:br>
            <a:r>
              <a:rPr lang="en-US" dirty="0">
                <a:latin typeface="Candara" panose="020E0502030303020204" pitchFamily="34" charset="0"/>
              </a:rPr>
              <a:t>into the </a:t>
            </a:r>
            <a:r>
              <a:rPr lang="en-US" dirty="0">
                <a:highlight>
                  <a:srgbClr val="EEEAEA"/>
                </a:highlight>
                <a:latin typeface="Book Antiqua" panose="02040602050305030304" pitchFamily="18" charset="0"/>
              </a:rPr>
              <a:t>Filter</a:t>
            </a:r>
            <a:r>
              <a:rPr lang="en-US" dirty="0">
                <a:latin typeface="Candara" panose="020E0502030303020204" pitchFamily="34" charset="0"/>
              </a:rPr>
              <a:t> pane (known as a </a:t>
            </a:r>
            <a:r>
              <a:rPr lang="en-US" dirty="0">
                <a:highlight>
                  <a:srgbClr val="EEEAEA"/>
                </a:highlight>
                <a:latin typeface="Book Antiqua" panose="02040602050305030304" pitchFamily="18" charset="0"/>
              </a:rPr>
              <a:t>Shelf</a:t>
            </a:r>
            <a:r>
              <a:rPr lang="en-US" dirty="0">
                <a:latin typeface="Candara" panose="020E0502030303020204" pitchFamily="34" charset="0"/>
              </a:rPr>
              <a:t>  </a:t>
            </a:r>
            <a:br>
              <a:rPr lang="en-US" dirty="0">
                <a:latin typeface="Candara" panose="020E0502030303020204" pitchFamily="34" charset="0"/>
              </a:rPr>
            </a:br>
            <a:r>
              <a:rPr lang="en-US" dirty="0">
                <a:highlight>
                  <a:srgbClr val="EEEAEA"/>
                </a:highlight>
                <a:latin typeface="Book Antiqua" panose="02040602050305030304" pitchFamily="18" charset="0"/>
              </a:rPr>
              <a:t>Card</a:t>
            </a:r>
            <a:r>
              <a:rPr lang="en-US" dirty="0">
                <a:latin typeface="Book Antiqua" panose="02040602050305030304" pitchFamily="18" charset="0"/>
              </a:rPr>
              <a:t> </a:t>
            </a:r>
            <a:r>
              <a:rPr lang="en-US" dirty="0">
                <a:latin typeface="Candara" panose="020E0502030303020204" pitchFamily="34" charset="0"/>
              </a:rPr>
              <a:t>in Tableau).</a:t>
            </a:r>
          </a:p>
          <a:p>
            <a:pPr marL="742950" lvl="1" indent="-285750">
              <a:spcAft>
                <a:spcPts val="1200"/>
              </a:spcAft>
              <a:buFont typeface="Calibri" panose="020F050202020403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All values</a:t>
            </a:r>
            <a:r>
              <a:rPr lang="en-US" dirty="0">
                <a:latin typeface="Candara" panose="020E0502030303020204" pitchFamily="34" charset="0"/>
              </a:rPr>
              <a:t> from the ensuing dialog box.</a:t>
            </a:r>
          </a:p>
          <a:p>
            <a:pPr marL="742950" lvl="1" indent="-285750">
              <a:spcAft>
                <a:spcPts val="1200"/>
              </a:spcAft>
              <a:buFont typeface="Calibri" panose="020F0502020204030204" pitchFamily="34" charset="0"/>
              <a:buChar char="▪"/>
            </a:pPr>
            <a:r>
              <a:rPr lang="en-US" dirty="0">
                <a:latin typeface="Candara" panose="020E0502030303020204" pitchFamily="34" charset="0"/>
              </a:rPr>
              <a:t>Hit </a:t>
            </a:r>
            <a:r>
              <a:rPr lang="en-US" dirty="0">
                <a:highlight>
                  <a:srgbClr val="EEEAEA"/>
                </a:highlight>
                <a:latin typeface="Book Antiqua" panose="02040602050305030304" pitchFamily="18" charset="0"/>
              </a:rPr>
              <a:t>Next</a:t>
            </a:r>
            <a:r>
              <a:rPr lang="en-US" dirty="0">
                <a:latin typeface="Candara" panose="020E0502030303020204" pitchFamily="34" charset="0"/>
              </a:rPr>
              <a:t>.</a:t>
            </a:r>
          </a:p>
          <a:p>
            <a:pPr marL="742950" lvl="1" indent="-285750">
              <a:spcAft>
                <a:spcPts val="1200"/>
              </a:spcAft>
              <a:buFont typeface="Calibri" panose="020F0502020204030204" pitchFamily="34" charset="0"/>
              <a:buChar char="▪"/>
            </a:pPr>
            <a:r>
              <a:rPr lang="en-US" dirty="0">
                <a:latin typeface="Candara" panose="020E0502030303020204" pitchFamily="34" charset="0"/>
              </a:rPr>
              <a:t>Filter for values which are at least 1.</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24</a:t>
            </a:r>
            <a:r>
              <a:rPr lang="en-US" i="1" dirty="0">
                <a:latin typeface="Candara" panose="020E0502030303020204" pitchFamily="34" charset="0"/>
              </a:rPr>
              <a:t> for a review.</a:t>
            </a:r>
          </a:p>
          <a:p>
            <a:pPr marL="742950" lvl="1" indent="-285750">
              <a:spcAft>
                <a:spcPts val="1200"/>
              </a:spcAft>
              <a:buFont typeface="Calibri" panose="020F0502020204030204" pitchFamily="34" charset="0"/>
              <a:buChar char="▪"/>
            </a:pPr>
            <a:endParaRPr lang="en-US"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0E7050F7-66A4-4E51-BBFF-43F6D90F16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851" y="2895995"/>
            <a:ext cx="2888230" cy="336833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AF46F0B3-24FA-4065-8EB9-BEE62CABA5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9762" y="3114407"/>
            <a:ext cx="1531753" cy="94496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Right 13">
            <a:extLst>
              <a:ext uri="{FF2B5EF4-FFF2-40B4-BE49-F238E27FC236}">
                <a16:creationId xmlns:a16="http://schemas.microsoft.com/office/drawing/2014/main" id="{FBB571D9-2E20-434B-A7EC-89443467CDA4}"/>
              </a:ext>
            </a:extLst>
          </p:cNvPr>
          <p:cNvSpPr/>
          <p:nvPr/>
        </p:nvSpPr>
        <p:spPr>
          <a:xfrm>
            <a:off x="5809562" y="3658015"/>
            <a:ext cx="1056640" cy="1280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B82BD73-66A8-40B3-BBA7-CB2B1256C192}"/>
              </a:ext>
            </a:extLst>
          </p:cNvPr>
          <p:cNvSpPr/>
          <p:nvPr/>
        </p:nvSpPr>
        <p:spPr>
          <a:xfrm>
            <a:off x="8643276" y="348471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03DB59D7-8F6B-42D6-9325-8AC53F37D535}"/>
              </a:ext>
            </a:extLst>
          </p:cNvPr>
          <p:cNvSpPr/>
          <p:nvPr/>
        </p:nvSpPr>
        <p:spPr>
          <a:xfrm>
            <a:off x="9747081" y="598204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7726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992">
        <p15:prstTrans prst="peelOff"/>
      </p:transition>
    </mc:Choice>
    <mc:Fallback>
      <p:transition spd="slow" advTm="18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wipe(left)">
                                      <p:cBhvr>
                                        <p:cTn id="50"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sz="4000" dirty="0">
                <a:latin typeface="Berlin Sans FB Demi" panose="020E0802020502020306" pitchFamily="34" charset="0"/>
              </a:rPr>
            </a:br>
            <a:r>
              <a:rPr lang="en-US" sz="3600" dirty="0">
                <a:latin typeface="Berlin Sans FB Demi" panose="020E0802020502020306" pitchFamily="34" charset="0"/>
              </a:rPr>
              <a:t>Excel</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5" cy="2057400"/>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526" y="2375013"/>
            <a:ext cx="1906531"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57" y="970918"/>
            <a:ext cx="2971800" cy="184560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031" y="886450"/>
            <a:ext cx="2401455" cy="1407072"/>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4616648"/>
          </a:xfrm>
          <a:prstGeom prst="rect">
            <a:avLst/>
          </a:prstGeom>
          <a:noFill/>
        </p:spPr>
        <p:txBody>
          <a:bodyPr wrap="square" rtlCol="0">
            <a:spAutoFit/>
          </a:bodyPr>
          <a:lstStyle/>
          <a:p>
            <a:pPr marL="868680" indent="-285750">
              <a:spcAft>
                <a:spcPts val="1200"/>
              </a:spcAft>
              <a:buFont typeface="Arial" panose="020B0604020202020204" pitchFamily="34" charset="0"/>
              <a:buChar char="•"/>
            </a:pPr>
            <a:r>
              <a:rPr lang="en-US" dirty="0">
                <a:latin typeface="Candara" panose="020E0502030303020204" pitchFamily="34" charset="0"/>
              </a:rPr>
              <a:t>Open Excel and create and save a new spreadsheet.*</a:t>
            </a:r>
          </a:p>
          <a:p>
            <a:pPr marL="285750" indent="-285750">
              <a:spcAft>
                <a:spcPts val="1200"/>
              </a:spcAft>
              <a:buFont typeface="Arial" panose="020B0604020202020204" pitchFamily="34" charset="0"/>
              <a:buChar char="•"/>
            </a:pPr>
            <a:r>
              <a:rPr lang="en-US" dirty="0">
                <a:latin typeface="Candara" panose="020E0502030303020204" pitchFamily="34" charset="0"/>
              </a:rPr>
              <a:t>Open the first CSV file.  Change the file type to </a:t>
            </a:r>
            <a:r>
              <a:rPr lang="en-US" sz="1700" dirty="0">
                <a:highlight>
                  <a:srgbClr val="EEEAEA"/>
                </a:highlight>
                <a:latin typeface="Book Antiqua" panose="02040602050305030304" pitchFamily="18" charset="0"/>
              </a:rPr>
              <a:t>All Files</a:t>
            </a:r>
            <a:r>
              <a:rPr lang="en-US" sz="1700" dirty="0">
                <a:latin typeface="Book Antiqua" panose="02040602050305030304" pitchFamily="18" charset="0"/>
              </a:rPr>
              <a:t> </a:t>
            </a:r>
            <a:r>
              <a:rPr lang="en-US" dirty="0">
                <a:latin typeface="Candara" panose="020E0502030303020204" pitchFamily="34" charset="0"/>
              </a:rPr>
              <a:t>to see it.</a:t>
            </a:r>
          </a:p>
          <a:p>
            <a:pPr marL="285750" indent="-285750">
              <a:spcAft>
                <a:spcPts val="1200"/>
              </a:spcAft>
              <a:buFont typeface="Arial" panose="020B0604020202020204" pitchFamily="34" charset="0"/>
              <a:buChar char="•"/>
            </a:pPr>
            <a:r>
              <a:rPr lang="en-US" dirty="0">
                <a:latin typeface="Candara" panose="020E0502030303020204" pitchFamily="34" charset="0"/>
              </a:rPr>
              <a:t>Copy the data minus the file headers and footers.</a:t>
            </a:r>
          </a:p>
          <a:p>
            <a:pPr marL="285750" indent="-285750">
              <a:spcAft>
                <a:spcPts val="1200"/>
              </a:spcAft>
              <a:buFont typeface="Arial" panose="020B0604020202020204" pitchFamily="34" charset="0"/>
              <a:buChar char="•"/>
            </a:pPr>
            <a:r>
              <a:rPr lang="en-US" dirty="0">
                <a:latin typeface="Candara" panose="020E0502030303020204" pitchFamily="34" charset="0"/>
              </a:rPr>
              <a:t>Paste the data into the second column of your spreadsheet.</a:t>
            </a: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Delete the year row.</a:t>
            </a:r>
          </a:p>
          <a:p>
            <a:pPr>
              <a:spcAft>
                <a:spcPts val="1200"/>
              </a:spcAft>
            </a:pPr>
            <a:endParaRPr lang="en-US" i="1" dirty="0">
              <a:latin typeface="Candara" panose="020E0502030303020204" pitchFamily="34" charset="0"/>
            </a:endParaRPr>
          </a:p>
          <a:p>
            <a:pPr>
              <a:spcAft>
                <a:spcPts val="1200"/>
              </a:spcAft>
            </a:pPr>
            <a:r>
              <a:rPr lang="en-US" i="1" dirty="0">
                <a:latin typeface="Candara" panose="020E0502030303020204" pitchFamily="34" charset="0"/>
              </a:rPr>
              <a:t>*These instructions are for Office 365.</a:t>
            </a:r>
          </a:p>
        </p:txBody>
      </p:sp>
      <p:pic>
        <p:nvPicPr>
          <p:cNvPr id="7" name="Picture 6">
            <a:extLst>
              <a:ext uri="{FF2B5EF4-FFF2-40B4-BE49-F238E27FC236}">
                <a16:creationId xmlns:a16="http://schemas.microsoft.com/office/drawing/2014/main" id="{C3A01AA0-692B-4C7A-950C-035D390A3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1069" y="3691162"/>
            <a:ext cx="2946551" cy="1454225"/>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Down 8">
            <a:extLst>
              <a:ext uri="{FF2B5EF4-FFF2-40B4-BE49-F238E27FC236}">
                <a16:creationId xmlns:a16="http://schemas.microsoft.com/office/drawing/2014/main" id="{20ACDAF0-39E9-4B91-B468-E957C5542AEA}"/>
              </a:ext>
            </a:extLst>
          </p:cNvPr>
          <p:cNvSpPr/>
          <p:nvPr/>
        </p:nvSpPr>
        <p:spPr>
          <a:xfrm>
            <a:off x="4122177" y="3500963"/>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134B95E2-BC8A-48ED-ADA8-C432F093B471}"/>
              </a:ext>
            </a:extLst>
          </p:cNvPr>
          <p:cNvSpPr/>
          <p:nvPr/>
        </p:nvSpPr>
        <p:spPr>
          <a:xfrm>
            <a:off x="2736877" y="4192867"/>
            <a:ext cx="192024" cy="1280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55862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921">
        <p15:prstTrans prst="peelOff"/>
      </p:transition>
    </mc:Choice>
    <mc:Fallback>
      <p:transition spd="slow" advTm="169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xEl>
                                              <p:pRg st="6" end="6"/>
                                            </p:txEl>
                                          </p:spTgt>
                                        </p:tgtEl>
                                        <p:attrNameLst>
                                          <p:attrName>style.visibility</p:attrName>
                                        </p:attrNameLst>
                                      </p:cBhvr>
                                      <p:to>
                                        <p:strVal val="visible"/>
                                      </p:to>
                                    </p:set>
                                    <p:animEffect transition="in" filter="wipe(left)">
                                      <p:cBhvr>
                                        <p:cTn id="18" dur="500"/>
                                        <p:tgtEl>
                                          <p:spTgt spid="1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wipe(left)">
                                      <p:cBhvr>
                                        <p:cTn id="47" dur="500"/>
                                        <p:tgtEl>
                                          <p:spTgt spid="1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9"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62651"/>
          </a:xfrm>
          <a:prstGeom prst="rect">
            <a:avLst/>
          </a:prstGeom>
          <a:noFill/>
        </p:spPr>
        <p:txBody>
          <a:bodyPr wrap="square" rtlCol="0">
            <a:spAutoFit/>
          </a:bodyPr>
          <a:lstStyle/>
          <a:p>
            <a:pPr>
              <a:spcAft>
                <a:spcPts val="1200"/>
              </a:spcAft>
            </a:pPr>
            <a:r>
              <a:rPr lang="en-US" dirty="0">
                <a:latin typeface="Candara" panose="020E0502030303020204" pitchFamily="34" charset="0"/>
              </a:rPr>
              <a:t>Let’s add a little more detail by setting the line size to vary by the count of libraries matching the criteria in a given segment.  </a:t>
            </a:r>
          </a:p>
          <a:p>
            <a:pPr marL="228600" indent="-228600">
              <a:spcAft>
                <a:spcPts val="1200"/>
              </a:spcAft>
              <a:buFont typeface="Arial" panose="020B0604020202020204" pitchFamily="34" charset="0"/>
              <a:buChar char="•"/>
            </a:pPr>
            <a:r>
              <a:rPr lang="en-US" dirty="0">
                <a:latin typeface="Candara" panose="020E0502030303020204" pitchFamily="34" charset="0"/>
              </a:rPr>
              <a:t>Drag </a:t>
            </a:r>
            <a:r>
              <a:rPr lang="en-US" dirty="0">
                <a:highlight>
                  <a:srgbClr val="EEEAEA"/>
                </a:highlight>
                <a:latin typeface="Book Antiqua" panose="02040602050305030304" pitchFamily="18" charset="0"/>
              </a:rPr>
              <a:t>Library</a:t>
            </a:r>
            <a:r>
              <a:rPr lang="en-US" dirty="0">
                <a:latin typeface="Candara" panose="020E0502030303020204" pitchFamily="34" charset="0"/>
              </a:rPr>
              <a:t> to the </a:t>
            </a:r>
            <a:r>
              <a:rPr lang="en-US" dirty="0">
                <a:highlight>
                  <a:srgbClr val="EEEAEA"/>
                </a:highlight>
                <a:latin typeface="Book Antiqua" panose="02040602050305030304" pitchFamily="18" charset="0"/>
              </a:rPr>
              <a:t>Size</a:t>
            </a:r>
            <a:r>
              <a:rPr lang="en-US" dirty="0">
                <a:latin typeface="Book Antiqua" panose="02040602050305030304" pitchFamily="18" charset="0"/>
              </a:rPr>
              <a:t> </a:t>
            </a:r>
            <a:r>
              <a:rPr lang="en-US" dirty="0">
                <a:highlight>
                  <a:srgbClr val="EEEAEA"/>
                </a:highlight>
                <a:latin typeface="Book Antiqua" panose="02040602050305030304" pitchFamily="18" charset="0"/>
              </a:rPr>
              <a:t>Mark</a:t>
            </a:r>
            <a:r>
              <a:rPr lang="en-US" dirty="0"/>
              <a:t> box.  </a:t>
            </a:r>
          </a:p>
          <a:p>
            <a:pPr>
              <a:spcAft>
                <a:spcPts val="1200"/>
              </a:spcAft>
            </a:pPr>
            <a:r>
              <a:rPr lang="en-US" dirty="0">
                <a:latin typeface="Candara" panose="020E0502030303020204" pitchFamily="34" charset="0"/>
              </a:rPr>
              <a:t>Wow!  What a mess!  </a:t>
            </a:r>
            <a:br>
              <a:rPr lang="en-US" dirty="0">
                <a:latin typeface="Candara" panose="020E0502030303020204" pitchFamily="34" charset="0"/>
              </a:rPr>
            </a:br>
            <a:r>
              <a:rPr lang="en-US" dirty="0">
                <a:latin typeface="Candara" panose="020E0502030303020204" pitchFamily="34" charset="0"/>
              </a:rPr>
              <a:t>We need to consolidate the lines into just one for each MLS status.</a:t>
            </a:r>
          </a:p>
          <a:p>
            <a:pPr marL="228600" indent="-228600">
              <a:spcAft>
                <a:spcPts val="1200"/>
              </a:spcAft>
              <a:buFont typeface="Arial" panose="020B0604020202020204" pitchFamily="34" charset="0"/>
              <a:buChar char="•"/>
            </a:pPr>
            <a:r>
              <a:rPr lang="en-US" dirty="0">
                <a:latin typeface="Candara" panose="020E0502030303020204" pitchFamily="34" charset="0"/>
              </a:rPr>
              <a:t>Right click on the </a:t>
            </a:r>
            <a:r>
              <a:rPr lang="en-US" dirty="0">
                <a:highlight>
                  <a:srgbClr val="EEEAEA"/>
                </a:highlight>
                <a:latin typeface="Book Antiqua" panose="02040602050305030304" pitchFamily="18" charset="0"/>
              </a:rPr>
              <a:t>Library</a:t>
            </a:r>
            <a:r>
              <a:rPr lang="en-US" dirty="0">
                <a:latin typeface="Candara" panose="020E0502030303020204" pitchFamily="34" charset="0"/>
              </a:rPr>
              <a:t> mark you just added.</a:t>
            </a:r>
          </a:p>
          <a:p>
            <a:pPr marL="228600" indent="-228600">
              <a:spcAft>
                <a:spcPts val="1200"/>
              </a:spcAft>
              <a:buFont typeface="Arial" panose="020B0604020202020204" pitchFamily="34" charset="0"/>
              <a:buChar char="•"/>
            </a:pPr>
            <a:r>
              <a:rPr lang="en-US" dirty="0">
                <a:latin typeface="Candara" panose="020E0502030303020204" pitchFamily="34" charset="0"/>
              </a:rPr>
              <a:t>Choose </a:t>
            </a:r>
            <a:r>
              <a:rPr lang="en-US" dirty="0">
                <a:highlight>
                  <a:srgbClr val="EEEAEA"/>
                </a:highlight>
                <a:latin typeface="Book Antiqua" panose="02040602050305030304" pitchFamily="18" charset="0"/>
              </a:rPr>
              <a:t>Measure&gt;&gt;Count (Distinct).  </a:t>
            </a:r>
          </a:p>
          <a:p>
            <a:pPr marL="228600" indent="-228600">
              <a:spcAft>
                <a:spcPts val="1200"/>
              </a:spcAft>
              <a:buFont typeface="Arial" panose="020B0604020202020204" pitchFamily="34" charset="0"/>
              <a:buChar char="•"/>
            </a:pPr>
            <a:r>
              <a:rPr lang="en-US" dirty="0">
                <a:latin typeface="Candara" panose="020E0502030303020204" pitchFamily="34" charset="0"/>
              </a:rPr>
              <a:t>Adjust the line size just as you did for </a:t>
            </a:r>
            <a:br>
              <a:rPr lang="en-US" dirty="0">
                <a:latin typeface="Candara" panose="020E0502030303020204" pitchFamily="34" charset="0"/>
              </a:rPr>
            </a:br>
            <a:r>
              <a:rPr lang="en-US" dirty="0">
                <a:latin typeface="Candara" panose="020E0502030303020204" pitchFamily="34" charset="0"/>
              </a:rPr>
              <a:t>circles and pie charts.</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20</a:t>
            </a:r>
            <a:r>
              <a:rPr lang="en-US" i="1" dirty="0">
                <a:latin typeface="Candara" panose="020E0502030303020204" pitchFamily="34" charset="0"/>
              </a:rPr>
              <a:t> for a review.</a:t>
            </a: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B6072E87-0022-46BA-952D-C1D210BFA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5538" y="2648257"/>
            <a:ext cx="2339543" cy="376460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188AB62D-4109-42AE-86CA-9111082B54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2088" y="4410841"/>
            <a:ext cx="3080551" cy="914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Left 8">
            <a:extLst>
              <a:ext uri="{FF2B5EF4-FFF2-40B4-BE49-F238E27FC236}">
                <a16:creationId xmlns:a16="http://schemas.microsoft.com/office/drawing/2014/main" id="{8DBD48B6-3545-4758-9093-8C7420B7155B}"/>
              </a:ext>
            </a:extLst>
          </p:cNvPr>
          <p:cNvSpPr/>
          <p:nvPr/>
        </p:nvSpPr>
        <p:spPr>
          <a:xfrm>
            <a:off x="6501402" y="446452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238574A5-D8BD-404C-AEBA-921D96BB73FD}"/>
              </a:ext>
            </a:extLst>
          </p:cNvPr>
          <p:cNvSpPr/>
          <p:nvPr/>
        </p:nvSpPr>
        <p:spPr>
          <a:xfrm>
            <a:off x="8447520" y="514219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94612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676">
        <p15:prstTrans prst="peelOff"/>
      </p:transition>
    </mc:Choice>
    <mc:Fallback>
      <p:transition spd="slow" advTm="166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par>
                          <p:cTn id="41" fill="hold">
                            <p:stCondLst>
                              <p:cond delay="1000"/>
                            </p:stCondLst>
                            <p:childTnLst>
                              <p:par>
                                <p:cTn id="42" presetID="2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wipe(left)">
                                      <p:cBhvr>
                                        <p:cTn id="49"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939540"/>
          </a:xfrm>
          <a:prstGeom prst="rect">
            <a:avLst/>
          </a:prstGeom>
          <a:noFill/>
        </p:spPr>
        <p:txBody>
          <a:bodyPr wrap="square" rtlCol="0">
            <a:spAutoFit/>
          </a:bodyPr>
          <a:lstStyle/>
          <a:p>
            <a:pPr lvl="1">
              <a:spcAft>
                <a:spcPts val="1200"/>
              </a:spcAft>
            </a:pPr>
            <a:r>
              <a:rPr lang="en-US" dirty="0">
                <a:latin typeface="Candara" panose="020E0502030303020204" pitchFamily="34" charset="0"/>
              </a:rPr>
              <a:t>We have just a few pieces to tidy up before we finish.</a:t>
            </a:r>
          </a:p>
          <a:p>
            <a:pPr marL="742950" lvl="1" indent="-285750">
              <a:spcAft>
                <a:spcPts val="1200"/>
              </a:spcAft>
              <a:buFont typeface="Arial" panose="020B0604020202020204" pitchFamily="34" charset="0"/>
              <a:buChar char="•"/>
            </a:pPr>
            <a:r>
              <a:rPr lang="en-US" dirty="0">
                <a:latin typeface="Candara" panose="020E0502030303020204" pitchFamily="34" charset="0"/>
              </a:rPr>
              <a:t>Rename the MLS legend title for conciseness.</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42</a:t>
            </a:r>
            <a:r>
              <a:rPr lang="en-US" i="1" dirty="0">
                <a:latin typeface="Candara" panose="020E0502030303020204" pitchFamily="34" charset="0"/>
              </a:rPr>
              <a:t> for a review.</a:t>
            </a:r>
          </a:p>
          <a:p>
            <a:pPr marL="742950" lvl="1" indent="-285750">
              <a:spcAft>
                <a:spcPts val="1200"/>
              </a:spcAft>
              <a:buFont typeface="Arial" panose="020B0604020202020204" pitchFamily="34" charset="0"/>
              <a:buChar char="•"/>
            </a:pPr>
            <a:r>
              <a:rPr lang="en-US" dirty="0">
                <a:latin typeface="Candara" panose="020E0502030303020204" pitchFamily="34" charset="0"/>
              </a:rPr>
              <a:t>Hide the </a:t>
            </a:r>
            <a:r>
              <a:rPr lang="en-US" dirty="0" err="1">
                <a:highlight>
                  <a:srgbClr val="EEEAEA"/>
                </a:highlight>
                <a:latin typeface="Book Antiqua" panose="02040602050305030304" pitchFamily="18" charset="0"/>
              </a:rPr>
              <a:t>CNTD</a:t>
            </a:r>
            <a:r>
              <a:rPr lang="en-US" dirty="0">
                <a:highlight>
                  <a:srgbClr val="EEEAEA"/>
                </a:highlight>
                <a:latin typeface="Book Antiqua" panose="02040602050305030304" pitchFamily="18" charset="0"/>
              </a:rPr>
              <a:t>(Library)</a:t>
            </a:r>
            <a:r>
              <a:rPr lang="en-US" dirty="0">
                <a:latin typeface="Book Antiqua" panose="02040602050305030304" pitchFamily="18" charset="0"/>
              </a:rPr>
              <a:t> </a:t>
            </a:r>
            <a:r>
              <a:rPr lang="en-US" dirty="0">
                <a:latin typeface="Candara" panose="020E0502030303020204" pitchFamily="34" charset="0"/>
              </a:rPr>
              <a:t>Legend.</a:t>
            </a:r>
          </a:p>
          <a:p>
            <a:pPr marL="1200150" lvl="2" indent="-285750">
              <a:spcAft>
                <a:spcPts val="1200"/>
              </a:spcAft>
              <a:buFont typeface="Calibri" panose="020F0502020204030204" pitchFamily="34" charset="0"/>
              <a:buChar char="▪"/>
            </a:pPr>
            <a:r>
              <a:rPr lang="en-US" dirty="0">
                <a:latin typeface="Candara" panose="020E0502030303020204" pitchFamily="34" charset="0"/>
              </a:rPr>
              <a:t>Click to the right of the legend title.</a:t>
            </a:r>
          </a:p>
          <a:p>
            <a:pPr marL="1200150" lvl="2" indent="-285750">
              <a:spcAft>
                <a:spcPts val="1200"/>
              </a:spcAft>
              <a:buFont typeface="Calibri" panose="020F0502020204030204" pitchFamily="34" charset="0"/>
              <a:buChar char="▪"/>
            </a:pPr>
            <a:r>
              <a:rPr lang="en-US" dirty="0">
                <a:latin typeface="Candara" panose="020E0502030303020204" pitchFamily="34" charset="0"/>
              </a:rPr>
              <a:t>Click on </a:t>
            </a:r>
            <a:r>
              <a:rPr lang="en-US" dirty="0">
                <a:highlight>
                  <a:srgbClr val="EEEAEA"/>
                </a:highlight>
                <a:latin typeface="Book Antiqua" panose="02040602050305030304" pitchFamily="18" charset="0"/>
              </a:rPr>
              <a:t>Hide Card</a:t>
            </a:r>
            <a:r>
              <a:rPr lang="en-US" dirty="0">
                <a:latin typeface="Candara" panose="020E0502030303020204" pitchFamily="34" charset="0"/>
              </a:rPr>
              <a:t>.</a:t>
            </a:r>
          </a:p>
          <a:p>
            <a:pPr marL="742950" lvl="1" indent="-285750">
              <a:spcAft>
                <a:spcPts val="1200"/>
              </a:spcAft>
              <a:buFont typeface="Arial" panose="020B0604020202020204" pitchFamily="34" charset="0"/>
              <a:buChar char="•"/>
            </a:pPr>
            <a:r>
              <a:rPr lang="en-US" dirty="0">
                <a:latin typeface="Candara" panose="020E0502030303020204" pitchFamily="34" charset="0"/>
              </a:rPr>
              <a:t>Edit tooltip labels.</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30</a:t>
            </a:r>
            <a:r>
              <a:rPr lang="en-US" i="1" dirty="0">
                <a:latin typeface="Candara" panose="020E0502030303020204" pitchFamily="34" charset="0"/>
              </a:rPr>
              <a:t> for a review.</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4D428E2F-8D23-4AD4-9345-EA515F38FB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802" y="3410515"/>
            <a:ext cx="1611217" cy="1371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3" name="Arrow: Left 12">
            <a:extLst>
              <a:ext uri="{FF2B5EF4-FFF2-40B4-BE49-F238E27FC236}">
                <a16:creationId xmlns:a16="http://schemas.microsoft.com/office/drawing/2014/main" id="{193E71FF-31D8-46EB-B1B9-FFE9C2E083EC}"/>
              </a:ext>
            </a:extLst>
          </p:cNvPr>
          <p:cNvSpPr/>
          <p:nvPr/>
        </p:nvSpPr>
        <p:spPr>
          <a:xfrm>
            <a:off x="8928541" y="3489853"/>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629FD67B-E409-472D-BB67-3FB1D2FE739C}"/>
              </a:ext>
            </a:extLst>
          </p:cNvPr>
          <p:cNvSpPr/>
          <p:nvPr/>
        </p:nvSpPr>
        <p:spPr>
          <a:xfrm>
            <a:off x="8439674" y="4570377"/>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7650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527">
        <p15:prstTrans prst="peelOff"/>
      </p:transition>
    </mc:Choice>
    <mc:Fallback>
      <p:transition spd="slow" advTm="9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par>
                          <p:cTn id="28" fill="hold">
                            <p:stCondLst>
                              <p:cond delay="50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xEl>
                                              <p:pRg st="5" end="5"/>
                                            </p:txEl>
                                          </p:spTgt>
                                        </p:tgtEl>
                                        <p:attrNameLst>
                                          <p:attrName>style.visibility</p:attrName>
                                        </p:attrNameLst>
                                      </p:cBhvr>
                                      <p:to>
                                        <p:strVal val="visible"/>
                                      </p:to>
                                    </p:set>
                                    <p:animEffect transition="in" filter="wipe(left)">
                                      <p:cBhvr>
                                        <p:cTn id="4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07776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Edit the year axis to eliminate wasted space.  </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23</a:t>
            </a:r>
            <a:r>
              <a:rPr lang="en-US" i="1" dirty="0">
                <a:latin typeface="Candara" panose="020E0502030303020204" pitchFamily="34" charset="0"/>
              </a:rPr>
              <a:t> for a review.</a:t>
            </a:r>
          </a:p>
          <a:p>
            <a:pPr marL="742950" lvl="1" indent="-285750">
              <a:spcAft>
                <a:spcPts val="1200"/>
              </a:spcAft>
              <a:buFont typeface="Calibri" panose="020F0502020204030204" pitchFamily="34" charset="0"/>
              <a:buChar char="▪"/>
            </a:pPr>
            <a:r>
              <a:rPr lang="en-US" dirty="0">
                <a:latin typeface="Candara" panose="020E0502030303020204" pitchFamily="34" charset="0"/>
              </a:rPr>
              <a:t>From the </a:t>
            </a:r>
            <a:r>
              <a:rPr lang="en-US" dirty="0">
                <a:highlight>
                  <a:srgbClr val="EEEAEA"/>
                </a:highlight>
                <a:latin typeface="Book Antiqua" panose="02040602050305030304" pitchFamily="18" charset="0"/>
              </a:rPr>
              <a:t>Edit Axis [Year]</a:t>
            </a:r>
            <a:r>
              <a:rPr lang="en-US" dirty="0">
                <a:latin typeface="Candara" panose="020E0502030303020204" pitchFamily="34" charset="0"/>
              </a:rPr>
              <a:t> dialog box, click on the </a:t>
            </a:r>
            <a:r>
              <a:rPr lang="en-US" dirty="0">
                <a:highlight>
                  <a:srgbClr val="EEEAEA"/>
                </a:highlight>
                <a:latin typeface="Book Antiqua" panose="02040602050305030304" pitchFamily="18" charset="0"/>
              </a:rPr>
              <a:t>Fixed</a:t>
            </a:r>
            <a:r>
              <a:rPr lang="en-US" dirty="0">
                <a:latin typeface="Candara" panose="020E0502030303020204" pitchFamily="34" charset="0"/>
              </a:rPr>
              <a:t> radio button.</a:t>
            </a:r>
          </a:p>
          <a:p>
            <a:pPr marL="742950" lvl="1" indent="-285750">
              <a:spcAft>
                <a:spcPts val="1200"/>
              </a:spcAft>
              <a:buFont typeface="Calibri" panose="020F0502020204030204" pitchFamily="34" charset="0"/>
              <a:buChar char="▪"/>
            </a:pPr>
            <a:r>
              <a:rPr lang="en-US" dirty="0">
                <a:latin typeface="Candara" panose="020E0502030303020204" pitchFamily="34" charset="0"/>
              </a:rPr>
              <a:t>Change the </a:t>
            </a:r>
            <a:r>
              <a:rPr lang="en-US" dirty="0">
                <a:highlight>
                  <a:srgbClr val="EEEAEA"/>
                </a:highlight>
                <a:latin typeface="Book Antiqua" panose="02040602050305030304" pitchFamily="18" charset="0"/>
              </a:rPr>
              <a:t>Fixed start</a:t>
            </a:r>
            <a:r>
              <a:rPr lang="en-US" dirty="0">
                <a:latin typeface="Candara" panose="020E0502030303020204" pitchFamily="34" charset="0"/>
              </a:rPr>
              <a:t> and </a:t>
            </a:r>
            <a:r>
              <a:rPr lang="en-US" dirty="0">
                <a:highlight>
                  <a:srgbClr val="EEEAEA"/>
                </a:highlight>
                <a:latin typeface="Book Antiqua" panose="02040602050305030304" pitchFamily="18" charset="0"/>
              </a:rPr>
              <a:t>Fixed end</a:t>
            </a:r>
            <a:r>
              <a:rPr lang="en-US" dirty="0">
                <a:latin typeface="Candara" panose="020E0502030303020204" pitchFamily="34" charset="0"/>
              </a:rPr>
              <a:t> text fields to the actual </a:t>
            </a:r>
            <a:br>
              <a:rPr lang="en-US" dirty="0">
                <a:latin typeface="Candara" panose="020E0502030303020204" pitchFamily="34" charset="0"/>
              </a:rPr>
            </a:br>
            <a:r>
              <a:rPr lang="en-US" dirty="0">
                <a:latin typeface="Candara" panose="020E0502030303020204" pitchFamily="34" charset="0"/>
              </a:rPr>
              <a:t>start and end values of the data.</a:t>
            </a:r>
          </a:p>
          <a:p>
            <a:pPr marL="742950" lvl="1" indent="-285750">
              <a:spcAft>
                <a:spcPts val="1200"/>
              </a:spcAft>
              <a:buFont typeface="Calibri" panose="020F0502020204030204" pitchFamily="34" charset="0"/>
              <a:buChar char="▪"/>
            </a:pPr>
            <a:r>
              <a:rPr lang="en-US" dirty="0">
                <a:highlight>
                  <a:srgbClr val="EEEAEA"/>
                </a:highlight>
                <a:latin typeface="Book Antiqua" panose="02040602050305030304" pitchFamily="18" charset="0"/>
              </a:rPr>
              <a:t>X</a:t>
            </a:r>
            <a:r>
              <a:rPr lang="en-US" dirty="0">
                <a:latin typeface="Candara" panose="020E0502030303020204" pitchFamily="34" charset="0"/>
              </a:rPr>
              <a:t> out.</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A36EA120-288A-491D-B476-884D7E4FB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938" y="2387408"/>
            <a:ext cx="2846143" cy="3886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Arrow: Right 9">
            <a:extLst>
              <a:ext uri="{FF2B5EF4-FFF2-40B4-BE49-F238E27FC236}">
                <a16:creationId xmlns:a16="http://schemas.microsoft.com/office/drawing/2014/main" id="{7563CA93-B91F-4277-A496-5658671A9AC6}"/>
              </a:ext>
            </a:extLst>
          </p:cNvPr>
          <p:cNvSpPr/>
          <p:nvPr/>
        </p:nvSpPr>
        <p:spPr>
          <a:xfrm>
            <a:off x="8653979" y="352720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4B3A5D28-BDF5-4605-AF12-F769ACF31058}"/>
              </a:ext>
            </a:extLst>
          </p:cNvPr>
          <p:cNvSpPr/>
          <p:nvPr/>
        </p:nvSpPr>
        <p:spPr>
          <a:xfrm>
            <a:off x="8980697" y="4138483"/>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12EAA778-E953-48A8-BF2E-2B8230DE39E6}"/>
              </a:ext>
            </a:extLst>
          </p:cNvPr>
          <p:cNvSpPr/>
          <p:nvPr/>
        </p:nvSpPr>
        <p:spPr>
          <a:xfrm>
            <a:off x="10271233" y="4138484"/>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C070D0C0-B114-4898-9EDA-06700899B8F7}"/>
              </a:ext>
            </a:extLst>
          </p:cNvPr>
          <p:cNvSpPr/>
          <p:nvPr/>
        </p:nvSpPr>
        <p:spPr>
          <a:xfrm>
            <a:off x="11092642" y="245828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21510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752">
        <p15:prstTrans prst="peelOff"/>
      </p:transition>
    </mc:Choice>
    <mc:Fallback>
      <p:transition spd="slow" advTm="137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left)">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077766"/>
          </a:xfrm>
          <a:prstGeom prst="rect">
            <a:avLst/>
          </a:prstGeom>
          <a:noFill/>
        </p:spPr>
        <p:txBody>
          <a:bodyPr wrap="square" rtlCol="0">
            <a:spAutoFit/>
          </a:bodyPr>
          <a:lstStyle/>
          <a:p>
            <a:pPr marL="685800" indent="-285750">
              <a:spcAft>
                <a:spcPts val="1200"/>
              </a:spcAft>
              <a:buFont typeface="Arial" panose="020B0604020202020204" pitchFamily="34" charset="0"/>
              <a:buChar char="•"/>
            </a:pPr>
            <a:r>
              <a:rPr lang="en-US" dirty="0">
                <a:latin typeface="Candara" panose="020E0502030303020204" pitchFamily="34" charset="0"/>
              </a:rPr>
              <a:t>Rename the worksheet.</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27</a:t>
            </a:r>
            <a:r>
              <a:rPr lang="en-US" i="1" dirty="0">
                <a:latin typeface="Candara" panose="020E0502030303020204" pitchFamily="34" charset="0"/>
              </a:rPr>
              <a:t> for a review.</a:t>
            </a:r>
          </a:p>
          <a:p>
            <a:pPr marL="685800" indent="-285750">
              <a:spcAft>
                <a:spcPts val="1200"/>
              </a:spcAft>
              <a:buFont typeface="Arial" panose="020B0604020202020204" pitchFamily="34" charset="0"/>
              <a:buChar char="•"/>
            </a:pPr>
            <a:r>
              <a:rPr lang="en-US" dirty="0">
                <a:latin typeface="Candara" panose="020E0502030303020204" pitchFamily="34" charset="0"/>
              </a:rPr>
              <a:t>Edit the chart title.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27</a:t>
            </a:r>
            <a:r>
              <a:rPr lang="en-US" i="1" dirty="0">
                <a:latin typeface="Candara" panose="020E0502030303020204" pitchFamily="34" charset="0"/>
              </a:rPr>
              <a:t> for a review.</a:t>
            </a:r>
          </a:p>
          <a:p>
            <a:pPr marL="685800" indent="-285750">
              <a:spcAft>
                <a:spcPts val="1200"/>
              </a:spcAft>
              <a:buFont typeface="Arial" panose="020B0604020202020204" pitchFamily="34" charset="0"/>
              <a:buChar char="•"/>
            </a:pPr>
            <a:r>
              <a:rPr lang="en-US" dirty="0">
                <a:latin typeface="Candara" panose="020E0502030303020204" pitchFamily="34" charset="0"/>
              </a:rPr>
              <a:t>Save.</a:t>
            </a:r>
          </a:p>
          <a:p>
            <a:pPr marL="411480">
              <a:spcAft>
                <a:spcPts val="1200"/>
              </a:spcAft>
            </a:pPr>
            <a:r>
              <a:rPr lang="en-US" dirty="0">
                <a:latin typeface="Candara" panose="020E0502030303020204" pitchFamily="34" charset="0"/>
              </a:rPr>
              <a:t>You now have a line chart!</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914188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702">
        <p15:prstTrans prst="peelOff"/>
      </p:transition>
    </mc:Choice>
    <mc:Fallback>
      <p:transition spd="slow" advTm="37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ECD7615F-EA67-4BF9-B1CB-62EA9BD70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529" y="1066800"/>
            <a:ext cx="9360941" cy="5486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88F611BE-67ED-48A3-A3A0-825BB63CE98A}"/>
              </a:ext>
            </a:extLst>
          </p:cNvPr>
          <p:cNvSpPr txBox="1"/>
          <p:nvPr/>
        </p:nvSpPr>
        <p:spPr>
          <a:xfrm>
            <a:off x="1371600" y="6519148"/>
            <a:ext cx="10850880" cy="369332"/>
          </a:xfrm>
          <a:prstGeom prst="rect">
            <a:avLst/>
          </a:prstGeom>
          <a:noFill/>
        </p:spPr>
        <p:txBody>
          <a:bodyPr wrap="square" rtlCol="0">
            <a:spAutoFit/>
          </a:bodyPr>
          <a:lstStyle/>
          <a:p>
            <a:r>
              <a:rPr lang="en-US" dirty="0">
                <a:latin typeface="Candara" panose="020E0502030303020204" pitchFamily="34" charset="0"/>
              </a:rPr>
              <a:t>A view of the finished line chart</a:t>
            </a:r>
          </a:p>
        </p:txBody>
      </p:sp>
    </p:spTree>
    <p:custDataLst>
      <p:tags r:id="rId1"/>
    </p:custDataLst>
    <p:extLst>
      <p:ext uri="{BB962C8B-B14F-4D97-AF65-F5344CB8AC3E}">
        <p14:creationId xmlns:p14="http://schemas.microsoft.com/office/powerpoint/2010/main" val="1031427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65">
        <p15:prstTrans prst="peelOff"/>
      </p:transition>
    </mc:Choice>
    <mc:Fallback>
      <p:transition spd="slow" advTm="1365">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Dashboard</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3" y="2962076"/>
            <a:ext cx="2094043" cy="2057396"/>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419606"/>
            <a:ext cx="1853076" cy="309176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6760" y="741455"/>
            <a:ext cx="2879738" cy="18288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369332"/>
          </a:xfrm>
          <a:prstGeom prst="rect">
            <a:avLst/>
          </a:prstGeom>
          <a:noFill/>
        </p:spPr>
        <p:txBody>
          <a:bodyPr wrap="square" rtlCol="0">
            <a:spAutoFit/>
          </a:bodyPr>
          <a:lstStyle/>
          <a:p>
            <a:pPr marL="868680" indent="-285750">
              <a:spcAft>
                <a:spcPts val="1200"/>
              </a:spcAft>
              <a:buFont typeface="Arial" panose="020B0604020202020204" pitchFamily="34" charset="0"/>
              <a:buChar char="•"/>
            </a:pPr>
            <a:endParaRPr lang="en-US" dirty="0">
              <a:latin typeface="Candara" panose="020E0502030303020204" pitchFamily="34" charset="0"/>
            </a:endParaRPr>
          </a:p>
        </p:txBody>
      </p:sp>
      <p:sp>
        <p:nvSpPr>
          <p:cNvPr id="3" name="Speech Bubble: Oval 2">
            <a:extLst>
              <a:ext uri="{FF2B5EF4-FFF2-40B4-BE49-F238E27FC236}">
                <a16:creationId xmlns:a16="http://schemas.microsoft.com/office/drawing/2014/main" id="{B4F3BCA1-32D7-42ED-8147-D2A5EABA84C4}"/>
              </a:ext>
            </a:extLst>
          </p:cNvPr>
          <p:cNvSpPr/>
          <p:nvPr/>
        </p:nvSpPr>
        <p:spPr>
          <a:xfrm>
            <a:off x="691571" y="1886988"/>
            <a:ext cx="1556957" cy="714895"/>
          </a:xfrm>
          <a:prstGeom prst="wedgeEllipseCallout">
            <a:avLst>
              <a:gd name="adj1" fmla="val 29296"/>
              <a:gd name="adj2" fmla="val 691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That sounds awesome!</a:t>
            </a:r>
          </a:p>
        </p:txBody>
      </p:sp>
      <p:sp>
        <p:nvSpPr>
          <p:cNvPr id="10" name="TextBox 9">
            <a:extLst>
              <a:ext uri="{FF2B5EF4-FFF2-40B4-BE49-F238E27FC236}">
                <a16:creationId xmlns:a16="http://schemas.microsoft.com/office/drawing/2014/main" id="{739C836E-B245-4CE7-8226-C484D414BFF4}"/>
              </a:ext>
            </a:extLst>
          </p:cNvPr>
          <p:cNvSpPr txBox="1"/>
          <p:nvPr/>
        </p:nvSpPr>
        <p:spPr>
          <a:xfrm>
            <a:off x="2590800" y="1796576"/>
            <a:ext cx="7025268" cy="1508105"/>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At the most basic level, creating a dashboard is easy.</a:t>
            </a:r>
          </a:p>
          <a:p>
            <a:pPr marL="86868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C0C0C0"/>
                </a:highlight>
                <a:latin typeface="Candara" panose="020E0502030303020204" pitchFamily="34" charset="0"/>
              </a:rPr>
              <a:t>New Dashboard</a:t>
            </a:r>
            <a:r>
              <a:rPr lang="en-US" dirty="0">
                <a:latin typeface="Candara" panose="020E0502030303020204" pitchFamily="34" charset="0"/>
              </a:rPr>
              <a:t> grid </a:t>
            </a:r>
            <a:br>
              <a:rPr lang="en-US" dirty="0">
                <a:latin typeface="Candara" panose="020E0502030303020204" pitchFamily="34" charset="0"/>
              </a:rPr>
            </a:br>
            <a:r>
              <a:rPr lang="en-US" dirty="0">
                <a:latin typeface="Candara" panose="020E0502030303020204" pitchFamily="34" charset="0"/>
              </a:rPr>
              <a:t>icon from the bottom tabs.</a:t>
            </a:r>
          </a:p>
          <a:p>
            <a:pPr marL="868680" indent="-285750">
              <a:spcAft>
                <a:spcPts val="1200"/>
              </a:spcAft>
              <a:buFont typeface="Arial" panose="020B0604020202020204" pitchFamily="34" charset="0"/>
              <a:buChar char="•"/>
            </a:pPr>
            <a:r>
              <a:rPr lang="en-US" dirty="0">
                <a:latin typeface="Candara" panose="020E0502030303020204" pitchFamily="34" charset="0"/>
              </a:rPr>
              <a:t>Drag the worksheets you already created to the right pane.</a:t>
            </a:r>
          </a:p>
        </p:txBody>
      </p:sp>
      <p:pic>
        <p:nvPicPr>
          <p:cNvPr id="7" name="Picture 6">
            <a:extLst>
              <a:ext uri="{FF2B5EF4-FFF2-40B4-BE49-F238E27FC236}">
                <a16:creationId xmlns:a16="http://schemas.microsoft.com/office/drawing/2014/main" id="{8DB08E16-5045-480A-80FE-35682B2C1F1B}"/>
              </a:ext>
            </a:extLst>
          </p:cNvPr>
          <p:cNvPicPr>
            <a:picLocks noChangeAspect="1"/>
          </p:cNvPicPr>
          <p:nvPr/>
        </p:nvPicPr>
        <p:blipFill rotWithShape="1">
          <a:blip r:embed="rId6">
            <a:extLst>
              <a:ext uri="{28A0092B-C50C-407E-A947-70E740481C1C}">
                <a14:useLocalDpi xmlns:a14="http://schemas.microsoft.com/office/drawing/2010/main" val="0"/>
              </a:ext>
            </a:extLst>
          </a:blip>
          <a:srcRect l="46825"/>
          <a:stretch/>
        </p:blipFill>
        <p:spPr>
          <a:xfrm>
            <a:off x="7053956" y="2323247"/>
            <a:ext cx="2978715" cy="502920"/>
          </a:xfrm>
          <a:prstGeom prst="rect">
            <a:avLst/>
          </a:prstGeom>
          <a:ln>
            <a:noFill/>
          </a:ln>
          <a:effectLst>
            <a:outerShdw blurRad="50800" dist="38100" dir="2700000" algn="tl" rotWithShape="0">
              <a:prstClr val="black">
                <a:alpha val="40000"/>
              </a:prstClr>
            </a:outerShdw>
          </a:effectLst>
        </p:spPr>
      </p:pic>
      <p:sp>
        <p:nvSpPr>
          <p:cNvPr id="14" name="Arrow: Up 13">
            <a:extLst>
              <a:ext uri="{FF2B5EF4-FFF2-40B4-BE49-F238E27FC236}">
                <a16:creationId xmlns:a16="http://schemas.microsoft.com/office/drawing/2014/main" id="{DED745E1-024A-40BA-AD10-16D9BFFFDAE3}"/>
              </a:ext>
            </a:extLst>
          </p:cNvPr>
          <p:cNvSpPr/>
          <p:nvPr/>
        </p:nvSpPr>
        <p:spPr>
          <a:xfrm>
            <a:off x="8972000" y="2574707"/>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9B066E0-8241-4D86-AA72-09B890338C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3164" y="3297014"/>
            <a:ext cx="5280392" cy="3200400"/>
          </a:xfrm>
          <a:prstGeom prst="rect">
            <a:avLst/>
          </a:prstGeom>
          <a:ln>
            <a:noFill/>
          </a:ln>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63EB2374-D27F-408E-BF1D-3B11AD01C192}"/>
              </a:ext>
            </a:extLst>
          </p:cNvPr>
          <p:cNvSpPr/>
          <p:nvPr/>
        </p:nvSpPr>
        <p:spPr>
          <a:xfrm>
            <a:off x="5836193" y="4628604"/>
            <a:ext cx="777240" cy="1016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3FA9E15-3154-4FEA-96A7-D72CEF2E908D}"/>
              </a:ext>
            </a:extLst>
          </p:cNvPr>
          <p:cNvSpPr/>
          <p:nvPr/>
        </p:nvSpPr>
        <p:spPr>
          <a:xfrm>
            <a:off x="5736037" y="4772295"/>
            <a:ext cx="914400" cy="1016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85A7319-6C99-4D67-820F-74372F9169C3}"/>
              </a:ext>
            </a:extLst>
          </p:cNvPr>
          <p:cNvSpPr/>
          <p:nvPr/>
        </p:nvSpPr>
        <p:spPr>
          <a:xfrm>
            <a:off x="5644603" y="4915986"/>
            <a:ext cx="1051560" cy="1016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60286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375">
        <p15:prstTrans prst="peelOff"/>
      </p:transition>
    </mc:Choice>
    <mc:Fallback>
      <p:transition spd="slow" advTm="133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wipe(left)">
                                      <p:cBhvr>
                                        <p:cTn id="35" dur="500"/>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0" grpId="0" uiExpand="1" build="p"/>
      <p:bldP spid="14" grpId="0" uiExpand="1" animBg="1"/>
      <p:bldP spid="16" grpId="0" animBg="1"/>
      <p:bldP spid="17"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369880"/>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Next, ensure that when a data point is clicked on one chart, it is highlighted on the other charts.  Note:  This only works for fields which are common to each chart.  </a:t>
            </a:r>
          </a:p>
          <a:p>
            <a:pPr marL="868680" indent="-285750">
              <a:spcAft>
                <a:spcPts val="1200"/>
              </a:spcAft>
              <a:buFont typeface="Arial" panose="020B0604020202020204" pitchFamily="34" charset="0"/>
              <a:buChar char="•"/>
            </a:pPr>
            <a:r>
              <a:rPr lang="en-US" dirty="0">
                <a:latin typeface="Candara" panose="020E0502030303020204" pitchFamily="34" charset="0"/>
              </a:rPr>
              <a:t>From the toolbar at the top, click on the highlighter icon.</a:t>
            </a:r>
          </a:p>
          <a:p>
            <a:pPr marL="86868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All Fields</a:t>
            </a:r>
            <a:r>
              <a:rPr lang="en-US" dirty="0">
                <a:latin typeface="Candara" panose="020E0502030303020204" pitchFamily="34" charset="0"/>
              </a:rPr>
              <a:t>.</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72E72AA9-01D9-4D44-B121-664E451F2C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856" y="2942414"/>
            <a:ext cx="2670273" cy="3200400"/>
          </a:xfrm>
          <a:prstGeom prst="rect">
            <a:avLst/>
          </a:prstGeom>
          <a:ln>
            <a:no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4698A0F7-6052-48E3-8A90-2941C4B271EC}"/>
              </a:ext>
            </a:extLst>
          </p:cNvPr>
          <p:cNvSpPr/>
          <p:nvPr/>
        </p:nvSpPr>
        <p:spPr>
          <a:xfrm>
            <a:off x="8301514" y="397450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F613963-9660-4695-A16E-537E86EA6704}"/>
              </a:ext>
            </a:extLst>
          </p:cNvPr>
          <p:cNvSpPr/>
          <p:nvPr/>
        </p:nvSpPr>
        <p:spPr>
          <a:xfrm>
            <a:off x="8184739" y="304968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17138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197">
        <p15:prstTrans prst="peelOff"/>
      </p:transition>
    </mc:Choice>
    <mc:Fallback>
      <p:transition spd="slow" advTm="91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339102"/>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As you can see, corrections to this quick and </a:t>
            </a:r>
            <a:br>
              <a:rPr lang="en-US" dirty="0">
                <a:latin typeface="Candara" panose="020E0502030303020204" pitchFamily="34" charset="0"/>
              </a:rPr>
            </a:br>
            <a:r>
              <a:rPr lang="en-US" dirty="0">
                <a:latin typeface="Candara" panose="020E0502030303020204" pitchFamily="34" charset="0"/>
              </a:rPr>
              <a:t>easy dashboard are needed to make it visually </a:t>
            </a:r>
            <a:br>
              <a:rPr lang="en-US" dirty="0">
                <a:latin typeface="Candara" panose="020E0502030303020204" pitchFamily="34" charset="0"/>
              </a:rPr>
            </a:br>
            <a:r>
              <a:rPr lang="en-US" dirty="0">
                <a:latin typeface="Candara" panose="020E0502030303020204" pitchFamily="34" charset="0"/>
              </a:rPr>
              <a:t>sound.  This applies not just to the layout, but </a:t>
            </a:r>
            <a:br>
              <a:rPr lang="en-US" dirty="0">
                <a:latin typeface="Candara" panose="020E0502030303020204" pitchFamily="34" charset="0"/>
              </a:rPr>
            </a:br>
            <a:r>
              <a:rPr lang="en-US" dirty="0">
                <a:latin typeface="Candara" panose="020E0502030303020204" pitchFamily="34" charset="0"/>
              </a:rPr>
              <a:t>also to the consistency of visual cues between </a:t>
            </a:r>
            <a:br>
              <a:rPr lang="en-US" dirty="0">
                <a:latin typeface="Candara" panose="020E0502030303020204" pitchFamily="34" charset="0"/>
              </a:rPr>
            </a:br>
            <a:r>
              <a:rPr lang="en-US" dirty="0">
                <a:latin typeface="Candara" panose="020E0502030303020204" pitchFamily="34" charset="0"/>
              </a:rPr>
              <a:t>the worksheets on the dashboard.</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2D4AD779-6BCF-477F-9080-CE4D9FE7B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083" y="2261235"/>
            <a:ext cx="5187998" cy="4114800"/>
          </a:xfrm>
          <a:prstGeom prst="rect">
            <a:avLst/>
          </a:prstGeom>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022282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6754">
        <p15:prstTrans prst="peelOff"/>
      </p:transition>
    </mc:Choice>
    <mc:Fallback>
      <p:transition spd="slow" advTm="67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770537"/>
          </a:xfrm>
          <a:prstGeom prst="rect">
            <a:avLst/>
          </a:prstGeom>
          <a:noFill/>
        </p:spPr>
        <p:txBody>
          <a:bodyPr wrap="square" rtlCol="0">
            <a:spAutoFit/>
          </a:bodyPr>
          <a:lstStyle/>
          <a:p>
            <a:pPr marL="228600">
              <a:spcAft>
                <a:spcPts val="1200"/>
              </a:spcAft>
            </a:pPr>
            <a:r>
              <a:rPr lang="en-US" dirty="0">
                <a:latin typeface="Candara" panose="020E0502030303020204" pitchFamily="34" charset="0"/>
              </a:rPr>
              <a:t>Let’s start by addressing the basic layout so you can see those visual cues.</a:t>
            </a:r>
          </a:p>
          <a:p>
            <a:pPr marL="548640" indent="-285750">
              <a:spcAft>
                <a:spcPts val="1200"/>
              </a:spcAft>
              <a:buFont typeface="Arial" panose="020B0604020202020204" pitchFamily="34" charset="0"/>
              <a:buChar char="•"/>
            </a:pPr>
            <a:r>
              <a:rPr lang="en-US" dirty="0">
                <a:latin typeface="Candara" panose="020E0502030303020204" pitchFamily="34" charset="0"/>
              </a:rPr>
              <a:t>In the </a:t>
            </a:r>
            <a:r>
              <a:rPr lang="en-US" dirty="0">
                <a:highlight>
                  <a:srgbClr val="C0C0C0"/>
                </a:highlight>
                <a:latin typeface="Candara" panose="020E0502030303020204" pitchFamily="34" charset="0"/>
              </a:rPr>
              <a:t>Dashboard</a:t>
            </a:r>
            <a:r>
              <a:rPr lang="en-US" dirty="0">
                <a:latin typeface="Candara" panose="020E0502030303020204" pitchFamily="34" charset="0"/>
              </a:rPr>
              <a:t> pane, click on the dropdown below </a:t>
            </a:r>
            <a:r>
              <a:rPr lang="en-US" dirty="0">
                <a:highlight>
                  <a:srgbClr val="C0C0C0"/>
                </a:highlight>
                <a:latin typeface="Candara" panose="020E0502030303020204" pitchFamily="34" charset="0"/>
              </a:rPr>
              <a:t>Size</a:t>
            </a:r>
            <a:r>
              <a:rPr lang="en-US" dirty="0">
                <a:latin typeface="Candara" panose="020E0502030303020204" pitchFamily="34" charset="0"/>
              </a:rPr>
              <a:t>.  </a:t>
            </a:r>
          </a:p>
          <a:p>
            <a:pPr marL="548640" indent="-285750">
              <a:spcAft>
                <a:spcPts val="1200"/>
              </a:spcAft>
              <a:buFont typeface="Arial" panose="020B0604020202020204" pitchFamily="34" charset="0"/>
              <a:buChar char="•"/>
            </a:pPr>
            <a:r>
              <a:rPr lang="en-US" dirty="0">
                <a:latin typeface="Candara" panose="020E0502030303020204" pitchFamily="34" charset="0"/>
              </a:rPr>
              <a:t>Click the dropdown arrow to the right of </a:t>
            </a:r>
            <a:r>
              <a:rPr lang="en-US" dirty="0">
                <a:highlight>
                  <a:srgbClr val="C0C0C0"/>
                </a:highlight>
                <a:latin typeface="Candara" panose="020E0502030303020204" pitchFamily="34" charset="0"/>
              </a:rPr>
              <a:t>Fixed size</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Automatic</a:t>
            </a:r>
            <a:r>
              <a:rPr lang="en-US" dirty="0">
                <a:latin typeface="Candara" panose="020E0502030303020204" pitchFamily="34" charset="0"/>
              </a:rPr>
              <a:t>.  </a:t>
            </a:r>
            <a:br>
              <a:rPr lang="en-US" dirty="0">
                <a:latin typeface="Candara" panose="020E0502030303020204" pitchFamily="34" charset="0"/>
              </a:rPr>
            </a:br>
            <a:r>
              <a:rPr lang="en-US" dirty="0">
                <a:latin typeface="Candara" panose="020E0502030303020204" pitchFamily="34" charset="0"/>
              </a:rPr>
              <a:t>This allows Tableau to resize to match the screen size. </a:t>
            </a:r>
          </a:p>
          <a:p>
            <a:pPr marL="54864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C0C0C0"/>
                </a:highlight>
                <a:latin typeface="Candara" panose="020E0502030303020204" pitchFamily="34" charset="0"/>
              </a:rPr>
              <a:t>Floating</a:t>
            </a:r>
            <a:r>
              <a:rPr lang="en-US" dirty="0">
                <a:latin typeface="Candara" panose="020E0502030303020204" pitchFamily="34" charset="0"/>
              </a:rPr>
              <a:t> button at the bottom </a:t>
            </a:r>
            <a:br>
              <a:rPr lang="en-US" dirty="0">
                <a:latin typeface="Candara" panose="020E0502030303020204" pitchFamily="34" charset="0"/>
              </a:rPr>
            </a:br>
            <a:r>
              <a:rPr lang="en-US" dirty="0">
                <a:latin typeface="Candara" panose="020E0502030303020204" pitchFamily="34" charset="0"/>
              </a:rPr>
              <a:t>of the </a:t>
            </a:r>
            <a:r>
              <a:rPr lang="en-US" dirty="0">
                <a:highlight>
                  <a:srgbClr val="C0C0C0"/>
                </a:highlight>
                <a:latin typeface="Candara" panose="020E0502030303020204" pitchFamily="34" charset="0"/>
              </a:rPr>
              <a:t>Dashboard</a:t>
            </a:r>
            <a:r>
              <a:rPr lang="en-US" dirty="0">
                <a:latin typeface="Candara" panose="020E0502030303020204" pitchFamily="34" charset="0"/>
              </a:rPr>
              <a:t> pane under </a:t>
            </a:r>
            <a:r>
              <a:rPr lang="en-US" dirty="0">
                <a:highlight>
                  <a:srgbClr val="C0C0C0"/>
                </a:highlight>
                <a:latin typeface="Candara" panose="020E0502030303020204" pitchFamily="34" charset="0"/>
              </a:rPr>
              <a:t>Objects</a:t>
            </a:r>
            <a:r>
              <a:rPr lang="en-US" dirty="0">
                <a:latin typeface="Candara" panose="020E0502030303020204" pitchFamily="34" charset="0"/>
              </a:rPr>
              <a:t>.</a:t>
            </a:r>
            <a:br>
              <a:rPr lang="en-US" dirty="0">
                <a:latin typeface="Candara" panose="020E0502030303020204" pitchFamily="34" charset="0"/>
              </a:rPr>
            </a:br>
            <a:r>
              <a:rPr lang="en-US" dirty="0">
                <a:latin typeface="Candara" panose="020E0502030303020204" pitchFamily="34" charset="0"/>
              </a:rPr>
              <a:t>This will let us to independently resize </a:t>
            </a:r>
            <a:br>
              <a:rPr lang="en-US" dirty="0">
                <a:latin typeface="Candara" panose="020E0502030303020204" pitchFamily="34" charset="0"/>
              </a:rPr>
            </a:br>
            <a:r>
              <a:rPr lang="en-US" dirty="0">
                <a:latin typeface="Candara" panose="020E0502030303020204" pitchFamily="34" charset="0"/>
              </a:rPr>
              <a:t>objects and move them out of the </a:t>
            </a:r>
            <a:br>
              <a:rPr lang="en-US" dirty="0">
                <a:latin typeface="Candara" panose="020E0502030303020204" pitchFamily="34" charset="0"/>
              </a:rPr>
            </a:br>
            <a:r>
              <a:rPr lang="en-US" dirty="0">
                <a:latin typeface="Candara" panose="020E0502030303020204" pitchFamily="34" charset="0"/>
              </a:rPr>
              <a:t>fixed grid.</a:t>
            </a:r>
          </a:p>
          <a:p>
            <a:pPr marL="868680" indent="-285750">
              <a:spcAft>
                <a:spcPts val="1200"/>
              </a:spcAft>
              <a:buFont typeface="Arial" panose="020B0604020202020204" pitchFamily="34" charset="0"/>
              <a:buChar char="•"/>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sp>
        <p:nvSpPr>
          <p:cNvPr id="10" name="Arrow: Right 9">
            <a:extLst>
              <a:ext uri="{FF2B5EF4-FFF2-40B4-BE49-F238E27FC236}">
                <a16:creationId xmlns:a16="http://schemas.microsoft.com/office/drawing/2014/main" id="{AF613963-9660-4695-A16E-537E86EA6704}"/>
              </a:ext>
            </a:extLst>
          </p:cNvPr>
          <p:cNvSpPr/>
          <p:nvPr/>
        </p:nvSpPr>
        <p:spPr>
          <a:xfrm>
            <a:off x="8380380" y="274492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03606F-1DE9-4B0E-83AF-877FC1B3C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0979" y="2649311"/>
            <a:ext cx="2366127" cy="2743200"/>
          </a:xfrm>
          <a:prstGeom prst="rect">
            <a:avLst/>
          </a:prstGeom>
          <a:ln>
            <a:no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4698A0F7-6052-48E3-8A90-2941C4B271EC}"/>
              </a:ext>
            </a:extLst>
          </p:cNvPr>
          <p:cNvSpPr/>
          <p:nvPr/>
        </p:nvSpPr>
        <p:spPr>
          <a:xfrm>
            <a:off x="8601097" y="462593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30D3CEA9-CA42-4B3B-8DE1-FE317201DFC1}"/>
              </a:ext>
            </a:extLst>
          </p:cNvPr>
          <p:cNvSpPr/>
          <p:nvPr/>
        </p:nvSpPr>
        <p:spPr>
          <a:xfrm>
            <a:off x="10654773" y="346033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15A06F9E-0A25-4BBE-AB74-4E28E948C654}"/>
              </a:ext>
            </a:extLst>
          </p:cNvPr>
          <p:cNvSpPr/>
          <p:nvPr/>
        </p:nvSpPr>
        <p:spPr>
          <a:xfrm>
            <a:off x="10926988" y="4125968"/>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EE53D32-8F08-499B-ADE4-03E35BC4E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436" y="4430768"/>
            <a:ext cx="1920406" cy="1402202"/>
          </a:xfrm>
          <a:prstGeom prst="rect">
            <a:avLst/>
          </a:prstGeom>
          <a:ln>
            <a:no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0D6350F9-DC5D-40FB-B308-80C085BF7C9F}"/>
              </a:ext>
            </a:extLst>
          </p:cNvPr>
          <p:cNvSpPr/>
          <p:nvPr/>
        </p:nvSpPr>
        <p:spPr>
          <a:xfrm>
            <a:off x="7938223" y="557276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1917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886">
        <p15:prstTrans prst="peelOff"/>
      </p:transition>
    </mc:Choice>
    <mc:Fallback>
      <p:transition spd="slow" advTm="188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wipe(left)">
                                      <p:cBhvr>
                                        <p:cTn id="50" dur="500"/>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right)">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4" grpId="0"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447098"/>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Before we start refining the formatting, consider whether all the worksheets should be included on the dashboard.  To be included, a chart should be clear to understand within the context of the dashboard.  </a:t>
            </a:r>
          </a:p>
          <a:p>
            <a:pPr marL="582930">
              <a:spcAft>
                <a:spcPts val="1200"/>
              </a:spcAft>
            </a:pPr>
            <a:r>
              <a:rPr lang="en-US" dirty="0">
                <a:latin typeface="Candara" panose="020E0502030303020204" pitchFamily="34" charset="0"/>
              </a:rPr>
              <a:t>In our dashboard, clicking on a point in the line chart only highlights the data point in the scatter chart if it happens to be showing the same year; it does not advance the scatter chart to that year.  At a glance, it seems like the scatter chart has no corresponding data points, which could confuse the viewer.  The map chart also does not sync, but this can be corrected by adding </a:t>
            </a:r>
            <a:r>
              <a:rPr lang="en-US" dirty="0">
                <a:highlight>
                  <a:srgbClr val="C0C0C0"/>
                </a:highlight>
                <a:latin typeface="Candara" panose="020E0502030303020204" pitchFamily="34" charset="0"/>
              </a:rPr>
              <a:t>Year</a:t>
            </a:r>
            <a:r>
              <a:rPr lang="en-US" dirty="0">
                <a:latin typeface="Candara" panose="020E0502030303020204" pitchFamily="34" charset="0"/>
              </a:rPr>
              <a:t> to the </a:t>
            </a:r>
            <a:r>
              <a:rPr lang="en-US" dirty="0">
                <a:highlight>
                  <a:srgbClr val="C0C0C0"/>
                </a:highlight>
                <a:latin typeface="Candara" panose="020E0502030303020204" pitchFamily="34" charset="0"/>
              </a:rPr>
              <a:t>Pages</a:t>
            </a:r>
            <a:r>
              <a:rPr lang="en-US" dirty="0">
                <a:latin typeface="Candara" panose="020E0502030303020204" pitchFamily="34" charset="0"/>
              </a:rPr>
              <a:t> shelf.  The line chart, however, specifically shows change over time and cannot be so easily correct.  As it stands, this disconnect undermines the ease and efficiency of reading the visualization, so remove the line chart from the dashboard.</a:t>
            </a: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Graphic 6" descr="Link">
            <a:extLst>
              <a:ext uri="{FF2B5EF4-FFF2-40B4-BE49-F238E27FC236}">
                <a16:creationId xmlns:a16="http://schemas.microsoft.com/office/drawing/2014/main" id="{BD3FF53D-6A94-4373-ADA7-1E319EEF99E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r="-7655" b="895"/>
          <a:stretch/>
        </p:blipFill>
        <p:spPr>
          <a:xfrm rot="18900000">
            <a:off x="10308815" y="4874006"/>
            <a:ext cx="984393" cy="906212"/>
          </a:xfrm>
          <a:prstGeom prst="rect">
            <a:avLst/>
          </a:prstGeom>
        </p:spPr>
      </p:pic>
    </p:spTree>
    <p:custDataLst>
      <p:tags r:id="rId1"/>
    </p:custDataLst>
    <p:extLst>
      <p:ext uri="{BB962C8B-B14F-4D97-AF65-F5344CB8AC3E}">
        <p14:creationId xmlns:p14="http://schemas.microsoft.com/office/powerpoint/2010/main" val="14826995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7529">
        <p15:prstTrans prst="peelOff"/>
      </p:transition>
    </mc:Choice>
    <mc:Fallback>
      <p:transition spd="slow" advTm="275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sz="4000"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55623"/>
            <a:ext cx="10053038" cy="489364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Type </a:t>
            </a:r>
            <a:r>
              <a:rPr lang="en-US" dirty="0">
                <a:highlight>
                  <a:srgbClr val="EEEAEA"/>
                </a:highlight>
                <a:latin typeface="Candara" panose="020E0502030303020204" pitchFamily="34" charset="0"/>
              </a:rPr>
              <a:t>Year</a:t>
            </a:r>
            <a:r>
              <a:rPr lang="en-US" dirty="0">
                <a:latin typeface="Candara" panose="020E0502030303020204" pitchFamily="34" charset="0"/>
              </a:rPr>
              <a:t> in the first column header.</a:t>
            </a:r>
          </a:p>
          <a:p>
            <a:pPr marL="285750" indent="-285750">
              <a:spcAft>
                <a:spcPts val="1200"/>
              </a:spcAft>
              <a:buFont typeface="Arial" panose="020B0604020202020204" pitchFamily="34" charset="0"/>
              <a:buChar char="•"/>
            </a:pPr>
            <a:r>
              <a:rPr lang="en-US" dirty="0">
                <a:latin typeface="Candara" panose="020E0502030303020204" pitchFamily="34" charset="0"/>
              </a:rPr>
              <a:t>Type the dataset’s year in the first column, first row for that year.</a:t>
            </a:r>
          </a:p>
          <a:p>
            <a:pPr marL="285750" indent="-285750">
              <a:spcAft>
                <a:spcPts val="1200"/>
              </a:spcAft>
              <a:buFont typeface="Arial" panose="020B0604020202020204" pitchFamily="34" charset="0"/>
              <a:buChar char="•"/>
            </a:pPr>
            <a:r>
              <a:rPr lang="en-US" dirty="0">
                <a:latin typeface="Candara" panose="020E0502030303020204" pitchFamily="34" charset="0"/>
              </a:rPr>
              <a:t>Click in the bottom right corner of the cell and drag the </a:t>
            </a:r>
            <a:r>
              <a:rPr lang="en-US" dirty="0">
                <a:highlight>
                  <a:srgbClr val="EEEAEA"/>
                </a:highlight>
                <a:latin typeface="Candara" panose="020E0502030303020204" pitchFamily="34" charset="0"/>
              </a:rPr>
              <a:t>+</a:t>
            </a:r>
            <a:r>
              <a:rPr lang="en-US" dirty="0">
                <a:latin typeface="Candara" panose="020E0502030303020204" pitchFamily="34" charset="0"/>
              </a:rPr>
              <a:t> sign to the last row of that year’s data.</a:t>
            </a: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Save.</a:t>
            </a:r>
          </a:p>
          <a:p>
            <a:pPr marL="285750" indent="-285750">
              <a:spcAft>
                <a:spcPts val="1200"/>
              </a:spcAft>
              <a:buFont typeface="Arial" panose="020B0604020202020204" pitchFamily="34" charset="0"/>
              <a:buChar char="•"/>
            </a:pPr>
            <a:r>
              <a:rPr lang="en-US" dirty="0">
                <a:latin typeface="Candara" panose="020E0502030303020204" pitchFamily="34" charset="0"/>
              </a:rPr>
              <a:t>Repeat for each of the remaining CSV files, but do not copy the data headers.</a:t>
            </a:r>
          </a:p>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B1A1A908-C9A3-4ABE-A76D-E9CB83A406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1333" y="3682170"/>
            <a:ext cx="2212848" cy="1371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7" name="Arrow: Right 6">
            <a:extLst>
              <a:ext uri="{FF2B5EF4-FFF2-40B4-BE49-F238E27FC236}">
                <a16:creationId xmlns:a16="http://schemas.microsoft.com/office/drawing/2014/main" id="{58B23F35-0EA2-426A-A351-7E511798FBE4}"/>
              </a:ext>
            </a:extLst>
          </p:cNvPr>
          <p:cNvSpPr/>
          <p:nvPr/>
        </p:nvSpPr>
        <p:spPr>
          <a:xfrm>
            <a:off x="1291096" y="390743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6EEE61A-8203-4BA4-A728-8B41A859031D}"/>
              </a:ext>
            </a:extLst>
          </p:cNvPr>
          <p:cNvSpPr/>
          <p:nvPr/>
        </p:nvSpPr>
        <p:spPr>
          <a:xfrm>
            <a:off x="1321576" y="4102226"/>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674B8C18-CCE5-44ED-A697-A8E9355DFD0D}"/>
              </a:ext>
            </a:extLst>
          </p:cNvPr>
          <p:cNvSpPr/>
          <p:nvPr/>
        </p:nvSpPr>
        <p:spPr>
          <a:xfrm>
            <a:off x="2439176" y="416318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4566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892">
        <p15:prstTrans prst="peelOff"/>
      </p:transition>
    </mc:Choice>
    <mc:Fallback>
      <p:transition spd="slow" advTm="158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childTnLst>
                          </p:cTn>
                        </p:par>
                        <p:par>
                          <p:cTn id="37" fill="hold">
                            <p:stCondLst>
                              <p:cond delay="500"/>
                            </p:stCondLst>
                            <p:childTnLst>
                              <p:par>
                                <p:cTn id="38" presetID="42" presetClass="path" presetSubtype="0" accel="50000" decel="50000" fill="hold" grpId="1" nodeType="afterEffect">
                                  <p:stCondLst>
                                    <p:cond delay="0"/>
                                  </p:stCondLst>
                                  <p:childTnLst>
                                    <p:animMotion origin="layout" path="M -2.5E-6 3.33333E-6 L -0.00521 0.10787 " pathEditMode="relative" rAng="0" ptsTypes="AA">
                                      <p:cBhvr>
                                        <p:cTn id="39" dur="2000" fill="hold"/>
                                        <p:tgtEl>
                                          <p:spTgt spid="10"/>
                                        </p:tgtEl>
                                        <p:attrNameLst>
                                          <p:attrName>ppt_x</p:attrName>
                                          <p:attrName>ppt_y</p:attrName>
                                        </p:attrNameLst>
                                      </p:cBhvr>
                                      <p:rCtr x="-260" y="5394"/>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left)">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wipe(left)">
                                      <p:cBhvr>
                                        <p:cTn id="4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0"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616648"/>
          </a:xfrm>
          <a:prstGeom prst="rect">
            <a:avLst/>
          </a:prstGeom>
          <a:noFill/>
        </p:spPr>
        <p:txBody>
          <a:bodyPr wrap="square" rtlCol="0">
            <a:spAutoFit/>
          </a:bodyPr>
          <a:lstStyle/>
          <a:p>
            <a:pPr marL="548640" indent="-285750">
              <a:spcAft>
                <a:spcPts val="1200"/>
              </a:spcAft>
              <a:buFont typeface="Arial" panose="020B0604020202020204" pitchFamily="34" charset="0"/>
              <a:buChar char="•"/>
            </a:pPr>
            <a:r>
              <a:rPr lang="en-US" dirty="0">
                <a:latin typeface="Candara" panose="020E0502030303020204" pitchFamily="34" charset="0"/>
              </a:rPr>
              <a:t>Click the line chart.</a:t>
            </a:r>
          </a:p>
          <a:p>
            <a:pPr marL="548640" indent="-285750">
              <a:spcAft>
                <a:spcPts val="1200"/>
              </a:spcAft>
              <a:buFont typeface="Arial" panose="020B0604020202020204" pitchFamily="34" charset="0"/>
              <a:buChar char="•"/>
            </a:pPr>
            <a:r>
              <a:rPr lang="en-US" dirty="0">
                <a:latin typeface="Candara" panose="020E0502030303020204" pitchFamily="34" charset="0"/>
              </a:rPr>
              <a:t>Click the </a:t>
            </a:r>
            <a:r>
              <a:rPr lang="en-US" dirty="0">
                <a:highlight>
                  <a:srgbClr val="C0C0C0"/>
                </a:highlight>
                <a:latin typeface="Candara" panose="020E0502030303020204" pitchFamily="34" charset="0"/>
              </a:rPr>
              <a:t>X</a:t>
            </a:r>
            <a:r>
              <a:rPr lang="en-US" dirty="0">
                <a:latin typeface="Candara" panose="020E0502030303020204" pitchFamily="34" charset="0"/>
              </a:rPr>
              <a:t> at the top corner (it may be on the right or left side).</a:t>
            </a:r>
          </a:p>
          <a:p>
            <a:pPr marL="228600">
              <a:spcAft>
                <a:spcPts val="1200"/>
              </a:spcAft>
            </a:pPr>
            <a:r>
              <a:rPr lang="en-US" dirty="0">
                <a:latin typeface="Candara" panose="020E0502030303020204" pitchFamily="34" charset="0"/>
              </a:rPr>
              <a:t>Now consider the scatter chart.  </a:t>
            </a:r>
          </a:p>
          <a:p>
            <a:pPr marL="228600">
              <a:spcAft>
                <a:spcPts val="1200"/>
              </a:spcAft>
            </a:pPr>
            <a:r>
              <a:rPr lang="en-US" dirty="0">
                <a:latin typeface="Candara" panose="020E0502030303020204" pitchFamily="34" charset="0"/>
              </a:rPr>
              <a:t>The size of the circles draws the attention, shifting it to the collection size they represent and away from salary.  The pie charts themselves, with all the information they display, overload the dashboard.  Also, the same colors are used in the pie chart as in the map, but they mean different things, which can further confuse the viewer.  </a:t>
            </a:r>
          </a:p>
          <a:p>
            <a:pPr marL="228600">
              <a:spcAft>
                <a:spcPts val="1200"/>
              </a:spcAft>
            </a:pPr>
            <a:r>
              <a:rPr lang="en-US" dirty="0">
                <a:latin typeface="Candara" panose="020E0502030303020204" pitchFamily="34" charset="0"/>
              </a:rPr>
              <a:t>To be the most efficient and easiest to understand, size and color—two primary visual cues—should be consistent between charts so viewers don’t have to remember different associations for the same visual cue.  Anything more involved should be developed through a story, building from easy to hard to train the viewers.  </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B98B128C-6CE2-4AD3-833D-18D3EA2F3619}"/>
              </a:ext>
            </a:extLst>
          </p:cNvPr>
          <p:cNvPicPr>
            <a:picLocks noChangeAspect="1"/>
          </p:cNvPicPr>
          <p:nvPr/>
        </p:nvPicPr>
        <p:blipFill rotWithShape="1">
          <a:blip r:embed="rId4">
            <a:extLst>
              <a:ext uri="{28A0092B-C50C-407E-A947-70E740481C1C}">
                <a14:useLocalDpi xmlns:a14="http://schemas.microsoft.com/office/drawing/2010/main" val="0"/>
              </a:ext>
            </a:extLst>
          </a:blip>
          <a:srcRect l="72667" t="-1" r="2" b="29731"/>
          <a:stretch/>
        </p:blipFill>
        <p:spPr>
          <a:xfrm>
            <a:off x="8249920" y="2180897"/>
            <a:ext cx="3332480" cy="1281806"/>
          </a:xfrm>
          <a:prstGeom prst="rect">
            <a:avLst/>
          </a:prstGeom>
          <a:ln>
            <a:noFill/>
          </a:ln>
          <a:effectLst>
            <a:outerShdw blurRad="50800" dist="38100" dir="2700000" algn="tl" rotWithShape="0">
              <a:prstClr val="black">
                <a:alpha val="40000"/>
              </a:prstClr>
            </a:outerShdw>
          </a:effectLst>
        </p:spPr>
      </p:pic>
      <p:sp>
        <p:nvSpPr>
          <p:cNvPr id="13" name="Arrow: Right 12">
            <a:extLst>
              <a:ext uri="{FF2B5EF4-FFF2-40B4-BE49-F238E27FC236}">
                <a16:creationId xmlns:a16="http://schemas.microsoft.com/office/drawing/2014/main" id="{DA412159-B001-4D5F-8931-CD29994E7B28}"/>
              </a:ext>
            </a:extLst>
          </p:cNvPr>
          <p:cNvSpPr/>
          <p:nvPr/>
        </p:nvSpPr>
        <p:spPr>
          <a:xfrm>
            <a:off x="9821041" y="223169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DBAE03B-06ED-4921-B9BD-0B83D6498F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44" y="3784484"/>
            <a:ext cx="1016232" cy="1016232"/>
          </a:xfrm>
          <a:prstGeom prst="rect">
            <a:avLst/>
          </a:prstGeom>
        </p:spPr>
      </p:pic>
    </p:spTree>
    <p:custDataLst>
      <p:tags r:id="rId1"/>
    </p:custDataLst>
    <p:extLst>
      <p:ext uri="{BB962C8B-B14F-4D97-AF65-F5344CB8AC3E}">
        <p14:creationId xmlns:p14="http://schemas.microsoft.com/office/powerpoint/2010/main" val="598070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7069">
        <p15:prstTrans prst="peelOff"/>
      </p:transition>
    </mc:Choice>
    <mc:Fallback>
      <p:transition spd="slow" advTm="270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left)">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wipe(left)">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0"/>
                            </p:stCondLst>
                            <p:childTnLst>
                              <p:par>
                                <p:cTn id="38" presetID="6" presetClass="emph" presetSubtype="0" autoRev="1" fill="hold" nodeType="afterEffect">
                                  <p:stCondLst>
                                    <p:cond delay="0"/>
                                  </p:stCondLst>
                                  <p:childTnLst>
                                    <p:animScale>
                                      <p:cBhvr>
                                        <p:cTn id="39" dur="1000" fill="hold"/>
                                        <p:tgtEl>
                                          <p:spTgt spid="17"/>
                                        </p:tgtEl>
                                      </p:cBhvr>
                                      <p:by x="150000" y="15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xEl>
                                              <p:pRg st="4" end="4"/>
                                            </p:txEl>
                                          </p:spTgt>
                                        </p:tgtEl>
                                        <p:attrNameLst>
                                          <p:attrName>style.visibility</p:attrName>
                                        </p:attrNameLst>
                                      </p:cBhvr>
                                      <p:to>
                                        <p:strVal val="visible"/>
                                      </p:to>
                                    </p:set>
                                    <p:animEffect transition="in" filter="wipe(left)">
                                      <p:cBhvr>
                                        <p:cTn id="44"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62651"/>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To implement this strategy, duplicate the existing scatter chart (so </a:t>
            </a:r>
            <a:br>
              <a:rPr lang="en-US" dirty="0">
                <a:latin typeface="Candara" panose="020E0502030303020204" pitchFamily="34" charset="0"/>
              </a:rPr>
            </a:br>
            <a:r>
              <a:rPr lang="en-US" dirty="0">
                <a:latin typeface="Candara" panose="020E0502030303020204" pitchFamily="34" charset="0"/>
              </a:rPr>
              <a:t>you still have the collection visualization for reference), and modify it.</a:t>
            </a:r>
          </a:p>
          <a:p>
            <a:pPr marL="548640" indent="-285750">
              <a:spcAft>
                <a:spcPts val="1200"/>
              </a:spcAft>
              <a:buFont typeface="Arial" panose="020B0604020202020204" pitchFamily="34" charset="0"/>
              <a:buChar char="•"/>
            </a:pPr>
            <a:r>
              <a:rPr lang="en-US" dirty="0">
                <a:latin typeface="Candara" panose="020E0502030303020204" pitchFamily="34" charset="0"/>
              </a:rPr>
              <a:t>Right click the scatter chart tab at the bottom of the window.</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Duplicate</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Rename the new worksheet to clarify that it is the one with </a:t>
            </a:r>
            <a:br>
              <a:rPr lang="en-US" dirty="0">
                <a:latin typeface="Candara" panose="020E0502030303020204" pitchFamily="34" charset="0"/>
              </a:rPr>
            </a:br>
            <a:r>
              <a:rPr lang="en-US" dirty="0">
                <a:latin typeface="Candara" panose="020E0502030303020204" pitchFamily="34" charset="0"/>
              </a:rPr>
              <a:t>pie charts.</a:t>
            </a:r>
          </a:p>
          <a:p>
            <a:pPr marL="548640" indent="-285750">
              <a:spcAft>
                <a:spcPts val="1200"/>
              </a:spcAft>
              <a:buFont typeface="Arial" panose="020B0604020202020204" pitchFamily="34" charset="0"/>
              <a:buChar char="•"/>
            </a:pPr>
            <a:r>
              <a:rPr lang="en-US" dirty="0">
                <a:latin typeface="Candara" panose="020E0502030303020204" pitchFamily="34" charset="0"/>
              </a:rPr>
              <a:t>Click on the original worksheet tab.</a:t>
            </a:r>
            <a:br>
              <a:rPr lang="en-US" dirty="0">
                <a:latin typeface="Candara" panose="020E0502030303020204" pitchFamily="34" charset="0"/>
              </a:rPr>
            </a:br>
            <a:r>
              <a:rPr lang="en-US" dirty="0">
                <a:latin typeface="Candara" panose="020E0502030303020204" pitchFamily="34" charset="0"/>
              </a:rPr>
              <a:t>Note:  We’re modifying not the duplicate but the original worksheet </a:t>
            </a:r>
            <a:br>
              <a:rPr lang="en-US" dirty="0">
                <a:latin typeface="Candara" panose="020E0502030303020204" pitchFamily="34" charset="0"/>
              </a:rPr>
            </a:br>
            <a:r>
              <a:rPr lang="en-US" dirty="0">
                <a:latin typeface="Candara" panose="020E0502030303020204" pitchFamily="34" charset="0"/>
              </a:rPr>
              <a:t>to maintain its connection in the dashboard.</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48C27548-49E4-4FC2-969E-14F05DA57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98" y="2364024"/>
            <a:ext cx="3160783" cy="4114800"/>
          </a:xfrm>
          <a:prstGeom prst="rect">
            <a:avLst/>
          </a:prstGeom>
          <a:ln>
            <a:noFill/>
          </a:ln>
          <a:effectLst>
            <a:outerShdw blurRad="50800" dist="38100" dir="2700000" algn="tl" rotWithShape="0">
              <a:prstClr val="black">
                <a:alpha val="40000"/>
              </a:prstClr>
            </a:outerShdw>
          </a:effectLst>
        </p:spPr>
      </p:pic>
      <p:sp>
        <p:nvSpPr>
          <p:cNvPr id="13" name="Arrow: Left 12">
            <a:extLst>
              <a:ext uri="{FF2B5EF4-FFF2-40B4-BE49-F238E27FC236}">
                <a16:creationId xmlns:a16="http://schemas.microsoft.com/office/drawing/2014/main" id="{DA412159-B001-4D5F-8931-CD29994E7B28}"/>
              </a:ext>
            </a:extLst>
          </p:cNvPr>
          <p:cNvSpPr/>
          <p:nvPr/>
        </p:nvSpPr>
        <p:spPr>
          <a:xfrm>
            <a:off x="11389836" y="428118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1783788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6695">
        <p15:prstTrans prst="peelOff"/>
      </p:transition>
    </mc:Choice>
    <mc:Fallback>
      <p:transition spd="slow" advTm="166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left)">
                                      <p:cBhvr>
                                        <p:cTn id="3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493538"/>
          </a:xfrm>
          <a:prstGeom prst="rect">
            <a:avLst/>
          </a:prstGeom>
          <a:noFill/>
        </p:spPr>
        <p:txBody>
          <a:bodyPr wrap="square" rtlCol="0">
            <a:spAutoFit/>
          </a:bodyPr>
          <a:lstStyle/>
          <a:p>
            <a:pPr marL="548640" indent="-285750">
              <a:spcAft>
                <a:spcPts val="1200"/>
              </a:spcAft>
              <a:buFont typeface="Arial" panose="020B0604020202020204" pitchFamily="34" charset="0"/>
              <a:buChar char="•"/>
            </a:pPr>
            <a:r>
              <a:rPr lang="en-US" dirty="0">
                <a:latin typeface="Candara" panose="020E0502030303020204" pitchFamily="34" charset="0"/>
              </a:rPr>
              <a:t>Change the </a:t>
            </a:r>
            <a:r>
              <a:rPr lang="en-US" dirty="0">
                <a:highlight>
                  <a:srgbClr val="C0C0C0"/>
                </a:highlight>
                <a:latin typeface="Candara" panose="020E0502030303020204" pitchFamily="34" charset="0"/>
              </a:rPr>
              <a:t>Marks</a:t>
            </a:r>
            <a:r>
              <a:rPr lang="en-US" dirty="0">
                <a:latin typeface="Candara" panose="020E0502030303020204" pitchFamily="34" charset="0"/>
              </a:rPr>
              <a:t> to </a:t>
            </a:r>
            <a:r>
              <a:rPr lang="en-US" dirty="0">
                <a:highlight>
                  <a:srgbClr val="C0C0C0"/>
                </a:highlight>
                <a:latin typeface="Candara" panose="020E0502030303020204" pitchFamily="34" charset="0"/>
              </a:rPr>
              <a:t>Circle</a:t>
            </a:r>
            <a:r>
              <a:rPr lang="en-US" dirty="0">
                <a:latin typeface="Candara" panose="020E0502030303020204" pitchFamily="34" charset="0"/>
              </a:rPr>
              <a:t>.</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18</a:t>
            </a:r>
            <a:r>
              <a:rPr lang="en-US" i="1" dirty="0">
                <a:latin typeface="Candara" panose="020E0502030303020204" pitchFamily="34" charset="0"/>
              </a:rPr>
              <a:t> for a review.</a:t>
            </a:r>
          </a:p>
          <a:p>
            <a:pPr marL="548640" indent="-285750">
              <a:spcAft>
                <a:spcPts val="1200"/>
              </a:spcAft>
              <a:buFont typeface="Arial" panose="020B0604020202020204" pitchFamily="34" charset="0"/>
              <a:buChar char="•"/>
            </a:pPr>
            <a:r>
              <a:rPr lang="en-US" dirty="0">
                <a:latin typeface="Candara" panose="020E0502030303020204" pitchFamily="34" charset="0"/>
              </a:rPr>
              <a:t>Remove the </a:t>
            </a:r>
            <a:r>
              <a:rPr lang="en-US" dirty="0">
                <a:highlight>
                  <a:srgbClr val="C0C0C0"/>
                </a:highlight>
                <a:latin typeface="Candara" panose="020E0502030303020204" pitchFamily="34" charset="0"/>
              </a:rPr>
              <a:t>Collection Type</a:t>
            </a:r>
            <a:r>
              <a:rPr lang="en-US" dirty="0">
                <a:latin typeface="Candara" panose="020E0502030303020204" pitchFamily="34" charset="0"/>
              </a:rPr>
              <a:t> </a:t>
            </a:r>
            <a:r>
              <a:rPr lang="en-US" dirty="0">
                <a:highlight>
                  <a:srgbClr val="C0C0C0"/>
                </a:highlight>
                <a:latin typeface="Candara" panose="020E0502030303020204" pitchFamily="34" charset="0"/>
              </a:rPr>
              <a:t>Color</a:t>
            </a:r>
            <a:r>
              <a:rPr lang="en-US" dirty="0">
                <a:latin typeface="Candara" panose="020E0502030303020204" pitchFamily="34" charset="0"/>
              </a:rPr>
              <a:t> </a:t>
            </a:r>
            <a:r>
              <a:rPr lang="en-US" dirty="0">
                <a:highlight>
                  <a:srgbClr val="C0C0C0"/>
                </a:highlight>
                <a:latin typeface="Candara" panose="020E0502030303020204" pitchFamily="34" charset="0"/>
              </a:rPr>
              <a:t>Marks</a:t>
            </a:r>
            <a:r>
              <a:rPr lang="en-US" dirty="0">
                <a:latin typeface="Candara" panose="020E0502030303020204" pitchFamily="34" charset="0"/>
              </a:rPr>
              <a:t> field and the collection size </a:t>
            </a:r>
            <a:br>
              <a:rPr lang="en-US" dirty="0">
                <a:latin typeface="Candara" panose="020E0502030303020204" pitchFamily="34" charset="0"/>
              </a:rPr>
            </a:br>
            <a:r>
              <a:rPr lang="en-US" dirty="0">
                <a:latin typeface="Candara" panose="020E0502030303020204" pitchFamily="34" charset="0"/>
              </a:rPr>
              <a:t>(type-specific as opposed to total collection) </a:t>
            </a:r>
            <a:r>
              <a:rPr lang="en-US" dirty="0">
                <a:highlight>
                  <a:srgbClr val="C0C0C0"/>
                </a:highlight>
                <a:latin typeface="Candara" panose="020E0502030303020204" pitchFamily="34" charset="0"/>
              </a:rPr>
              <a:t>Detail</a:t>
            </a:r>
            <a:r>
              <a:rPr lang="en-US" dirty="0">
                <a:latin typeface="Candara" panose="020E0502030303020204" pitchFamily="34" charset="0"/>
              </a:rPr>
              <a:t> </a:t>
            </a:r>
            <a:r>
              <a:rPr lang="en-US" dirty="0">
                <a:highlight>
                  <a:srgbClr val="C0C0C0"/>
                </a:highlight>
                <a:latin typeface="Candara" panose="020E0502030303020204" pitchFamily="34" charset="0"/>
              </a:rPr>
              <a:t>Marks</a:t>
            </a:r>
            <a:r>
              <a:rPr lang="en-US" dirty="0">
                <a:latin typeface="Candara" panose="020E0502030303020204" pitchFamily="34" charset="0"/>
              </a:rPr>
              <a:t> field.</a:t>
            </a:r>
          </a:p>
          <a:p>
            <a:pPr marL="1005840" lvl="1" indent="-285750">
              <a:spcAft>
                <a:spcPts val="1200"/>
              </a:spcAft>
              <a:buFont typeface="Calibri" panose="020F0502020204030204" pitchFamily="34" charset="0"/>
              <a:buChar char="▪"/>
            </a:pPr>
            <a:r>
              <a:rPr lang="en-US" dirty="0">
                <a:latin typeface="Candara" panose="020E0502030303020204" pitchFamily="34" charset="0"/>
              </a:rPr>
              <a:t>Right click the field.</a:t>
            </a:r>
          </a:p>
          <a:p>
            <a:pPr marL="1005840" lvl="1" indent="-285750">
              <a:spcAft>
                <a:spcPts val="1200"/>
              </a:spcAft>
              <a:buFont typeface="Calibri" panose="020F050202020403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Remove</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Drag </a:t>
            </a:r>
            <a:r>
              <a:rPr lang="en-US" dirty="0">
                <a:highlight>
                  <a:srgbClr val="C0C0C0"/>
                </a:highlight>
                <a:latin typeface="Candara" panose="020E0502030303020204" pitchFamily="34" charset="0"/>
              </a:rPr>
              <a:t>Legal Basis</a:t>
            </a:r>
            <a:r>
              <a:rPr lang="en-US" dirty="0">
                <a:latin typeface="Candara" panose="020E0502030303020204" pitchFamily="34" charset="0"/>
              </a:rPr>
              <a:t> to the </a:t>
            </a:r>
            <a:r>
              <a:rPr lang="en-US" dirty="0">
                <a:highlight>
                  <a:srgbClr val="C0C0C0"/>
                </a:highlight>
                <a:latin typeface="Candara" panose="020E0502030303020204" pitchFamily="34" charset="0"/>
              </a:rPr>
              <a:t>Color</a:t>
            </a:r>
            <a:r>
              <a:rPr lang="en-US" dirty="0">
                <a:latin typeface="Candara" panose="020E0502030303020204" pitchFamily="34" charset="0"/>
              </a:rPr>
              <a:t> </a:t>
            </a:r>
            <a:r>
              <a:rPr lang="en-US" dirty="0">
                <a:highlight>
                  <a:srgbClr val="C0C0C0"/>
                </a:highlight>
                <a:latin typeface="Candara" panose="020E0502030303020204" pitchFamily="34" charset="0"/>
              </a:rPr>
              <a:t>Marks</a:t>
            </a:r>
            <a:r>
              <a:rPr lang="en-US" dirty="0">
                <a:latin typeface="Candara" panose="020E0502030303020204" pitchFamily="34" charset="0"/>
              </a:rPr>
              <a:t> box.</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21</a:t>
            </a:r>
            <a:r>
              <a:rPr lang="en-US" i="1" dirty="0">
                <a:latin typeface="Candara" panose="020E0502030303020204" pitchFamily="34" charset="0"/>
              </a:rPr>
              <a:t> for a review.</a:t>
            </a:r>
          </a:p>
          <a:p>
            <a:pPr marL="548640" indent="-285750">
              <a:spcAft>
                <a:spcPts val="1200"/>
              </a:spcAft>
              <a:buFont typeface="Arial" panose="020B0604020202020204" pitchFamily="34" charset="0"/>
              <a:buChar char="•"/>
            </a:pPr>
            <a:r>
              <a:rPr lang="en-US" dirty="0">
                <a:latin typeface="Candara" panose="020E0502030303020204" pitchFamily="34" charset="0"/>
              </a:rPr>
              <a:t>Swap the collection size and salary fields by dragging them from their </a:t>
            </a:r>
            <a:br>
              <a:rPr lang="en-US" dirty="0">
                <a:latin typeface="Candara" panose="020E0502030303020204" pitchFamily="34" charset="0"/>
              </a:rPr>
            </a:br>
            <a:r>
              <a:rPr lang="en-US" dirty="0">
                <a:latin typeface="Candara" panose="020E0502030303020204" pitchFamily="34" charset="0"/>
              </a:rPr>
              <a:t>shelves to each other’s shelves.</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AA73BC15-19B6-4191-8449-6E3348D952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26261" y="2757840"/>
            <a:ext cx="2153812" cy="3657600"/>
          </a:xfrm>
          <a:prstGeom prst="rect">
            <a:avLst/>
          </a:prstGeom>
        </p:spPr>
      </p:pic>
      <p:sp>
        <p:nvSpPr>
          <p:cNvPr id="13" name="Arrow: Right 12">
            <a:extLst>
              <a:ext uri="{FF2B5EF4-FFF2-40B4-BE49-F238E27FC236}">
                <a16:creationId xmlns:a16="http://schemas.microsoft.com/office/drawing/2014/main" id="{DA412159-B001-4D5F-8931-CD29994E7B28}"/>
              </a:ext>
            </a:extLst>
          </p:cNvPr>
          <p:cNvSpPr/>
          <p:nvPr/>
        </p:nvSpPr>
        <p:spPr>
          <a:xfrm>
            <a:off x="9708954" y="620494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29022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4110">
        <p15:prstTrans prst="peelOff"/>
      </p:transition>
    </mc:Choice>
    <mc:Fallback>
      <p:transition spd="slow" advTm="14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wipe(left)">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left)">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wipe(left)">
                                      <p:cBhvr>
                                        <p:cTn id="4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493538"/>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As we can now see, the range of the collection size is too vast for a linear axis scale.</a:t>
            </a:r>
          </a:p>
          <a:p>
            <a:pPr marL="548640" indent="-285750">
              <a:spcAft>
                <a:spcPts val="1200"/>
              </a:spcAft>
              <a:buFont typeface="Arial" panose="020B0604020202020204" pitchFamily="34" charset="0"/>
              <a:buChar char="•"/>
            </a:pPr>
            <a:r>
              <a:rPr lang="en-US" dirty="0">
                <a:latin typeface="Candara" panose="020E0502030303020204" pitchFamily="34" charset="0"/>
              </a:rPr>
              <a:t>Change the x-axis to a logarithmic scale.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23</a:t>
            </a:r>
            <a:r>
              <a:rPr lang="en-US" i="1" dirty="0">
                <a:latin typeface="Candara" panose="020E0502030303020204" pitchFamily="34" charset="0"/>
              </a:rPr>
              <a:t> for a review.</a:t>
            </a:r>
          </a:p>
          <a:p>
            <a:pPr marL="262890">
              <a:spcAft>
                <a:spcPts val="1200"/>
              </a:spcAft>
            </a:pPr>
            <a:r>
              <a:rPr lang="en-US" dirty="0">
                <a:latin typeface="Candara" panose="020E0502030303020204" pitchFamily="34" charset="0"/>
              </a:rPr>
              <a:t>A good deal of wasted white space now precedes our data points.</a:t>
            </a:r>
          </a:p>
          <a:p>
            <a:pPr marL="548640" indent="-285750">
              <a:spcAft>
                <a:spcPts val="1200"/>
              </a:spcAft>
              <a:buFont typeface="Arial" panose="020B0604020202020204" pitchFamily="34" charset="0"/>
              <a:buChar char="•"/>
            </a:pPr>
            <a:r>
              <a:rPr lang="en-US" dirty="0">
                <a:latin typeface="Candara" panose="020E0502030303020204" pitchFamily="34" charset="0"/>
              </a:rPr>
              <a:t>From the </a:t>
            </a:r>
            <a:r>
              <a:rPr lang="en-US" dirty="0">
                <a:highlight>
                  <a:srgbClr val="C0C0C0"/>
                </a:highlight>
                <a:latin typeface="Book Antiqua" panose="02040602050305030304" pitchFamily="18" charset="0"/>
              </a:rPr>
              <a:t>Edit Axis…</a:t>
            </a:r>
            <a:r>
              <a:rPr lang="en-US" dirty="0">
                <a:latin typeface="Book Antiqua" panose="02040602050305030304" pitchFamily="18" charset="0"/>
              </a:rPr>
              <a:t> dialog box, u</a:t>
            </a:r>
            <a:r>
              <a:rPr lang="en-US" dirty="0">
                <a:latin typeface="Candara" panose="020E0502030303020204" pitchFamily="34" charset="0"/>
              </a:rPr>
              <a:t>ncheck </a:t>
            </a:r>
            <a:r>
              <a:rPr lang="en-US" dirty="0">
                <a:highlight>
                  <a:srgbClr val="C0C0C0"/>
                </a:highlight>
                <a:latin typeface="Book Antiqua" panose="02040602050305030304" pitchFamily="18" charset="0"/>
              </a:rPr>
              <a:t>Include zero</a:t>
            </a:r>
            <a:r>
              <a:rPr lang="en-US" dirty="0">
                <a:latin typeface="Candara" panose="020E0502030303020204" pitchFamily="34" charset="0"/>
              </a:rPr>
              <a:t>.</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23</a:t>
            </a:r>
            <a:r>
              <a:rPr lang="en-US" i="1" dirty="0">
                <a:latin typeface="Candara" panose="020E0502030303020204" pitchFamily="34" charset="0"/>
              </a:rPr>
              <a:t> for a review.</a:t>
            </a:r>
          </a:p>
          <a:p>
            <a:pPr marL="548640" indent="-285750">
              <a:spcAft>
                <a:spcPts val="1200"/>
              </a:spcAft>
              <a:buFont typeface="Arial" panose="020B0604020202020204" pitchFamily="34" charset="0"/>
              <a:buChar char="•"/>
            </a:pPr>
            <a:r>
              <a:rPr lang="en-US" dirty="0">
                <a:latin typeface="Candara" panose="020E0502030303020204" pitchFamily="34" charset="0"/>
              </a:rPr>
              <a:t>From </a:t>
            </a:r>
            <a:r>
              <a:rPr lang="en-US" dirty="0">
                <a:highlight>
                  <a:srgbClr val="C0C0C0"/>
                </a:highlight>
                <a:latin typeface="Book Antiqua" panose="02040602050305030304" pitchFamily="18" charset="0"/>
              </a:rPr>
              <a:t>Trend Line Options</a:t>
            </a:r>
            <a:r>
              <a:rPr lang="en-US" dirty="0">
                <a:latin typeface="Candara" panose="020E0502030303020204" pitchFamily="34" charset="0"/>
              </a:rPr>
              <a:t>, remove the extra trend lines so only </a:t>
            </a:r>
            <a:br>
              <a:rPr lang="en-US" dirty="0">
                <a:latin typeface="Candara" panose="020E0502030303020204" pitchFamily="34" charset="0"/>
              </a:rPr>
            </a:br>
            <a:r>
              <a:rPr lang="en-US" dirty="0">
                <a:latin typeface="Candara" panose="020E0502030303020204" pitchFamily="34" charset="0"/>
              </a:rPr>
              <a:t>that for year shows.</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26</a:t>
            </a:r>
            <a:r>
              <a:rPr lang="en-US" i="1" dirty="0">
                <a:latin typeface="Candara" panose="020E0502030303020204" pitchFamily="34" charset="0"/>
              </a:rPr>
              <a:t> for a review.</a:t>
            </a:r>
          </a:p>
          <a:p>
            <a:pPr marL="548640" indent="-285750">
              <a:spcAft>
                <a:spcPts val="1200"/>
              </a:spcAft>
              <a:buFont typeface="Arial" panose="020B0604020202020204" pitchFamily="34" charset="0"/>
              <a:buChar char="•"/>
            </a:pPr>
            <a:r>
              <a:rPr lang="en-US" dirty="0">
                <a:latin typeface="Candara" panose="020E0502030303020204" pitchFamily="34" charset="0"/>
              </a:rPr>
              <a:t>Set the </a:t>
            </a:r>
            <a:r>
              <a:rPr lang="en-US" dirty="0">
                <a:highlight>
                  <a:srgbClr val="C0C0C0"/>
                </a:highlight>
                <a:latin typeface="Book Antiqua" panose="02040602050305030304" pitchFamily="18" charset="0"/>
              </a:rPr>
              <a:t>Model type</a:t>
            </a:r>
            <a:r>
              <a:rPr lang="en-US" dirty="0">
                <a:latin typeface="Candara" panose="020E0502030303020204" pitchFamily="34" charset="0"/>
              </a:rPr>
              <a:t> to </a:t>
            </a:r>
            <a:r>
              <a:rPr lang="en-US" dirty="0">
                <a:highlight>
                  <a:srgbClr val="C0C0C0"/>
                </a:highlight>
                <a:latin typeface="Book Antiqua" panose="02040602050305030304" pitchFamily="18" charset="0"/>
              </a:rPr>
              <a:t>Power</a:t>
            </a:r>
            <a:r>
              <a:rPr lang="en-US" dirty="0">
                <a:latin typeface="Candara" panose="020E0502030303020204" pitchFamily="34" charset="0"/>
              </a:rPr>
              <a:t>.</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1AAB86B1-78CF-40B0-88AF-E205B0C546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1439" y="2719770"/>
            <a:ext cx="2820082" cy="3657600"/>
          </a:xfrm>
          <a:prstGeom prst="rect">
            <a:avLst/>
          </a:prstGeom>
          <a:ln>
            <a:noFill/>
          </a:ln>
          <a:effectLst>
            <a:outerShdw blurRad="50800" dist="38100" dir="2700000" algn="tl" rotWithShape="0">
              <a:prstClr val="black">
                <a:alpha val="40000"/>
              </a:prstClr>
            </a:outerShdw>
          </a:effectLst>
        </p:spPr>
      </p:pic>
      <p:sp>
        <p:nvSpPr>
          <p:cNvPr id="13" name="Arrow: Right 12">
            <a:extLst>
              <a:ext uri="{FF2B5EF4-FFF2-40B4-BE49-F238E27FC236}">
                <a16:creationId xmlns:a16="http://schemas.microsoft.com/office/drawing/2014/main" id="{DA412159-B001-4D5F-8931-CD29994E7B28}"/>
              </a:ext>
            </a:extLst>
          </p:cNvPr>
          <p:cNvSpPr/>
          <p:nvPr/>
        </p:nvSpPr>
        <p:spPr>
          <a:xfrm>
            <a:off x="8163840" y="379761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75B2393-CECC-46BE-AD39-6BD0F14F045B}"/>
              </a:ext>
            </a:extLst>
          </p:cNvPr>
          <p:cNvSpPr/>
          <p:nvPr/>
        </p:nvSpPr>
        <p:spPr>
          <a:xfrm>
            <a:off x="8180235" y="472152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1473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4411">
        <p15:prstTrans prst="peelOff"/>
      </p:transition>
    </mc:Choice>
    <mc:Fallback>
      <p:transition spd="slow" advTm="144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animEffect transition="in" filter="wipe(left)">
                                      <p:cBhvr>
                                        <p:cTn id="41" dur="500"/>
                                        <p:tgtEl>
                                          <p:spTgt spid="11">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770537"/>
          </a:xfrm>
          <a:prstGeom prst="rect">
            <a:avLst/>
          </a:prstGeom>
          <a:noFill/>
        </p:spPr>
        <p:txBody>
          <a:bodyPr wrap="square" rtlCol="0">
            <a:spAutoFit/>
          </a:bodyPr>
          <a:lstStyle/>
          <a:p>
            <a:pPr marL="1600200">
              <a:spcAft>
                <a:spcPts val="1200"/>
              </a:spcAft>
            </a:pPr>
            <a:r>
              <a:rPr lang="en-US" dirty="0">
                <a:latin typeface="Candara" panose="020E0502030303020204" pitchFamily="34" charset="0"/>
              </a:rPr>
              <a:t>A few things need to be cleaned up.  </a:t>
            </a:r>
          </a:p>
          <a:p>
            <a:pPr marL="1883664" indent="-285750">
              <a:spcAft>
                <a:spcPts val="1200"/>
              </a:spcAft>
              <a:buFont typeface="Arial" panose="020B0604020202020204" pitchFamily="34" charset="0"/>
              <a:buChar char="•"/>
            </a:pPr>
            <a:r>
              <a:rPr lang="en-US" dirty="0">
                <a:latin typeface="Candara" panose="020E0502030303020204" pitchFamily="34" charset="0"/>
              </a:rPr>
              <a:t>Edit the axis title.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23</a:t>
            </a:r>
            <a:r>
              <a:rPr lang="en-US" i="1" dirty="0">
                <a:latin typeface="Candara" panose="020E0502030303020204" pitchFamily="34" charset="0"/>
              </a:rPr>
              <a:t> for a review.</a:t>
            </a:r>
          </a:p>
          <a:p>
            <a:pPr marL="1883664" indent="-285750">
              <a:spcAft>
                <a:spcPts val="1200"/>
              </a:spcAft>
              <a:buFont typeface="Arial" panose="020B0604020202020204" pitchFamily="34" charset="0"/>
              <a:buChar char="•"/>
            </a:pPr>
            <a:r>
              <a:rPr lang="en-US" dirty="0">
                <a:latin typeface="Candara" panose="020E0502030303020204" pitchFamily="34" charset="0"/>
              </a:rPr>
              <a:t>Edit the chart title.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27</a:t>
            </a:r>
            <a:r>
              <a:rPr lang="en-US" i="1" dirty="0">
                <a:latin typeface="Candara" panose="020E0502030303020204" pitchFamily="34" charset="0"/>
              </a:rPr>
              <a:t> for a review.</a:t>
            </a:r>
          </a:p>
          <a:p>
            <a:pPr marL="1883664" indent="-285750">
              <a:spcAft>
                <a:spcPts val="1200"/>
              </a:spcAft>
              <a:buFont typeface="Arial" panose="020B0604020202020204" pitchFamily="34" charset="0"/>
              <a:buChar char="•"/>
            </a:pPr>
            <a:r>
              <a:rPr lang="en-US" dirty="0">
                <a:latin typeface="Candara" panose="020E0502030303020204" pitchFamily="34" charset="0"/>
              </a:rPr>
              <a:t>Edit the legend title.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6" action="ppaction://hlinksldjump"/>
              </a:rPr>
              <a:t> 42</a:t>
            </a:r>
            <a:r>
              <a:rPr lang="en-US" i="1" dirty="0">
                <a:latin typeface="Candara" panose="020E0502030303020204" pitchFamily="34" charset="0"/>
              </a:rPr>
              <a:t> for a review.</a:t>
            </a:r>
          </a:p>
          <a:p>
            <a:pPr marL="1883664" indent="-285750">
              <a:spcAft>
                <a:spcPts val="1200"/>
              </a:spcAft>
              <a:buFont typeface="Arial" panose="020B0604020202020204" pitchFamily="34" charset="0"/>
              <a:buChar char="•"/>
            </a:pPr>
            <a:r>
              <a:rPr lang="en-US" dirty="0">
                <a:latin typeface="Candara" panose="020E0502030303020204" pitchFamily="34" charset="0"/>
              </a:rPr>
              <a:t>Edit the tooltip to remove unnecessary aggregate terms and to rearrange fields in order of importance.</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7" action="ppaction://hlinksldjump"/>
              </a:rPr>
              <a:t> 30</a:t>
            </a:r>
            <a:r>
              <a:rPr lang="en-US" i="1" dirty="0">
                <a:latin typeface="Candara" panose="020E0502030303020204" pitchFamily="34" charset="0"/>
              </a:rPr>
              <a:t> for a review.</a:t>
            </a:r>
          </a:p>
          <a:p>
            <a:pPr marL="2203704" lvl="1" indent="-285750">
              <a:spcAft>
                <a:spcPts val="1200"/>
              </a:spcAft>
              <a:buFont typeface="Calibri" panose="020F0502020204030204" pitchFamily="34" charset="0"/>
              <a:buChar char="▪"/>
            </a:pPr>
            <a:r>
              <a:rPr lang="en-US" dirty="0">
                <a:latin typeface="Candara" panose="020E0502030303020204" pitchFamily="34" charset="0"/>
              </a:rPr>
              <a:t>Mouse over a data point to double check the tooltip.</a:t>
            </a: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Graphic 6" descr="Mop and bucket">
            <a:extLst>
              <a:ext uri="{FF2B5EF4-FFF2-40B4-BE49-F238E27FC236}">
                <a16:creationId xmlns:a16="http://schemas.microsoft.com/office/drawing/2014/main" id="{D3F4D0C6-0C08-4848-BE18-EFD919929D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8240" y="2715966"/>
            <a:ext cx="914400" cy="914400"/>
          </a:xfrm>
          <a:prstGeom prst="rect">
            <a:avLst/>
          </a:prstGeom>
        </p:spPr>
      </p:pic>
    </p:spTree>
    <p:custDataLst>
      <p:tags r:id="rId1"/>
    </p:custDataLst>
    <p:extLst>
      <p:ext uri="{BB962C8B-B14F-4D97-AF65-F5344CB8AC3E}">
        <p14:creationId xmlns:p14="http://schemas.microsoft.com/office/powerpoint/2010/main" val="364933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126">
        <p15:prstTrans prst="peelOff"/>
      </p:transition>
    </mc:Choice>
    <mc:Fallback>
      <p:transition spd="slow" advTm="91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wipe(left)">
                                      <p:cBhvr>
                                        <p:cTn id="3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924425"/>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As mentioned previously, we need to page the years for the map and configure it to link to the scatter chart.  </a:t>
            </a:r>
          </a:p>
          <a:p>
            <a:pPr marL="548640" indent="-285750">
              <a:spcAft>
                <a:spcPts val="1200"/>
              </a:spcAft>
              <a:buFont typeface="Arial" panose="020B0604020202020204" pitchFamily="34" charset="0"/>
              <a:buChar char="•"/>
            </a:pPr>
            <a:r>
              <a:rPr lang="en-US" dirty="0">
                <a:latin typeface="Candara" panose="020E0502030303020204" pitchFamily="34" charset="0"/>
              </a:rPr>
              <a:t>Click on the map worksheet tab.</a:t>
            </a:r>
          </a:p>
          <a:p>
            <a:pPr marL="548640" indent="-285750">
              <a:spcAft>
                <a:spcPts val="1200"/>
              </a:spcAft>
              <a:buFont typeface="Arial" panose="020B0604020202020204" pitchFamily="34" charset="0"/>
              <a:buChar char="•"/>
            </a:pPr>
            <a:r>
              <a:rPr lang="en-US" dirty="0">
                <a:latin typeface="Candara" panose="020E0502030303020204" pitchFamily="34" charset="0"/>
              </a:rPr>
              <a:t>Drag </a:t>
            </a:r>
            <a:r>
              <a:rPr lang="en-US" dirty="0">
                <a:highlight>
                  <a:srgbClr val="C0C0C0"/>
                </a:highlight>
                <a:latin typeface="Book Antiqua" panose="02040602050305030304" pitchFamily="18" charset="0"/>
              </a:rPr>
              <a:t>Year</a:t>
            </a:r>
            <a:r>
              <a:rPr lang="en-US" dirty="0">
                <a:latin typeface="Candara" panose="020E0502030303020204" pitchFamily="34" charset="0"/>
              </a:rPr>
              <a:t> to the </a:t>
            </a:r>
            <a:r>
              <a:rPr lang="en-US" dirty="0">
                <a:highlight>
                  <a:srgbClr val="C0C0C0"/>
                </a:highlight>
                <a:latin typeface="Book Antiqua" panose="02040602050305030304" pitchFamily="18" charset="0"/>
              </a:rPr>
              <a:t>Pages</a:t>
            </a:r>
            <a:r>
              <a:rPr lang="en-US" dirty="0">
                <a:latin typeface="Candara" panose="020E0502030303020204" pitchFamily="34" charset="0"/>
              </a:rPr>
              <a:t> shelf.</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25</a:t>
            </a:r>
            <a:r>
              <a:rPr lang="en-US" i="1" dirty="0">
                <a:latin typeface="Candara" panose="020E0502030303020204" pitchFamily="34" charset="0"/>
              </a:rPr>
              <a:t> for a review.</a:t>
            </a:r>
          </a:p>
          <a:p>
            <a:pPr marL="262890">
              <a:spcAft>
                <a:spcPts val="1200"/>
              </a:spcAft>
            </a:pPr>
            <a:r>
              <a:rPr lang="en-US" dirty="0">
                <a:latin typeface="Candara" panose="020E0502030303020204" pitchFamily="34" charset="0"/>
              </a:rPr>
              <a:t>Now we’ll coordinate the data point sizes, using the map sizing, as the scatter chart sizes would be too large for the map.</a:t>
            </a:r>
          </a:p>
          <a:p>
            <a:pPr marL="548640" indent="-285750">
              <a:spcAft>
                <a:spcPts val="1200"/>
              </a:spcAft>
              <a:buFont typeface="Arial" panose="020B0604020202020204" pitchFamily="34" charset="0"/>
              <a:buChar char="•"/>
            </a:pPr>
            <a:r>
              <a:rPr lang="en-US" dirty="0">
                <a:latin typeface="Candara" panose="020E0502030303020204" pitchFamily="34" charset="0"/>
              </a:rPr>
              <a:t>Switch to the map worksheet.</a:t>
            </a:r>
          </a:p>
          <a:p>
            <a:pPr marL="548640" indent="-285750">
              <a:spcAft>
                <a:spcPts val="1200"/>
              </a:spcAft>
              <a:buFont typeface="Arial" panose="020B0604020202020204" pitchFamily="34" charset="0"/>
              <a:buChar char="•"/>
            </a:pPr>
            <a:r>
              <a:rPr lang="en-US" dirty="0">
                <a:latin typeface="Candara" panose="020E0502030303020204" pitchFamily="34" charset="0"/>
              </a:rPr>
              <a:t>Go to </a:t>
            </a:r>
            <a:r>
              <a:rPr lang="en-US" dirty="0">
                <a:highlight>
                  <a:srgbClr val="C0C0C0"/>
                </a:highlight>
                <a:latin typeface="Book Antiqua" panose="02040602050305030304" pitchFamily="18" charset="0"/>
              </a:rPr>
              <a:t>Edit sizes…</a:t>
            </a:r>
            <a:r>
              <a:rPr lang="en-US" dirty="0">
                <a:latin typeface="Book Antiqua" panose="02040602050305030304" pitchFamily="18" charset="0"/>
              </a:rPr>
              <a:t> </a:t>
            </a:r>
            <a:r>
              <a:rPr lang="en-US" dirty="0">
                <a:latin typeface="Candara" panose="020E0502030303020204" pitchFamily="34" charset="0"/>
              </a:rPr>
              <a:t>from the size legend.</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5" action="ppaction://hlinksldjump"/>
              </a:rPr>
              <a:t> 20</a:t>
            </a:r>
            <a:r>
              <a:rPr lang="en-US" i="1" dirty="0">
                <a:latin typeface="Candara" panose="020E0502030303020204" pitchFamily="34" charset="0"/>
              </a:rPr>
              <a:t> for a review.</a:t>
            </a: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14" name="Picture 13">
            <a:extLst>
              <a:ext uri="{FF2B5EF4-FFF2-40B4-BE49-F238E27FC236}">
                <a16:creationId xmlns:a16="http://schemas.microsoft.com/office/drawing/2014/main" id="{38B64814-3F31-4574-A0FC-974CFF867E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9248" y="4882926"/>
            <a:ext cx="1539373" cy="990686"/>
          </a:xfrm>
          <a:prstGeom prst="rect">
            <a:avLst/>
          </a:prstGeom>
          <a:ln>
            <a:no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47194AC-4EE3-4A1A-A8A2-DA312B1D94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9248" y="2833335"/>
            <a:ext cx="1546994" cy="1036410"/>
          </a:xfrm>
          <a:prstGeom prst="rect">
            <a:avLst/>
          </a:prstGeom>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260648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946">
        <p15:prstTrans prst="peelOff"/>
      </p:transition>
    </mc:Choice>
    <mc:Fallback>
      <p:transition spd="slow" advTm="139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wipe(left)">
                                      <p:cBhvr>
                                        <p:cTn id="35" dur="50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left)">
                                      <p:cBhvr>
                                        <p:cTn id="4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60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5324535"/>
          </a:xfrm>
          <a:prstGeom prst="rect">
            <a:avLst/>
          </a:prstGeom>
          <a:noFill/>
        </p:spPr>
        <p:txBody>
          <a:bodyPr wrap="square" rtlCol="0">
            <a:spAutoFit/>
          </a:bodyPr>
          <a:lstStyle/>
          <a:p>
            <a:pPr indent="-285750">
              <a:spcAft>
                <a:spcPts val="1200"/>
              </a:spcAft>
              <a:buFont typeface="Arial" panose="020B0604020202020204" pitchFamily="34" charset="0"/>
              <a:buChar char="•"/>
            </a:pPr>
            <a:r>
              <a:rPr lang="en-US" dirty="0">
                <a:latin typeface="Candara" panose="020E0502030303020204" pitchFamily="34" charset="0"/>
              </a:rPr>
              <a:t>Grab a piece of paper and a soft-tip marker. </a:t>
            </a:r>
            <a:br>
              <a:rPr lang="en-US" dirty="0">
                <a:latin typeface="Candara" panose="020E0502030303020204" pitchFamily="34" charset="0"/>
              </a:rPr>
            </a:br>
            <a:r>
              <a:rPr lang="en-US" dirty="0">
                <a:latin typeface="Candara" panose="020E0502030303020204" pitchFamily="34" charset="0"/>
              </a:rPr>
              <a:t>(Tableau offers insufficient options to do this </a:t>
            </a:r>
            <a:br>
              <a:rPr lang="en-US" dirty="0">
                <a:latin typeface="Candara" panose="020E0502030303020204" pitchFamily="34" charset="0"/>
              </a:rPr>
            </a:br>
            <a:r>
              <a:rPr lang="en-US" dirty="0">
                <a:latin typeface="Candara" panose="020E0502030303020204" pitchFamily="34" charset="0"/>
              </a:rPr>
              <a:t>precisely in the program.)</a:t>
            </a:r>
          </a:p>
          <a:p>
            <a:pPr indent="-285750">
              <a:spcAft>
                <a:spcPts val="1200"/>
              </a:spcAft>
              <a:buFont typeface="Arial" panose="020B0604020202020204" pitchFamily="34" charset="0"/>
              <a:buChar char="•"/>
            </a:pPr>
            <a:r>
              <a:rPr lang="en-US" dirty="0">
                <a:latin typeface="Candara" panose="020E0502030303020204" pitchFamily="34" charset="0"/>
              </a:rPr>
              <a:t>Hold the paper up to your screen so that the </a:t>
            </a:r>
            <a:br>
              <a:rPr lang="en-US" dirty="0">
                <a:latin typeface="Candara" panose="020E0502030303020204" pitchFamily="34" charset="0"/>
              </a:rPr>
            </a:br>
            <a:r>
              <a:rPr lang="en-US" dirty="0">
                <a:latin typeface="Candara" panose="020E0502030303020204" pitchFamily="34" charset="0"/>
              </a:rPr>
              <a:t>edge aligns with the left border of the dialog box.</a:t>
            </a:r>
          </a:p>
          <a:p>
            <a:pPr indent="-285750">
              <a:spcAft>
                <a:spcPts val="1200"/>
              </a:spcAft>
              <a:buFont typeface="Arial" panose="020B0604020202020204" pitchFamily="34" charset="0"/>
              <a:buChar char="•"/>
            </a:pPr>
            <a:r>
              <a:rPr lang="en-US" dirty="0">
                <a:latin typeface="Candara" panose="020E0502030303020204" pitchFamily="34" charset="0"/>
              </a:rPr>
              <a:t>Make a mark at the edge of the paper where </a:t>
            </a:r>
            <a:br>
              <a:rPr lang="en-US" dirty="0">
                <a:latin typeface="Candara" panose="020E0502030303020204" pitchFamily="34" charset="0"/>
              </a:rPr>
            </a:br>
            <a:r>
              <a:rPr lang="en-US" dirty="0">
                <a:latin typeface="Candara" panose="020E0502030303020204" pitchFamily="34" charset="0"/>
              </a:rPr>
              <a:t>the inner border of the right slider is.</a:t>
            </a:r>
          </a:p>
          <a:p>
            <a:pPr indent="-285750">
              <a:spcAft>
                <a:spcPts val="1200"/>
              </a:spcAft>
              <a:buFont typeface="Arial" panose="020B0604020202020204" pitchFamily="34" charset="0"/>
              <a:buChar char="•"/>
            </a:pPr>
            <a:r>
              <a:rPr lang="en-US" dirty="0">
                <a:latin typeface="Candara" panose="020E0502030303020204" pitchFamily="34" charset="0"/>
              </a:rPr>
              <a:t>Cancel out.</a:t>
            </a:r>
          </a:p>
          <a:p>
            <a:pPr indent="-285750">
              <a:spcAft>
                <a:spcPts val="1200"/>
              </a:spcAft>
              <a:buFont typeface="Arial" panose="020B0604020202020204" pitchFamily="34" charset="0"/>
              <a:buChar char="•"/>
            </a:pPr>
            <a:r>
              <a:rPr lang="en-US" dirty="0">
                <a:latin typeface="Candara" panose="020E0502030303020204" pitchFamily="34" charset="0"/>
              </a:rPr>
              <a:t>Add </a:t>
            </a:r>
            <a:r>
              <a:rPr lang="en-US" dirty="0">
                <a:highlight>
                  <a:srgbClr val="C0C0C0"/>
                </a:highlight>
                <a:latin typeface="Book Antiqua" panose="02040602050305030304" pitchFamily="18" charset="0"/>
              </a:rPr>
              <a:t>Library</a:t>
            </a:r>
            <a:r>
              <a:rPr lang="en-US" dirty="0">
                <a:latin typeface="Candara" panose="020E0502030303020204" pitchFamily="34" charset="0"/>
              </a:rPr>
              <a:t> to the </a:t>
            </a:r>
            <a:r>
              <a:rPr lang="en-US" dirty="0">
                <a:highlight>
                  <a:srgbClr val="C0C0C0"/>
                </a:highlight>
                <a:latin typeface="Book Antiqua" panose="02040602050305030304" pitchFamily="18" charset="0"/>
              </a:rPr>
              <a:t>Detail</a:t>
            </a:r>
            <a:r>
              <a:rPr lang="en-US" dirty="0">
                <a:latin typeface="Candara" panose="020E0502030303020204" pitchFamily="34" charset="0"/>
              </a:rPr>
              <a:t> </a:t>
            </a:r>
            <a:r>
              <a:rPr lang="en-US" dirty="0">
                <a:highlight>
                  <a:srgbClr val="C0C0C0"/>
                </a:highlight>
                <a:latin typeface="Book Antiqua" panose="02040602050305030304" pitchFamily="18" charset="0"/>
              </a:rPr>
              <a:t>Mark</a:t>
            </a:r>
            <a:r>
              <a:rPr lang="en-US" dirty="0">
                <a:latin typeface="Candara" panose="020E0502030303020204" pitchFamily="34" charset="0"/>
              </a:rPr>
              <a:t> box so both </a:t>
            </a:r>
            <a:br>
              <a:rPr lang="en-US" dirty="0">
                <a:latin typeface="Candara" panose="020E0502030303020204" pitchFamily="34" charset="0"/>
              </a:rPr>
            </a:br>
            <a:r>
              <a:rPr lang="en-US" dirty="0">
                <a:latin typeface="Candara" panose="020E0502030303020204" pitchFamily="34" charset="0"/>
              </a:rPr>
              <a:t>charts have the same details and will highlight</a:t>
            </a:r>
            <a:br>
              <a:rPr lang="en-US" dirty="0">
                <a:latin typeface="Candara" panose="020E0502030303020204" pitchFamily="34" charset="0"/>
              </a:rPr>
            </a:br>
            <a:r>
              <a:rPr lang="en-US" dirty="0">
                <a:latin typeface="Candara" panose="020E0502030303020204" pitchFamily="34" charset="0"/>
              </a:rPr>
              <a:t>each other when a data point is clicked.</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19</a:t>
            </a:r>
            <a:r>
              <a:rPr lang="en-US" i="1" dirty="0">
                <a:latin typeface="Candara" panose="020E0502030303020204" pitchFamily="34" charset="0"/>
              </a:rPr>
              <a:t> for a review.</a:t>
            </a: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DBF3A144-81D5-4E44-8E2D-12F419CBFC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681" y="2294654"/>
            <a:ext cx="5486400" cy="4114800"/>
          </a:xfrm>
          <a:prstGeom prst="rect">
            <a:avLst/>
          </a:prstGeom>
          <a:ln>
            <a:noFill/>
          </a:ln>
          <a:effectLst>
            <a:outerShdw blurRad="50800" dist="38100" dir="2700000" algn="tl" rotWithShape="0">
              <a:prstClr val="black">
                <a:alpha val="40000"/>
              </a:prstClr>
            </a:outerShdw>
          </a:effectLst>
        </p:spPr>
      </p:pic>
      <p:sp>
        <p:nvSpPr>
          <p:cNvPr id="9" name="Arrow: Right 8">
            <a:extLst>
              <a:ext uri="{FF2B5EF4-FFF2-40B4-BE49-F238E27FC236}">
                <a16:creationId xmlns:a16="http://schemas.microsoft.com/office/drawing/2014/main" id="{A8CD8BD0-96C8-490B-8CE5-1FCA953C0069}"/>
              </a:ext>
            </a:extLst>
          </p:cNvPr>
          <p:cNvSpPr/>
          <p:nvPr/>
        </p:nvSpPr>
        <p:spPr>
          <a:xfrm>
            <a:off x="8685802" y="427651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00B8BB37-B8B3-4EEE-879E-1B9BAE45AE7A}"/>
              </a:ext>
            </a:extLst>
          </p:cNvPr>
          <p:cNvSpPr/>
          <p:nvPr/>
        </p:nvSpPr>
        <p:spPr>
          <a:xfrm>
            <a:off x="10237705" y="365117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EAF23F0-273E-470B-BE2C-76F396306C1C}"/>
              </a:ext>
            </a:extLst>
          </p:cNvPr>
          <p:cNvSpPr/>
          <p:nvPr/>
        </p:nvSpPr>
        <p:spPr>
          <a:xfrm>
            <a:off x="10708621" y="4200935"/>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87012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8810">
        <p15:prstTrans prst="peelOff"/>
      </p:transition>
    </mc:Choice>
    <mc:Fallback>
      <p:transition spd="slow" advTm="188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left)">
                                      <p:cBhvr>
                                        <p:cTn id="36" dur="5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wipe(left)">
                                      <p:cBhvr>
                                        <p:cTn id="41" dur="5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up)">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662541"/>
          </a:xfrm>
          <a:prstGeom prst="rect">
            <a:avLst/>
          </a:prstGeom>
          <a:noFill/>
        </p:spPr>
        <p:txBody>
          <a:bodyPr wrap="square" rtlCol="0">
            <a:spAutoFit/>
          </a:bodyPr>
          <a:lstStyle/>
          <a:p>
            <a:pPr marL="548640" indent="-285750">
              <a:spcAft>
                <a:spcPts val="1200"/>
              </a:spcAft>
              <a:buFont typeface="Arial" panose="020B0604020202020204" pitchFamily="34" charset="0"/>
              <a:buChar char="•"/>
            </a:pPr>
            <a:r>
              <a:rPr lang="en-US" dirty="0">
                <a:latin typeface="Candara" panose="020E0502030303020204" pitchFamily="34" charset="0"/>
              </a:rPr>
              <a:t>Switch to the scatter chart.</a:t>
            </a:r>
          </a:p>
          <a:p>
            <a:pPr marL="548640" indent="-285750">
              <a:spcAft>
                <a:spcPts val="1200"/>
              </a:spcAft>
              <a:buFont typeface="Arial" panose="020B0604020202020204" pitchFamily="34" charset="0"/>
              <a:buChar char="•"/>
            </a:pPr>
            <a:r>
              <a:rPr lang="en-US" dirty="0">
                <a:latin typeface="Candara" panose="020E0502030303020204" pitchFamily="34" charset="0"/>
              </a:rPr>
              <a:t>Go to </a:t>
            </a:r>
            <a:r>
              <a:rPr lang="en-US" dirty="0">
                <a:highlight>
                  <a:srgbClr val="C0C0C0"/>
                </a:highlight>
                <a:latin typeface="Candara" panose="020E0502030303020204" pitchFamily="34" charset="0"/>
              </a:rPr>
              <a:t>Edit sizes…</a:t>
            </a:r>
            <a:r>
              <a:rPr lang="en-US" dirty="0">
                <a:latin typeface="Candara" panose="020E0502030303020204" pitchFamily="34" charset="0"/>
              </a:rPr>
              <a:t> from the size legend.</a:t>
            </a:r>
            <a:br>
              <a:rPr lang="en-US" dirty="0">
                <a:latin typeface="Candara" panose="020E0502030303020204" pitchFamily="34" charset="0"/>
              </a:rPr>
            </a:br>
            <a:r>
              <a:rPr lang="en-US" i="1" dirty="0">
                <a:latin typeface="Candara" panose="020E0502030303020204" pitchFamily="34" charset="0"/>
              </a:rPr>
              <a:t>*See slide</a:t>
            </a:r>
            <a:r>
              <a:rPr lang="en-US" i="1" dirty="0">
                <a:latin typeface="Candara" panose="020E0502030303020204" pitchFamily="34" charset="0"/>
                <a:hlinkClick r:id="rId4" action="ppaction://hlinksldjump"/>
              </a:rPr>
              <a:t> 20</a:t>
            </a:r>
            <a:r>
              <a:rPr lang="en-US" i="1" dirty="0">
                <a:latin typeface="Candara" panose="020E0502030303020204" pitchFamily="34" charset="0"/>
              </a:rPr>
              <a:t> for a review.</a:t>
            </a:r>
            <a:endParaRPr lang="en-US" dirty="0">
              <a:latin typeface="Candara" panose="020E0502030303020204" pitchFamily="34" charset="0"/>
            </a:endParaRPr>
          </a:p>
          <a:p>
            <a:pPr marL="548640" indent="-285750">
              <a:spcAft>
                <a:spcPts val="1200"/>
              </a:spcAft>
              <a:buFont typeface="Arial" panose="020B0604020202020204" pitchFamily="34" charset="0"/>
              <a:buChar char="•"/>
            </a:pPr>
            <a:r>
              <a:rPr lang="en-US" dirty="0">
                <a:latin typeface="Candara" panose="020E0502030303020204" pitchFamily="34" charset="0"/>
              </a:rPr>
              <a:t>Hold the paper up to your screen so that the edge aligns with the left border of the dialog box.</a:t>
            </a:r>
          </a:p>
          <a:p>
            <a:pPr marL="548640" indent="-285750">
              <a:spcAft>
                <a:spcPts val="1200"/>
              </a:spcAft>
              <a:buFont typeface="Arial" panose="020B0604020202020204" pitchFamily="34" charset="0"/>
              <a:buChar char="•"/>
            </a:pPr>
            <a:r>
              <a:rPr lang="en-US" dirty="0">
                <a:latin typeface="Candara" panose="020E0502030303020204" pitchFamily="34" charset="0"/>
              </a:rPr>
              <a:t>Adjust the slider so the inner border is directly above the mark on the paper.</a:t>
            </a:r>
          </a:p>
          <a:p>
            <a:pPr marL="548640" indent="-285750">
              <a:spcAft>
                <a:spcPts val="1200"/>
              </a:spcAft>
              <a:buFont typeface="Arial" panose="020B0604020202020204" pitchFamily="34" charset="0"/>
              <a:buChar char="•"/>
            </a:pPr>
            <a:r>
              <a:rPr lang="en-US" dirty="0">
                <a:highlight>
                  <a:srgbClr val="C0C0C0"/>
                </a:highlight>
                <a:latin typeface="Candara" panose="020E0502030303020204" pitchFamily="34" charset="0"/>
              </a:rPr>
              <a:t>OK</a:t>
            </a:r>
            <a:r>
              <a:rPr lang="en-US" dirty="0">
                <a:latin typeface="Candara" panose="020E0502030303020204" pitchFamily="34" charset="0"/>
              </a:rPr>
              <a:t> out.</a:t>
            </a: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614840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910">
        <p15:prstTrans prst="peelOff"/>
      </p:transition>
    </mc:Choice>
    <mc:Fallback>
      <p:transition spd="slow" advTm="79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5232202"/>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Our dashboard now uses visual cues consistently, so let’s move on to the finer details of the layout.  Start by removing the chart titles to eliminate their redundant text, and plan on adding a dashboard title to provide overall information, and captions to note chart-specific descriptions.</a:t>
            </a:r>
          </a:p>
          <a:p>
            <a:pPr marL="548640" indent="-285750">
              <a:spcAft>
                <a:spcPts val="1200"/>
              </a:spcAft>
              <a:buFont typeface="Arial" panose="020B0604020202020204" pitchFamily="34" charset="0"/>
              <a:buChar char="•"/>
            </a:pPr>
            <a:r>
              <a:rPr lang="en-US" dirty="0">
                <a:latin typeface="Candara" panose="020E0502030303020204" pitchFamily="34" charset="0"/>
              </a:rPr>
              <a:t>Right click a chart title. </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Hide Title</a:t>
            </a:r>
            <a:r>
              <a:rPr lang="en-US" dirty="0">
                <a:latin typeface="Candara" panose="020E0502030303020204" pitchFamily="34" charset="0"/>
              </a:rPr>
              <a:t>.</a:t>
            </a:r>
          </a:p>
          <a:p>
            <a:pPr marL="262890">
              <a:spcAft>
                <a:spcPts val="1200"/>
              </a:spcAft>
            </a:pPr>
            <a:r>
              <a:rPr lang="en-US" dirty="0">
                <a:latin typeface="Candara" panose="020E0502030303020204" pitchFamily="34" charset="0"/>
              </a:rPr>
              <a:t>Now, resize the map to eliminate the wasted space on either side, and then reposition it.</a:t>
            </a:r>
          </a:p>
          <a:p>
            <a:pPr marL="548640" indent="-285750">
              <a:spcAft>
                <a:spcPts val="1200"/>
              </a:spcAft>
              <a:buFont typeface="Arial" panose="020B0604020202020204" pitchFamily="34" charset="0"/>
              <a:buChar char="•"/>
            </a:pPr>
            <a:r>
              <a:rPr lang="en-US" dirty="0">
                <a:latin typeface="Candara" panose="020E0502030303020204" pitchFamily="34" charset="0"/>
              </a:rPr>
              <a:t>In the left pane, click on the </a:t>
            </a:r>
            <a:r>
              <a:rPr lang="en-US" dirty="0">
                <a:highlight>
                  <a:srgbClr val="C0C0C0"/>
                </a:highlight>
                <a:latin typeface="Candara" panose="020E0502030303020204" pitchFamily="34" charset="0"/>
              </a:rPr>
              <a:t>Layout</a:t>
            </a:r>
            <a:r>
              <a:rPr lang="en-US" dirty="0">
                <a:latin typeface="Candara" panose="020E0502030303020204" pitchFamily="34" charset="0"/>
              </a:rPr>
              <a:t> tab.</a:t>
            </a:r>
          </a:p>
          <a:p>
            <a:pPr marL="548640" indent="-285750">
              <a:spcAft>
                <a:spcPts val="1200"/>
              </a:spcAft>
              <a:buFont typeface="Arial" panose="020B0604020202020204" pitchFamily="34" charset="0"/>
              <a:buChar char="•"/>
            </a:pPr>
            <a:r>
              <a:rPr lang="en-US" dirty="0">
                <a:latin typeface="Candara" panose="020E0502030303020204" pitchFamily="34" charset="0"/>
              </a:rPr>
              <a:t>Check the box next to </a:t>
            </a:r>
            <a:r>
              <a:rPr lang="en-US" dirty="0">
                <a:highlight>
                  <a:srgbClr val="C0C0C0"/>
                </a:highlight>
                <a:latin typeface="Candara" panose="020E0502030303020204" pitchFamily="34" charset="0"/>
              </a:rPr>
              <a:t>Floating</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Under </a:t>
            </a:r>
            <a:r>
              <a:rPr lang="en-US" dirty="0">
                <a:highlight>
                  <a:srgbClr val="C0C0C0"/>
                </a:highlight>
                <a:latin typeface="Candara" panose="020E0502030303020204" pitchFamily="34" charset="0"/>
              </a:rPr>
              <a:t>Position</a:t>
            </a:r>
            <a:r>
              <a:rPr lang="en-US" dirty="0">
                <a:latin typeface="Candara" panose="020E0502030303020204" pitchFamily="34" charset="0"/>
              </a:rPr>
              <a:t>, set </a:t>
            </a:r>
            <a:r>
              <a:rPr lang="en-US" dirty="0">
                <a:highlight>
                  <a:srgbClr val="C0C0C0"/>
                </a:highlight>
                <a:latin typeface="Candara" panose="020E0502030303020204" pitchFamily="34" charset="0"/>
              </a:rPr>
              <a:t>x</a:t>
            </a:r>
            <a:r>
              <a:rPr lang="en-US" dirty="0">
                <a:latin typeface="Candara" panose="020E0502030303020204" pitchFamily="34" charset="0"/>
              </a:rPr>
              <a:t> to 920 and </a:t>
            </a:r>
            <a:r>
              <a:rPr lang="en-US" dirty="0">
                <a:highlight>
                  <a:srgbClr val="C0C0C0"/>
                </a:highlight>
                <a:latin typeface="Candara" panose="020E0502030303020204" pitchFamily="34" charset="0"/>
              </a:rPr>
              <a:t>y</a:t>
            </a:r>
            <a:r>
              <a:rPr lang="en-US" dirty="0">
                <a:latin typeface="Candara" panose="020E0502030303020204" pitchFamily="34" charset="0"/>
              </a:rPr>
              <a:t> to 110.  </a:t>
            </a:r>
          </a:p>
          <a:p>
            <a:pPr marL="548640" indent="-285750">
              <a:spcAft>
                <a:spcPts val="1200"/>
              </a:spcAft>
              <a:buFont typeface="Arial" panose="020B0604020202020204" pitchFamily="34" charset="0"/>
              <a:buChar char="•"/>
            </a:pPr>
            <a:r>
              <a:rPr lang="en-US" dirty="0">
                <a:latin typeface="Candara" panose="020E0502030303020204" pitchFamily="34" charset="0"/>
              </a:rPr>
              <a:t>Under </a:t>
            </a:r>
            <a:r>
              <a:rPr lang="en-US" dirty="0">
                <a:highlight>
                  <a:srgbClr val="C0C0C0"/>
                </a:highlight>
                <a:latin typeface="Candara" panose="020E0502030303020204" pitchFamily="34" charset="0"/>
              </a:rPr>
              <a:t>Size</a:t>
            </a:r>
            <a:r>
              <a:rPr lang="en-US" dirty="0">
                <a:latin typeface="Candara" panose="020E0502030303020204" pitchFamily="34" charset="0"/>
              </a:rPr>
              <a:t>, set </a:t>
            </a:r>
            <a:r>
              <a:rPr lang="en-US" dirty="0">
                <a:highlight>
                  <a:srgbClr val="C0C0C0"/>
                </a:highlight>
                <a:latin typeface="Candara" panose="020E0502030303020204" pitchFamily="34" charset="0"/>
              </a:rPr>
              <a:t>w</a:t>
            </a:r>
            <a:r>
              <a:rPr lang="en-US" dirty="0">
                <a:latin typeface="Candara" panose="020E0502030303020204" pitchFamily="34" charset="0"/>
              </a:rPr>
              <a:t> to 590 and </a:t>
            </a:r>
            <a:r>
              <a:rPr lang="en-US" dirty="0">
                <a:highlight>
                  <a:srgbClr val="C0C0C0"/>
                </a:highlight>
                <a:latin typeface="Candara" panose="020E0502030303020204" pitchFamily="34" charset="0"/>
              </a:rPr>
              <a:t>h</a:t>
            </a:r>
            <a:r>
              <a:rPr lang="en-US" dirty="0">
                <a:latin typeface="Candara" panose="020E0502030303020204" pitchFamily="34" charset="0"/>
              </a:rPr>
              <a:t> to 500. </a:t>
            </a: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8AEC9683-6FB3-4655-9013-ABDD461EC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1780" y="3098693"/>
            <a:ext cx="3249827" cy="914400"/>
          </a:xfrm>
          <a:prstGeom prst="rect">
            <a:avLst/>
          </a:prstGeom>
          <a:ln>
            <a:no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A82456F7-BAD3-433C-95C3-7643EAD71B7B}"/>
              </a:ext>
            </a:extLst>
          </p:cNvPr>
          <p:cNvPicPr>
            <a:picLocks noChangeAspect="1"/>
          </p:cNvPicPr>
          <p:nvPr/>
        </p:nvPicPr>
        <p:blipFill rotWithShape="1">
          <a:blip r:embed="rId5">
            <a:extLst>
              <a:ext uri="{28A0092B-C50C-407E-A947-70E740481C1C}">
                <a14:useLocalDpi xmlns:a14="http://schemas.microsoft.com/office/drawing/2010/main" val="0"/>
              </a:ext>
            </a:extLst>
          </a:blip>
          <a:srcRect b="27624"/>
          <a:stretch/>
        </p:blipFill>
        <p:spPr>
          <a:xfrm>
            <a:off x="10123628" y="4043031"/>
            <a:ext cx="1626104" cy="1965960"/>
          </a:xfrm>
          <a:prstGeom prst="rect">
            <a:avLst/>
          </a:prstGeom>
          <a:ln>
            <a:noFill/>
          </a:ln>
          <a:effectLst>
            <a:outerShdw blurRad="50800" dist="38100" dir="2700000" algn="tl" rotWithShape="0">
              <a:prstClr val="black">
                <a:alpha val="40000"/>
              </a:prstClr>
            </a:outerShdw>
          </a:effectLst>
        </p:spPr>
      </p:pic>
      <p:sp>
        <p:nvSpPr>
          <p:cNvPr id="12" name="Arrow: Left 11">
            <a:extLst>
              <a:ext uri="{FF2B5EF4-FFF2-40B4-BE49-F238E27FC236}">
                <a16:creationId xmlns:a16="http://schemas.microsoft.com/office/drawing/2014/main" id="{AFF9E1F9-632C-4977-8A90-F80E23323ECF}"/>
              </a:ext>
            </a:extLst>
          </p:cNvPr>
          <p:cNvSpPr/>
          <p:nvPr/>
        </p:nvSpPr>
        <p:spPr>
          <a:xfrm>
            <a:off x="8291036" y="363094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EEB83C89-4E80-49EA-B3A4-654AE17399ED}"/>
              </a:ext>
            </a:extLst>
          </p:cNvPr>
          <p:cNvSpPr/>
          <p:nvPr/>
        </p:nvSpPr>
        <p:spPr>
          <a:xfrm>
            <a:off x="11277416" y="3797200"/>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9F4A801D-1241-4551-A0B4-F6C6BB055DC5}"/>
              </a:ext>
            </a:extLst>
          </p:cNvPr>
          <p:cNvSpPr/>
          <p:nvPr/>
        </p:nvSpPr>
        <p:spPr>
          <a:xfrm>
            <a:off x="9993276" y="481834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8879B531-7FF8-4F34-A89E-E4544BF7BF8F}"/>
              </a:ext>
            </a:extLst>
          </p:cNvPr>
          <p:cNvSpPr/>
          <p:nvPr/>
        </p:nvSpPr>
        <p:spPr>
          <a:xfrm>
            <a:off x="10040787" y="528192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36165272-736C-40BE-8956-17754D4F46C3}"/>
              </a:ext>
            </a:extLst>
          </p:cNvPr>
          <p:cNvSpPr/>
          <p:nvPr/>
        </p:nvSpPr>
        <p:spPr>
          <a:xfrm>
            <a:off x="11149268" y="5261147"/>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9B81FCF7-8006-4B72-A7AB-94277D0D3AE3}"/>
              </a:ext>
            </a:extLst>
          </p:cNvPr>
          <p:cNvSpPr/>
          <p:nvPr/>
        </p:nvSpPr>
        <p:spPr>
          <a:xfrm>
            <a:off x="10061107" y="571880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a:extLst>
              <a:ext uri="{FF2B5EF4-FFF2-40B4-BE49-F238E27FC236}">
                <a16:creationId xmlns:a16="http://schemas.microsoft.com/office/drawing/2014/main" id="{0A9E4DDD-AB19-4A35-9E9F-56A40B9239B0}"/>
              </a:ext>
            </a:extLst>
          </p:cNvPr>
          <p:cNvSpPr/>
          <p:nvPr/>
        </p:nvSpPr>
        <p:spPr>
          <a:xfrm>
            <a:off x="11211845" y="570864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36202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9604">
        <p15:prstTrans prst="peelOff"/>
      </p:transition>
    </mc:Choice>
    <mc:Fallback>
      <p:transition spd="slow" advTm="296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wipe(left)">
                                      <p:cBhvr>
                                        <p:cTn id="37" dur="5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5" end="5"/>
                                            </p:txEl>
                                          </p:spTgt>
                                        </p:tgtEl>
                                        <p:attrNameLst>
                                          <p:attrName>style.visibility</p:attrName>
                                        </p:attrNameLst>
                                      </p:cBhvr>
                                      <p:to>
                                        <p:strVal val="visible"/>
                                      </p:to>
                                    </p:set>
                                    <p:animEffect transition="in" filter="wipe(left)">
                                      <p:cBhvr>
                                        <p:cTn id="51" dur="500"/>
                                        <p:tgtEl>
                                          <p:spTgt spid="11">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animEffect transition="in" filter="wipe(left)">
                                      <p:cBhvr>
                                        <p:cTn id="61" dur="500"/>
                                        <p:tgtEl>
                                          <p:spTgt spid="11">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right)">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
                                            <p:txEl>
                                              <p:pRg st="7" end="7"/>
                                            </p:txEl>
                                          </p:spTgt>
                                        </p:tgtEl>
                                        <p:attrNameLst>
                                          <p:attrName>style.visibility</p:attrName>
                                        </p:attrNameLst>
                                      </p:cBhvr>
                                      <p:to>
                                        <p:strVal val="visible"/>
                                      </p:to>
                                    </p:set>
                                    <p:animEffect transition="in" filter="wipe(left)">
                                      <p:cBhvr>
                                        <p:cTn id="75" dur="500"/>
                                        <p:tgtEl>
                                          <p:spTgt spid="11">
                                            <p:txEl>
                                              <p:pRg st="7" end="7"/>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ipe(left)">
                                      <p:cBhvr>
                                        <p:cTn id="80" dur="500"/>
                                        <p:tgtEl>
                                          <p:spTgt spid="17"/>
                                        </p:tgtEl>
                                      </p:cBhvr>
                                    </p:animEffect>
                                  </p:childTnLst>
                                </p:cTn>
                              </p:par>
                            </p:childTnLst>
                          </p:cTn>
                        </p:par>
                        <p:par>
                          <p:cTn id="81" fill="hold">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right)">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770537"/>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Let’s also delineate our objects.  </a:t>
            </a:r>
          </a:p>
          <a:p>
            <a:pPr marL="548640" indent="-285750">
              <a:spcAft>
                <a:spcPts val="1200"/>
              </a:spcAft>
              <a:buFont typeface="Arial" panose="020B0604020202020204" pitchFamily="34" charset="0"/>
              <a:buChar char="•"/>
            </a:pPr>
            <a:r>
              <a:rPr lang="en-US" dirty="0">
                <a:latin typeface="Candara" panose="020E0502030303020204" pitchFamily="34" charset="0"/>
              </a:rPr>
              <a:t>Click the arrow to the right of </a:t>
            </a:r>
            <a:r>
              <a:rPr lang="en-US" dirty="0">
                <a:highlight>
                  <a:srgbClr val="C0C0C0"/>
                </a:highlight>
                <a:latin typeface="Candara" panose="020E0502030303020204" pitchFamily="34" charset="0"/>
              </a:rPr>
              <a:t>Border</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Select the solid line, and change its color to a light gray which won’t </a:t>
            </a:r>
            <a:br>
              <a:rPr lang="en-US" dirty="0">
                <a:latin typeface="Candara" panose="020E0502030303020204" pitchFamily="34" charset="0"/>
              </a:rPr>
            </a:br>
            <a:r>
              <a:rPr lang="en-US" dirty="0">
                <a:latin typeface="Candara" panose="020E0502030303020204" pitchFamily="34" charset="0"/>
              </a:rPr>
              <a:t>draw the eye but will still lend a subtle border.</a:t>
            </a:r>
          </a:p>
          <a:p>
            <a:pPr marL="262890">
              <a:spcAft>
                <a:spcPts val="1200"/>
              </a:spcAft>
            </a:pPr>
            <a:r>
              <a:rPr lang="en-US" dirty="0">
                <a:latin typeface="Candara" panose="020E0502030303020204" pitchFamily="34" charset="0"/>
              </a:rPr>
              <a:t>Repeat the steps for the scatter chart and legends.</a:t>
            </a:r>
            <a:br>
              <a:rPr lang="en-US" dirty="0">
                <a:latin typeface="Candara" panose="020E0502030303020204" pitchFamily="34" charset="0"/>
              </a:rPr>
            </a:br>
            <a:r>
              <a:rPr lang="en-US" dirty="0">
                <a:latin typeface="Candara" panose="020E0502030303020204" pitchFamily="34" charset="0"/>
              </a:rPr>
              <a:t>Note:  The dimensions you use will vary according to your screen size, as  Tableau does not offer the option to set size and position by percentage to take advantage of the automatic sizing when floating objects.</a:t>
            </a:r>
            <a:br>
              <a:rPr lang="en-US" dirty="0">
                <a:latin typeface="Candara" panose="020E0502030303020204" pitchFamily="34" charset="0"/>
              </a:rPr>
            </a:br>
            <a:r>
              <a:rPr lang="en-US" dirty="0">
                <a:latin typeface="Candara" panose="020E0502030303020204" pitchFamily="34" charset="0"/>
              </a:rPr>
              <a:t>Suggested layout settings:</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AD2E322E-24DC-4E9B-9C16-DA2D270FABAA}"/>
              </a:ext>
            </a:extLst>
          </p:cNvPr>
          <p:cNvPicPr>
            <a:picLocks noChangeAspect="1"/>
          </p:cNvPicPr>
          <p:nvPr/>
        </p:nvPicPr>
        <p:blipFill rotWithShape="1">
          <a:blip r:embed="rId4">
            <a:extLst>
              <a:ext uri="{28A0092B-C50C-407E-A947-70E740481C1C}">
                <a14:useLocalDpi xmlns:a14="http://schemas.microsoft.com/office/drawing/2010/main" val="0"/>
              </a:ext>
            </a:extLst>
          </a:blip>
          <a:srcRect t="50147"/>
          <a:stretch/>
        </p:blipFill>
        <p:spPr>
          <a:xfrm>
            <a:off x="9273712" y="2453393"/>
            <a:ext cx="1600200" cy="1332593"/>
          </a:xfrm>
          <a:prstGeom prst="rect">
            <a:avLst/>
          </a:prstGeom>
          <a:ln>
            <a:noFill/>
          </a:ln>
          <a:effectLst>
            <a:outerShdw blurRad="50800" dist="38100" dir="2700000" algn="tl" rotWithShape="0">
              <a:prstClr val="black">
                <a:alpha val="40000"/>
              </a:prstClr>
            </a:outerShdw>
          </a:effectLst>
        </p:spPr>
      </p:pic>
      <p:sp>
        <p:nvSpPr>
          <p:cNvPr id="16" name="Arrow: Left 15">
            <a:extLst>
              <a:ext uri="{FF2B5EF4-FFF2-40B4-BE49-F238E27FC236}">
                <a16:creationId xmlns:a16="http://schemas.microsoft.com/office/drawing/2014/main" id="{36165272-736C-40BE-8956-17754D4F46C3}"/>
              </a:ext>
            </a:extLst>
          </p:cNvPr>
          <p:cNvSpPr/>
          <p:nvPr/>
        </p:nvSpPr>
        <p:spPr>
          <a:xfrm>
            <a:off x="10724329" y="310237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FF15BEAA-7542-49D2-BA7C-ECA2D724F09C}"/>
              </a:ext>
            </a:extLst>
          </p:cNvPr>
          <p:cNvSpPr/>
          <p:nvPr/>
        </p:nvSpPr>
        <p:spPr>
          <a:xfrm>
            <a:off x="9864096" y="3332234"/>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970A2614-19AD-438E-8038-7B974F38F31E}"/>
              </a:ext>
            </a:extLst>
          </p:cNvPr>
          <p:cNvGraphicFramePr>
            <a:graphicFrameLocks noGrp="1"/>
          </p:cNvGraphicFramePr>
          <p:nvPr>
            <p:extLst>
              <p:ext uri="{D42A27DB-BD31-4B8C-83A1-F6EECF244321}">
                <p14:modId xmlns:p14="http://schemas.microsoft.com/office/powerpoint/2010/main" val="3642172317"/>
              </p:ext>
            </p:extLst>
          </p:nvPr>
        </p:nvGraphicFramePr>
        <p:xfrm>
          <a:off x="4525327" y="4779784"/>
          <a:ext cx="3977640" cy="1143000"/>
        </p:xfrm>
        <a:graphic>
          <a:graphicData uri="http://schemas.openxmlformats.org/drawingml/2006/table">
            <a:tbl>
              <a:tblPr firstRow="1" bandRow="1">
                <a:tableStyleId>{7DF18680-E054-41AD-8BC1-D1AEF772440D}</a:tableStyleId>
              </a:tblPr>
              <a:tblGrid>
                <a:gridCol w="1600200">
                  <a:extLst>
                    <a:ext uri="{9D8B030D-6E8A-4147-A177-3AD203B41FA5}">
                      <a16:colId xmlns:a16="http://schemas.microsoft.com/office/drawing/2014/main" val="2913831321"/>
                    </a:ext>
                  </a:extLst>
                </a:gridCol>
                <a:gridCol w="594360">
                  <a:extLst>
                    <a:ext uri="{9D8B030D-6E8A-4147-A177-3AD203B41FA5}">
                      <a16:colId xmlns:a16="http://schemas.microsoft.com/office/drawing/2014/main" val="3814989251"/>
                    </a:ext>
                  </a:extLst>
                </a:gridCol>
                <a:gridCol w="594360">
                  <a:extLst>
                    <a:ext uri="{9D8B030D-6E8A-4147-A177-3AD203B41FA5}">
                      <a16:colId xmlns:a16="http://schemas.microsoft.com/office/drawing/2014/main" val="3983765822"/>
                    </a:ext>
                  </a:extLst>
                </a:gridCol>
                <a:gridCol w="594360">
                  <a:extLst>
                    <a:ext uri="{9D8B030D-6E8A-4147-A177-3AD203B41FA5}">
                      <a16:colId xmlns:a16="http://schemas.microsoft.com/office/drawing/2014/main" val="3424056781"/>
                    </a:ext>
                  </a:extLst>
                </a:gridCol>
                <a:gridCol w="594360">
                  <a:extLst>
                    <a:ext uri="{9D8B030D-6E8A-4147-A177-3AD203B41FA5}">
                      <a16:colId xmlns:a16="http://schemas.microsoft.com/office/drawing/2014/main" val="4191344653"/>
                    </a:ext>
                  </a:extLst>
                </a:gridCol>
              </a:tblGrid>
              <a:tr h="228600">
                <a:tc>
                  <a:txBody>
                    <a:bodyPr/>
                    <a:lstStyle/>
                    <a:p>
                      <a:pPr algn="ctr"/>
                      <a:r>
                        <a:rPr lang="en-US" sz="1400" dirty="0"/>
                        <a:t>Object</a:t>
                      </a:r>
                    </a:p>
                  </a:txBody>
                  <a:tcPr marT="0" marB="0"/>
                </a:tc>
                <a:tc>
                  <a:txBody>
                    <a:bodyPr/>
                    <a:lstStyle/>
                    <a:p>
                      <a:pPr algn="ctr"/>
                      <a:r>
                        <a:rPr lang="en-US" sz="1400" dirty="0"/>
                        <a:t>x</a:t>
                      </a:r>
                    </a:p>
                  </a:txBody>
                  <a:tcPr marT="0" marB="0"/>
                </a:tc>
                <a:tc>
                  <a:txBody>
                    <a:bodyPr/>
                    <a:lstStyle/>
                    <a:p>
                      <a:pPr algn="ctr"/>
                      <a:r>
                        <a:rPr lang="en-US" sz="1400" dirty="0"/>
                        <a:t>y</a:t>
                      </a:r>
                    </a:p>
                  </a:txBody>
                  <a:tcPr marT="0" marB="0"/>
                </a:tc>
                <a:tc>
                  <a:txBody>
                    <a:bodyPr/>
                    <a:lstStyle/>
                    <a:p>
                      <a:pPr algn="ctr"/>
                      <a:r>
                        <a:rPr lang="en-US" sz="1400" dirty="0"/>
                        <a:t>w</a:t>
                      </a:r>
                    </a:p>
                  </a:txBody>
                  <a:tcPr marT="0" marB="0"/>
                </a:tc>
                <a:tc>
                  <a:txBody>
                    <a:bodyPr/>
                    <a:lstStyle/>
                    <a:p>
                      <a:pPr algn="ctr"/>
                      <a:r>
                        <a:rPr lang="en-US" sz="1400" dirty="0"/>
                        <a:t>h</a:t>
                      </a:r>
                    </a:p>
                  </a:txBody>
                  <a:tcPr marT="0" marB="0"/>
                </a:tc>
                <a:extLst>
                  <a:ext uri="{0D108BD9-81ED-4DB2-BD59-A6C34878D82A}">
                    <a16:rowId xmlns:a16="http://schemas.microsoft.com/office/drawing/2014/main" val="3120567982"/>
                  </a:ext>
                </a:extLst>
              </a:tr>
              <a:tr h="228600">
                <a:tc>
                  <a:txBody>
                    <a:bodyPr/>
                    <a:lstStyle/>
                    <a:p>
                      <a:r>
                        <a:rPr lang="en-US" sz="1400" dirty="0"/>
                        <a:t>Scatter chart</a:t>
                      </a:r>
                    </a:p>
                  </a:txBody>
                  <a:tcPr marT="0" marB="0"/>
                </a:tc>
                <a:tc>
                  <a:txBody>
                    <a:bodyPr/>
                    <a:lstStyle/>
                    <a:p>
                      <a:r>
                        <a:rPr lang="en-US" sz="1400" dirty="0"/>
                        <a:t>0</a:t>
                      </a:r>
                    </a:p>
                  </a:txBody>
                  <a:tcPr marT="0" marB="0"/>
                </a:tc>
                <a:tc>
                  <a:txBody>
                    <a:bodyPr/>
                    <a:lstStyle/>
                    <a:p>
                      <a:r>
                        <a:rPr lang="en-US" sz="1400" dirty="0"/>
                        <a:t>110</a:t>
                      </a:r>
                    </a:p>
                  </a:txBody>
                  <a:tcPr marT="0" marB="0"/>
                </a:tc>
                <a:tc>
                  <a:txBody>
                    <a:bodyPr/>
                    <a:lstStyle/>
                    <a:p>
                      <a:r>
                        <a:rPr lang="en-US" sz="1400" dirty="0"/>
                        <a:t>910</a:t>
                      </a:r>
                    </a:p>
                  </a:txBody>
                  <a:tcPr marT="0" marB="0"/>
                </a:tc>
                <a:tc>
                  <a:txBody>
                    <a:bodyPr/>
                    <a:lstStyle/>
                    <a:p>
                      <a:r>
                        <a:rPr lang="en-US" sz="1400" dirty="0"/>
                        <a:t>500</a:t>
                      </a:r>
                    </a:p>
                  </a:txBody>
                  <a:tcPr marT="0" marB="0"/>
                </a:tc>
                <a:extLst>
                  <a:ext uri="{0D108BD9-81ED-4DB2-BD59-A6C34878D82A}">
                    <a16:rowId xmlns:a16="http://schemas.microsoft.com/office/drawing/2014/main" val="2964348924"/>
                  </a:ext>
                </a:extLst>
              </a:tr>
              <a:tr h="228600">
                <a:tc>
                  <a:txBody>
                    <a:bodyPr/>
                    <a:lstStyle/>
                    <a:p>
                      <a:r>
                        <a:rPr lang="en-US" sz="1400" dirty="0"/>
                        <a:t>Year legend</a:t>
                      </a:r>
                    </a:p>
                  </a:txBody>
                  <a:tcPr marT="0" marB="0"/>
                </a:tc>
                <a:tc>
                  <a:txBody>
                    <a:bodyPr/>
                    <a:lstStyle/>
                    <a:p>
                      <a:r>
                        <a:rPr lang="en-US" sz="1400" dirty="0"/>
                        <a:t>0</a:t>
                      </a:r>
                    </a:p>
                  </a:txBody>
                  <a:tcPr marT="0" marB="0"/>
                </a:tc>
                <a:tc>
                  <a:txBody>
                    <a:bodyPr/>
                    <a:lstStyle/>
                    <a:p>
                      <a:r>
                        <a:rPr lang="en-US" sz="1400" dirty="0"/>
                        <a:t>620</a:t>
                      </a:r>
                    </a:p>
                  </a:txBody>
                  <a:tcPr marT="0" marB="0"/>
                </a:tc>
                <a:tc>
                  <a:txBody>
                    <a:bodyPr/>
                    <a:lstStyle/>
                    <a:p>
                      <a:r>
                        <a:rPr lang="en-US" sz="1400" dirty="0"/>
                        <a:t>650</a:t>
                      </a:r>
                    </a:p>
                  </a:txBody>
                  <a:tcPr marT="0" marB="0"/>
                </a:tc>
                <a:tc>
                  <a:txBody>
                    <a:bodyPr/>
                    <a:lstStyle/>
                    <a:p>
                      <a:r>
                        <a:rPr lang="en-US" sz="1400" dirty="0"/>
                        <a:t>80</a:t>
                      </a:r>
                    </a:p>
                  </a:txBody>
                  <a:tcPr marT="0" marB="0"/>
                </a:tc>
                <a:extLst>
                  <a:ext uri="{0D108BD9-81ED-4DB2-BD59-A6C34878D82A}">
                    <a16:rowId xmlns:a16="http://schemas.microsoft.com/office/drawing/2014/main" val="4211161405"/>
                  </a:ext>
                </a:extLst>
              </a:tr>
              <a:tr h="228600">
                <a:tc>
                  <a:txBody>
                    <a:bodyPr/>
                    <a:lstStyle/>
                    <a:p>
                      <a:r>
                        <a:rPr lang="en-US" sz="1400" dirty="0"/>
                        <a:t>Salary legend</a:t>
                      </a:r>
                    </a:p>
                  </a:txBody>
                  <a:tcPr marT="0" marB="0"/>
                </a:tc>
                <a:tc>
                  <a:txBody>
                    <a:bodyPr/>
                    <a:lstStyle/>
                    <a:p>
                      <a:r>
                        <a:rPr lang="en-US" sz="1400" dirty="0"/>
                        <a:t>660</a:t>
                      </a:r>
                    </a:p>
                  </a:txBody>
                  <a:tcPr marT="0" marB="0"/>
                </a:tc>
                <a:tc>
                  <a:txBody>
                    <a:bodyPr/>
                    <a:lstStyle/>
                    <a:p>
                      <a:r>
                        <a:rPr lang="en-US" sz="1400" dirty="0"/>
                        <a:t>620</a:t>
                      </a:r>
                    </a:p>
                  </a:txBody>
                  <a:tcPr marT="0" marB="0"/>
                </a:tc>
                <a:tc>
                  <a:txBody>
                    <a:bodyPr/>
                    <a:lstStyle/>
                    <a:p>
                      <a:r>
                        <a:rPr lang="en-US" sz="1400" dirty="0"/>
                        <a:t>250</a:t>
                      </a:r>
                    </a:p>
                  </a:txBody>
                  <a:tcPr marT="0" marB="0"/>
                </a:tc>
                <a:tc>
                  <a:txBody>
                    <a:bodyPr/>
                    <a:lstStyle/>
                    <a:p>
                      <a:r>
                        <a:rPr lang="en-US" sz="1400" dirty="0"/>
                        <a:t>80</a:t>
                      </a:r>
                    </a:p>
                  </a:txBody>
                  <a:tcPr marT="0" marB="0"/>
                </a:tc>
                <a:extLst>
                  <a:ext uri="{0D108BD9-81ED-4DB2-BD59-A6C34878D82A}">
                    <a16:rowId xmlns:a16="http://schemas.microsoft.com/office/drawing/2014/main" val="987336798"/>
                  </a:ext>
                </a:extLst>
              </a:tr>
              <a:tr h="228600">
                <a:tc>
                  <a:txBody>
                    <a:bodyPr/>
                    <a:lstStyle/>
                    <a:p>
                      <a:r>
                        <a:rPr lang="en-US" sz="1400" dirty="0"/>
                        <a:t>Legal basis legend</a:t>
                      </a:r>
                    </a:p>
                  </a:txBody>
                  <a:tcPr marT="0" marB="0"/>
                </a:tc>
                <a:tc>
                  <a:txBody>
                    <a:bodyPr/>
                    <a:lstStyle/>
                    <a:p>
                      <a:r>
                        <a:rPr lang="en-US" sz="1400" dirty="0"/>
                        <a:t>920</a:t>
                      </a:r>
                    </a:p>
                  </a:txBody>
                  <a:tcPr marT="0" marB="0"/>
                </a:tc>
                <a:tc>
                  <a:txBody>
                    <a:bodyPr/>
                    <a:lstStyle/>
                    <a:p>
                      <a:r>
                        <a:rPr lang="en-US" sz="1400" dirty="0"/>
                        <a:t>620</a:t>
                      </a:r>
                    </a:p>
                  </a:txBody>
                  <a:tcPr marT="0" marB="0"/>
                </a:tc>
                <a:tc>
                  <a:txBody>
                    <a:bodyPr/>
                    <a:lstStyle/>
                    <a:p>
                      <a:r>
                        <a:rPr lang="en-US" sz="1400" dirty="0"/>
                        <a:t>590</a:t>
                      </a:r>
                    </a:p>
                  </a:txBody>
                  <a:tcPr marT="0" marB="0"/>
                </a:tc>
                <a:tc>
                  <a:txBody>
                    <a:bodyPr/>
                    <a:lstStyle/>
                    <a:p>
                      <a:r>
                        <a:rPr lang="en-US" sz="1400" dirty="0"/>
                        <a:t>80</a:t>
                      </a:r>
                    </a:p>
                  </a:txBody>
                  <a:tcPr marT="0" marB="0"/>
                </a:tc>
                <a:extLst>
                  <a:ext uri="{0D108BD9-81ED-4DB2-BD59-A6C34878D82A}">
                    <a16:rowId xmlns:a16="http://schemas.microsoft.com/office/drawing/2014/main" val="2250684753"/>
                  </a:ext>
                </a:extLst>
              </a:tr>
            </a:tbl>
          </a:graphicData>
        </a:graphic>
      </p:graphicFrame>
    </p:spTree>
    <p:custDataLst>
      <p:tags r:id="rId1"/>
    </p:custDataLst>
    <p:extLst>
      <p:ext uri="{BB962C8B-B14F-4D97-AF65-F5344CB8AC3E}">
        <p14:creationId xmlns:p14="http://schemas.microsoft.com/office/powerpoint/2010/main" val="21777496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0535">
        <p15:prstTrans prst="peelOff"/>
      </p:transition>
    </mc:Choice>
    <mc:Fallback>
      <p:transition spd="slow" advTm="205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left)">
                                      <p:cBhvr>
                                        <p:cTn id="36" dur="500"/>
                                        <p:tgtEl>
                                          <p:spTgt spid="11">
                                            <p:txEl>
                                              <p:pRg st="3" end="3"/>
                                            </p:txEl>
                                          </p:spTgt>
                                        </p:tgtEl>
                                      </p:cBhvr>
                                    </p:animEffect>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46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55623"/>
            <a:ext cx="10053038" cy="406265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Hit CTRL + A to select all your data.  Be sure the header row is selected, too.</a:t>
            </a:r>
          </a:p>
          <a:p>
            <a:pPr marL="285750" indent="-285750">
              <a:spcAft>
                <a:spcPts val="1200"/>
              </a:spcAft>
              <a:buFont typeface="Arial" panose="020B0604020202020204" pitchFamily="34" charset="0"/>
              <a:buChar char="•"/>
            </a:pPr>
            <a:r>
              <a:rPr lang="en-US" dirty="0">
                <a:latin typeface="Candara" panose="020E0502030303020204" pitchFamily="34" charset="0"/>
              </a:rPr>
              <a:t>In the ribbon bar under home, hit </a:t>
            </a:r>
            <a:r>
              <a:rPr lang="en-US" sz="1700" dirty="0">
                <a:highlight>
                  <a:srgbClr val="EEEAEA"/>
                </a:highlight>
                <a:latin typeface="Book Antiqua" panose="02040602050305030304" pitchFamily="18" charset="0"/>
              </a:rPr>
              <a:t>Format as Table</a:t>
            </a:r>
            <a:r>
              <a:rPr lang="en-US" sz="1700" dirty="0">
                <a:latin typeface="Book Antiqua" panose="02040602050305030304" pitchFamily="18" charset="0"/>
              </a:rPr>
              <a:t> </a:t>
            </a:r>
            <a:r>
              <a:rPr lang="en-US" dirty="0">
                <a:latin typeface="Candara" panose="020E0502030303020204" pitchFamily="34" charset="0"/>
              </a:rPr>
              <a:t>and apply a table style to make it easier to sort and filter.</a:t>
            </a: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endParaRPr lang="en-US" dirty="0">
              <a:latin typeface="Candara" panose="020E0502030303020204" pitchFamily="34" charset="0"/>
            </a:endParaRPr>
          </a:p>
          <a:p>
            <a:pPr marL="285750" indent="-285750">
              <a:spcAft>
                <a:spcPts val="1200"/>
              </a:spcAft>
              <a:buFont typeface="Arial" panose="020B0604020202020204" pitchFamily="34" charset="0"/>
              <a:buChar char="•"/>
            </a:pPr>
            <a:r>
              <a:rPr lang="en-US" dirty="0">
                <a:latin typeface="Candara" panose="020E0502030303020204" pitchFamily="34" charset="0"/>
              </a:rPr>
              <a:t>Rearrange columns to bring fields you will be visualizing now to the beginning of the spreadsheet.</a:t>
            </a:r>
          </a:p>
          <a:p>
            <a:pPr marL="742950" lvl="1" indent="-285750">
              <a:spcAft>
                <a:spcPts val="1200"/>
              </a:spcAft>
              <a:buFont typeface="Calibri" panose="020F0502020204030204" pitchFamily="34" charset="0"/>
              <a:buChar char="▪"/>
            </a:pPr>
            <a:r>
              <a:rPr lang="en-US" dirty="0">
                <a:latin typeface="Candara" panose="020E0502030303020204" pitchFamily="34" charset="0"/>
              </a:rPr>
              <a:t>Right click on the letter above the column header you want to move.</a:t>
            </a:r>
          </a:p>
          <a:p>
            <a:pPr marL="742950" lvl="1" indent="-285750">
              <a:spcAft>
                <a:spcPts val="1200"/>
              </a:spcAft>
              <a:buFont typeface="Calibri" panose="020F0502020204030204" pitchFamily="34" charset="0"/>
              <a:buChar char="▪"/>
            </a:pPr>
            <a:r>
              <a:rPr lang="en-US" dirty="0">
                <a:latin typeface="Candara" panose="020E0502030303020204" pitchFamily="34" charset="0"/>
              </a:rPr>
              <a:t>Select </a:t>
            </a:r>
            <a:r>
              <a:rPr lang="en-US" sz="1700" dirty="0">
                <a:highlight>
                  <a:srgbClr val="EEEAEA"/>
                </a:highlight>
                <a:latin typeface="Book Antiqua" panose="02040602050305030304" pitchFamily="18" charset="0"/>
              </a:rPr>
              <a:t>Cut</a:t>
            </a:r>
            <a:r>
              <a:rPr lang="en-US" dirty="0">
                <a:latin typeface="Candara" panose="020E0502030303020204" pitchFamily="34" charset="0"/>
              </a:rPr>
              <a:t>.</a:t>
            </a:r>
          </a:p>
          <a:p>
            <a:pPr marL="742950" lvl="1" indent="-285750">
              <a:spcAft>
                <a:spcPts val="1200"/>
              </a:spcAft>
              <a:buFont typeface="Calibri" panose="020F0502020204030204" pitchFamily="34" charset="0"/>
              <a:buChar char="▪"/>
            </a:pPr>
            <a:r>
              <a:rPr lang="en-US" dirty="0">
                <a:latin typeface="Candara" panose="020E0502030303020204" pitchFamily="34" charset="0"/>
              </a:rPr>
              <a:t>Right click on the letter above the column header you want the cut column to be in front of.</a:t>
            </a:r>
          </a:p>
          <a:p>
            <a:pPr marL="742950" lvl="1" indent="-285750">
              <a:spcAft>
                <a:spcPts val="1200"/>
              </a:spcAft>
              <a:buFont typeface="Calibri" panose="020F0502020204030204" pitchFamily="34" charset="0"/>
              <a:buChar char="▪"/>
            </a:pPr>
            <a:r>
              <a:rPr lang="en-US" dirty="0">
                <a:latin typeface="Candara" panose="020E0502030303020204" pitchFamily="34" charset="0"/>
              </a:rPr>
              <a:t>Select </a:t>
            </a:r>
            <a:r>
              <a:rPr lang="en-US" sz="1700" dirty="0">
                <a:highlight>
                  <a:srgbClr val="EEEAEA"/>
                </a:highlight>
                <a:latin typeface="Book Antiqua" panose="02040602050305030304" pitchFamily="18" charset="0"/>
              </a:rPr>
              <a:t>Insert Cut Cells</a:t>
            </a:r>
            <a:r>
              <a:rPr lang="en-US" dirty="0">
                <a:latin typeface="Candara" panose="020E0502030303020204" pitchFamily="34" charset="0"/>
              </a:rPr>
              <a:t>.</a:t>
            </a:r>
            <a:endParaRPr lang="en-US" dirty="0"/>
          </a:p>
        </p:txBody>
      </p:sp>
      <p:pic>
        <p:nvPicPr>
          <p:cNvPr id="7" name="Picture 6">
            <a:extLst>
              <a:ext uri="{FF2B5EF4-FFF2-40B4-BE49-F238E27FC236}">
                <a16:creationId xmlns:a16="http://schemas.microsoft.com/office/drawing/2014/main" id="{CC339D31-5FB9-4106-8DB4-DB82809EB75C}"/>
              </a:ext>
            </a:extLst>
          </p:cNvPr>
          <p:cNvPicPr>
            <a:picLocks noChangeAspect="1"/>
          </p:cNvPicPr>
          <p:nvPr/>
        </p:nvPicPr>
        <p:blipFill rotWithShape="1">
          <a:blip r:embed="rId4">
            <a:extLst>
              <a:ext uri="{28A0092B-C50C-407E-A947-70E740481C1C}">
                <a14:useLocalDpi xmlns:a14="http://schemas.microsoft.com/office/drawing/2010/main" val="0"/>
              </a:ext>
            </a:extLst>
          </a:blip>
          <a:srcRect b="27585"/>
          <a:stretch/>
        </p:blipFill>
        <p:spPr>
          <a:xfrm>
            <a:off x="2692329" y="3232404"/>
            <a:ext cx="2743341" cy="1007088"/>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758173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2796">
        <p15:prstTrans prst="peelOff"/>
      </p:transition>
    </mc:Choice>
    <mc:Fallback>
      <p:transition spd="slow" advTm="227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939540"/>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With the color legend’s shorter size, the column widths need to be adjusted.</a:t>
            </a:r>
          </a:p>
          <a:p>
            <a:pPr marL="548640" indent="-285750">
              <a:spcAft>
                <a:spcPts val="1200"/>
              </a:spcAft>
              <a:buFont typeface="Arial" panose="020B0604020202020204" pitchFamily="34" charset="0"/>
              <a:buChar char="•"/>
            </a:pPr>
            <a:r>
              <a:rPr lang="en-US" dirty="0">
                <a:latin typeface="Candara" panose="020E0502030303020204" pitchFamily="34" charset="0"/>
              </a:rPr>
              <a:t>Hover the cursor to the left of the third column until a double-sided arrow and a dashed line appear. </a:t>
            </a:r>
          </a:p>
          <a:p>
            <a:pPr marL="548640" indent="-285750">
              <a:spcAft>
                <a:spcPts val="1200"/>
              </a:spcAft>
              <a:buFont typeface="Arial" panose="020B0604020202020204" pitchFamily="34" charset="0"/>
              <a:buChar char="•"/>
            </a:pPr>
            <a:r>
              <a:rPr lang="en-US" dirty="0">
                <a:latin typeface="Candara" panose="020E0502030303020204" pitchFamily="34" charset="0"/>
              </a:rPr>
              <a:t>Drag the arrow until the full text of each library basis shows.</a:t>
            </a:r>
          </a:p>
          <a:p>
            <a:pPr marL="262890">
              <a:spcAft>
                <a:spcPts val="1200"/>
              </a:spcAft>
            </a:pPr>
            <a:r>
              <a:rPr lang="en-US" dirty="0">
                <a:latin typeface="Candara" panose="020E0502030303020204" pitchFamily="34" charset="0"/>
              </a:rPr>
              <a:t>Note:  Tableau does not allow each column to be independently sized.  The size you select applies to every column.</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7DFEF378-CE7E-4756-8F7F-F0EDD4DE0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211" y="4467303"/>
            <a:ext cx="7799577" cy="1206775"/>
          </a:xfrm>
          <a:prstGeom prst="rect">
            <a:avLst/>
          </a:prstGeom>
          <a:ln>
            <a:noFill/>
          </a:ln>
          <a:effectLst>
            <a:outerShdw blurRad="50800" dist="38100" dir="2700000" algn="tl" rotWithShape="0">
              <a:prstClr val="black">
                <a:alpha val="40000"/>
              </a:prstClr>
            </a:outerShdw>
          </a:effectLst>
        </p:spPr>
      </p:pic>
      <p:sp>
        <p:nvSpPr>
          <p:cNvPr id="16" name="Arrow: Left 15">
            <a:extLst>
              <a:ext uri="{FF2B5EF4-FFF2-40B4-BE49-F238E27FC236}">
                <a16:creationId xmlns:a16="http://schemas.microsoft.com/office/drawing/2014/main" id="{36165272-736C-40BE-8956-17754D4F46C3}"/>
              </a:ext>
            </a:extLst>
          </p:cNvPr>
          <p:cNvSpPr/>
          <p:nvPr/>
        </p:nvSpPr>
        <p:spPr>
          <a:xfrm>
            <a:off x="5407627" y="530327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7104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2814">
        <p15:prstTrans prst="peelOff"/>
      </p:transition>
    </mc:Choice>
    <mc:Fallback>
      <p:transition spd="slow" advTm="128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524315"/>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We now have room for a dashboard title.</a:t>
            </a:r>
          </a:p>
          <a:p>
            <a:pPr marL="262890">
              <a:spcAft>
                <a:spcPts val="1200"/>
              </a:spcAft>
            </a:pPr>
            <a:r>
              <a:rPr lang="en-US" dirty="0">
                <a:latin typeface="Candara" panose="020E0502030303020204" pitchFamily="34" charset="0"/>
              </a:rPr>
              <a:t>Click on </a:t>
            </a:r>
            <a:r>
              <a:rPr lang="en-US" dirty="0">
                <a:highlight>
                  <a:srgbClr val="C0C0C0"/>
                </a:highlight>
                <a:latin typeface="Candara" panose="020E0502030303020204" pitchFamily="34" charset="0"/>
              </a:rPr>
              <a:t>Dashboard</a:t>
            </a:r>
            <a:r>
              <a:rPr lang="en-US" dirty="0">
                <a:latin typeface="Candara" panose="020E0502030303020204" pitchFamily="34" charset="0"/>
              </a:rPr>
              <a:t> in the menu bar.</a:t>
            </a:r>
          </a:p>
          <a:p>
            <a:pPr marL="262890">
              <a:spcAft>
                <a:spcPts val="1200"/>
              </a:spcAft>
            </a:pPr>
            <a:r>
              <a:rPr lang="en-US" dirty="0">
                <a:latin typeface="Candara" panose="020E0502030303020204" pitchFamily="34" charset="0"/>
              </a:rPr>
              <a:t>Select </a:t>
            </a:r>
            <a:r>
              <a:rPr lang="en-US" dirty="0">
                <a:highlight>
                  <a:srgbClr val="C0C0C0"/>
                </a:highlight>
                <a:latin typeface="Candara" panose="020E0502030303020204" pitchFamily="34" charset="0"/>
              </a:rPr>
              <a:t>Show Title</a:t>
            </a:r>
            <a:r>
              <a:rPr lang="en-US" dirty="0">
                <a:latin typeface="Candara" panose="020E0502030303020204" pitchFamily="34" charset="0"/>
              </a:rPr>
              <a:t>.</a:t>
            </a:r>
          </a:p>
          <a:p>
            <a:pPr marL="262890">
              <a:spcAft>
                <a:spcPts val="1200"/>
              </a:spcAft>
            </a:pPr>
            <a:r>
              <a:rPr lang="en-US" dirty="0">
                <a:latin typeface="Candara" panose="020E0502030303020204" pitchFamily="34" charset="0"/>
              </a:rPr>
              <a:t>Right click on the title.</a:t>
            </a:r>
          </a:p>
          <a:p>
            <a:pPr marL="262890">
              <a:spcAft>
                <a:spcPts val="1200"/>
              </a:spcAft>
            </a:pPr>
            <a:r>
              <a:rPr lang="en-US" dirty="0">
                <a:latin typeface="Candara" panose="020E0502030303020204" pitchFamily="34" charset="0"/>
              </a:rPr>
              <a:t>Choose </a:t>
            </a:r>
            <a:r>
              <a:rPr lang="en-US" dirty="0">
                <a:highlight>
                  <a:srgbClr val="C0C0C0"/>
                </a:highlight>
                <a:latin typeface="Candara" panose="020E0502030303020204" pitchFamily="34" charset="0"/>
              </a:rPr>
              <a:t>Edit Title</a:t>
            </a:r>
            <a:r>
              <a:rPr lang="en-US" dirty="0">
                <a:latin typeface="Candara" panose="020E0502030303020204" pitchFamily="34" charset="0"/>
              </a:rPr>
              <a:t>.</a:t>
            </a:r>
          </a:p>
          <a:p>
            <a:pPr marL="262890">
              <a:spcAft>
                <a:spcPts val="1200"/>
              </a:spcAft>
            </a:pPr>
            <a:r>
              <a:rPr lang="en-US" dirty="0">
                <a:latin typeface="Candara" panose="020E0502030303020204" pitchFamily="34" charset="0"/>
              </a:rPr>
              <a:t>Edit the title just as you did for chart titles.</a:t>
            </a:r>
            <a:br>
              <a:rPr lang="en-US" dirty="0">
                <a:latin typeface="Candara" panose="020E0502030303020204" pitchFamily="34" charset="0"/>
              </a:rPr>
            </a:br>
            <a:r>
              <a:rPr lang="en-US" dirty="0">
                <a:latin typeface="Candara" panose="020E0502030303020204" pitchFamily="34" charset="0"/>
              </a:rPr>
              <a:t>*</a:t>
            </a:r>
            <a:r>
              <a:rPr lang="en-US" i="1" dirty="0">
                <a:latin typeface="Candara" panose="020E0502030303020204" pitchFamily="34" charset="0"/>
              </a:rPr>
              <a:t>See </a:t>
            </a:r>
            <a:r>
              <a:rPr lang="en-US" i="1" dirty="0">
                <a:latin typeface="Candara" panose="020E0502030303020204" pitchFamily="34" charset="0"/>
                <a:hlinkClick r:id="rId4" action="ppaction://hlinksldjump"/>
              </a:rPr>
              <a:t>slide 27</a:t>
            </a:r>
            <a:r>
              <a:rPr lang="en-US" i="1" dirty="0">
                <a:latin typeface="Candara" panose="020E0502030303020204" pitchFamily="34" charset="0"/>
              </a:rPr>
              <a:t> for a review.</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8" name="Picture 7">
            <a:extLst>
              <a:ext uri="{FF2B5EF4-FFF2-40B4-BE49-F238E27FC236}">
                <a16:creationId xmlns:a16="http://schemas.microsoft.com/office/drawing/2014/main" id="{02FA4708-3985-4F26-9074-0D57311C0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0584" y="2601112"/>
            <a:ext cx="1828800" cy="2460812"/>
          </a:xfrm>
          <a:prstGeom prst="rect">
            <a:avLst/>
          </a:prstGeom>
          <a:ln>
            <a:no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3860CA20-9731-491C-9B9A-E589F072AA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6081" y="3027405"/>
            <a:ext cx="3429000" cy="2131978"/>
          </a:xfrm>
          <a:prstGeom prst="rect">
            <a:avLst/>
          </a:prstGeom>
          <a:ln>
            <a:noFill/>
          </a:ln>
          <a:effectLst>
            <a:outerShdw blurRad="50800" dist="38100" dir="2700000" algn="tl" rotWithShape="0">
              <a:prstClr val="black">
                <a:alpha val="40000"/>
              </a:prstClr>
            </a:outerShdw>
          </a:effectLst>
        </p:spPr>
      </p:pic>
      <p:sp>
        <p:nvSpPr>
          <p:cNvPr id="13" name="Arrow: Down 12">
            <a:extLst>
              <a:ext uri="{FF2B5EF4-FFF2-40B4-BE49-F238E27FC236}">
                <a16:creationId xmlns:a16="http://schemas.microsoft.com/office/drawing/2014/main" id="{C291CCB6-2047-4CDF-A4B9-F1261F68154D}"/>
              </a:ext>
            </a:extLst>
          </p:cNvPr>
          <p:cNvSpPr/>
          <p:nvPr/>
        </p:nvSpPr>
        <p:spPr>
          <a:xfrm>
            <a:off x="5988304" y="234345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36165272-736C-40BE-8956-17754D4F46C3}"/>
              </a:ext>
            </a:extLst>
          </p:cNvPr>
          <p:cNvSpPr/>
          <p:nvPr/>
        </p:nvSpPr>
        <p:spPr>
          <a:xfrm>
            <a:off x="6849762" y="434719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5E053A0-2D9A-4338-A322-312068D04FD7}"/>
              </a:ext>
            </a:extLst>
          </p:cNvPr>
          <p:cNvSpPr/>
          <p:nvPr/>
        </p:nvSpPr>
        <p:spPr>
          <a:xfrm>
            <a:off x="8971902" y="2810330"/>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A23698EC-4C0D-4CF3-A90F-DA6E160D6066}"/>
              </a:ext>
            </a:extLst>
          </p:cNvPr>
          <p:cNvSpPr/>
          <p:nvPr/>
        </p:nvSpPr>
        <p:spPr>
          <a:xfrm>
            <a:off x="10872663" y="319078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0114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2656">
        <p15:prstTrans prst="peelOff"/>
      </p:transition>
    </mc:Choice>
    <mc:Fallback>
      <p:transition spd="slow" advTm="126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3" end="3"/>
                                            </p:txEl>
                                          </p:spTgt>
                                        </p:tgtEl>
                                        <p:attrNameLst>
                                          <p:attrName>style.visibility</p:attrName>
                                        </p:attrNameLst>
                                      </p:cBhvr>
                                      <p:to>
                                        <p:strVal val="visible"/>
                                      </p:to>
                                    </p:set>
                                    <p:animEffect transition="in" filter="wipe(left)">
                                      <p:cBhvr>
                                        <p:cTn id="36" dur="500"/>
                                        <p:tgtEl>
                                          <p:spTgt spid="11">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left)">
                                      <p:cBhvr>
                                        <p:cTn id="51" dur="500"/>
                                        <p:tgtEl>
                                          <p:spTgt spid="11">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right)">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Effect transition="in" filter="wipe(left)">
                                      <p:cBhvr>
                                        <p:cTn id="61"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4" grpId="0" animBg="1"/>
      <p:bldP spid="1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955203"/>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Add the chart caption.</a:t>
            </a:r>
          </a:p>
          <a:p>
            <a:pPr marL="548640" indent="-285750">
              <a:spcAft>
                <a:spcPts val="1200"/>
              </a:spcAft>
              <a:buFont typeface="Arial" panose="020B0604020202020204" pitchFamily="34" charset="0"/>
              <a:buChar char="•"/>
            </a:pPr>
            <a:r>
              <a:rPr lang="en-US" dirty="0">
                <a:latin typeface="Candara" panose="020E0502030303020204" pitchFamily="34" charset="0"/>
              </a:rPr>
              <a:t>Click on a chart.</a:t>
            </a:r>
          </a:p>
          <a:p>
            <a:pPr marL="548640" indent="-285750">
              <a:spcAft>
                <a:spcPts val="1200"/>
              </a:spcAft>
              <a:buFont typeface="Arial" panose="020B0604020202020204" pitchFamily="34" charset="0"/>
              <a:buChar char="•"/>
            </a:pPr>
            <a:r>
              <a:rPr lang="en-US" dirty="0">
                <a:latin typeface="Candara" panose="020E0502030303020204" pitchFamily="34" charset="0"/>
              </a:rPr>
              <a:t>Click the arrow in the top corner.  The arrow may be on either the right or left side.</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Caption</a:t>
            </a:r>
            <a:r>
              <a:rPr lang="en-US" dirty="0">
                <a:latin typeface="Candara" panose="020E0502030303020204" pitchFamily="34" charset="0"/>
              </a:rPr>
              <a:t>.</a:t>
            </a:r>
          </a:p>
          <a:p>
            <a:pPr marL="262890">
              <a:spcAft>
                <a:spcPts val="1200"/>
              </a:spcAft>
            </a:pPr>
            <a:r>
              <a:rPr lang="en-US" dirty="0">
                <a:latin typeface="Candara" panose="020E0502030303020204" pitchFamily="34" charset="0"/>
              </a:rPr>
              <a:t>The caption by default is quite verbose.  Make it succinct.</a:t>
            </a:r>
          </a:p>
          <a:p>
            <a:pPr marL="548640" indent="-285750">
              <a:spcAft>
                <a:spcPts val="1200"/>
              </a:spcAft>
              <a:buFont typeface="Arial" panose="020B0604020202020204" pitchFamily="34" charset="0"/>
              <a:buChar char="•"/>
            </a:pPr>
            <a:r>
              <a:rPr lang="en-US" dirty="0">
                <a:latin typeface="Candara" panose="020E0502030303020204" pitchFamily="34" charset="0"/>
              </a:rPr>
              <a:t>Right click on the caption.</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Edit caption…</a:t>
            </a:r>
            <a:r>
              <a:rPr lang="en-US" dirty="0">
                <a:latin typeface="Candara" panose="020E0502030303020204" pitchFamily="34" charset="0"/>
              </a:rPr>
              <a:t>.</a:t>
            </a:r>
          </a:p>
          <a:p>
            <a:pPr marL="548640" indent="-285750">
              <a:spcAft>
                <a:spcPts val="1200"/>
              </a:spcAft>
              <a:buFont typeface="Arial" panose="020B0604020202020204" pitchFamily="34" charset="0"/>
              <a:buChar char="•"/>
            </a:pPr>
            <a:r>
              <a:rPr lang="en-US" dirty="0">
                <a:latin typeface="Candara" panose="020E0502030303020204" pitchFamily="34" charset="0"/>
              </a:rPr>
              <a:t>Modify the caption as you would a chart title. </a:t>
            </a:r>
            <a:br>
              <a:rPr lang="en-US" dirty="0">
                <a:latin typeface="Candara" panose="020E0502030303020204" pitchFamily="34" charset="0"/>
              </a:rPr>
            </a:br>
            <a:r>
              <a:rPr lang="en-US" i="1" dirty="0">
                <a:latin typeface="Candara" panose="020E0502030303020204" pitchFamily="34" charset="0"/>
              </a:rPr>
              <a:t>*See </a:t>
            </a:r>
            <a:r>
              <a:rPr lang="en-US" i="1" dirty="0">
                <a:latin typeface="Candara" panose="020E0502030303020204" pitchFamily="34" charset="0"/>
                <a:hlinkClick r:id="rId4" action="ppaction://hlinksldjump"/>
              </a:rPr>
              <a:t>slide 27</a:t>
            </a:r>
            <a:r>
              <a:rPr lang="en-US" i="1" dirty="0">
                <a:latin typeface="Candara" panose="020E0502030303020204" pitchFamily="34" charset="0"/>
              </a:rPr>
              <a:t> for a review.</a:t>
            </a: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2BF93B83-B72F-44A9-8BD5-43305EC41C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0628" y="2251241"/>
            <a:ext cx="1828800" cy="4012325"/>
          </a:xfrm>
          <a:prstGeom prst="rect">
            <a:avLst/>
          </a:prstGeom>
          <a:ln>
            <a:no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6F61EB3-B793-4F80-901B-4ADA0A5E6F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0720" y="4279924"/>
            <a:ext cx="1371600" cy="874986"/>
          </a:xfrm>
          <a:prstGeom prst="rect">
            <a:avLst/>
          </a:prstGeom>
          <a:ln>
            <a:noFill/>
          </a:ln>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36165272-736C-40BE-8956-17754D4F46C3}"/>
              </a:ext>
            </a:extLst>
          </p:cNvPr>
          <p:cNvSpPr/>
          <p:nvPr/>
        </p:nvSpPr>
        <p:spPr>
          <a:xfrm>
            <a:off x="9875509" y="382613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23698EC-4C0D-4CF3-A90F-DA6E160D6066}"/>
              </a:ext>
            </a:extLst>
          </p:cNvPr>
          <p:cNvSpPr/>
          <p:nvPr/>
        </p:nvSpPr>
        <p:spPr>
          <a:xfrm>
            <a:off x="9715226" y="230281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8FEA8133-AC56-4FF6-9C27-72FDDE69BB04}"/>
              </a:ext>
            </a:extLst>
          </p:cNvPr>
          <p:cNvSpPr/>
          <p:nvPr/>
        </p:nvSpPr>
        <p:spPr>
          <a:xfrm>
            <a:off x="5707582" y="431361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38191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3411">
        <p15:prstTrans prst="peelOff"/>
      </p:transition>
    </mc:Choice>
    <mc:Fallback>
      <p:transition spd="slow" advTm="1341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wipe(left)">
                                      <p:cBhvr>
                                        <p:cTn id="41" dur="5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wipe(left)">
                                      <p:cBhvr>
                                        <p:cTn id="46" dur="500"/>
                                        <p:tgtEl>
                                          <p:spTgt spid="1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
                                            <p:txEl>
                                              <p:pRg st="6" end="6"/>
                                            </p:txEl>
                                          </p:spTgt>
                                        </p:tgtEl>
                                        <p:attrNameLst>
                                          <p:attrName>style.visibility</p:attrName>
                                        </p:attrNameLst>
                                      </p:cBhvr>
                                      <p:to>
                                        <p:strVal val="visible"/>
                                      </p:to>
                                    </p:set>
                                    <p:animEffect transition="in" filter="wipe(left)">
                                      <p:cBhvr>
                                        <p:cTn id="56" dur="500"/>
                                        <p:tgtEl>
                                          <p:spTgt spid="11">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xEl>
                                              <p:pRg st="7" end="7"/>
                                            </p:txEl>
                                          </p:spTgt>
                                        </p:tgtEl>
                                        <p:attrNameLst>
                                          <p:attrName>style.visibility</p:attrName>
                                        </p:attrNameLst>
                                      </p:cBhvr>
                                      <p:to>
                                        <p:strVal val="visible"/>
                                      </p:to>
                                    </p:set>
                                    <p:animEffect transition="in" filter="wipe(left)">
                                      <p:cBhvr>
                                        <p:cTn id="6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939540"/>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Unfortunately, Tableau does not facilitate the inclusion of </a:t>
            </a:r>
            <a:br>
              <a:rPr lang="en-US" dirty="0">
                <a:latin typeface="Candara" panose="020E0502030303020204" pitchFamily="34" charset="0"/>
              </a:rPr>
            </a:br>
            <a:r>
              <a:rPr lang="en-US" dirty="0">
                <a:latin typeface="Candara" panose="020E0502030303020204" pitchFamily="34" charset="0"/>
              </a:rPr>
              <a:t>the currently viewed year in the dashboard title, so we’ll </a:t>
            </a:r>
            <a:br>
              <a:rPr lang="en-US" dirty="0">
                <a:latin typeface="Candara" panose="020E0502030303020204" pitchFamily="34" charset="0"/>
              </a:rPr>
            </a:br>
            <a:r>
              <a:rPr lang="en-US" dirty="0">
                <a:latin typeface="Candara" panose="020E0502030303020204" pitchFamily="34" charset="0"/>
              </a:rPr>
              <a:t>include it in the captions.</a:t>
            </a:r>
          </a:p>
          <a:p>
            <a:pPr marL="548640" indent="-285750">
              <a:spcAft>
                <a:spcPts val="1200"/>
              </a:spcAft>
              <a:buFont typeface="Arial" panose="020B0604020202020204" pitchFamily="34" charset="0"/>
              <a:buChar char="•"/>
            </a:pPr>
            <a:r>
              <a:rPr lang="en-US" dirty="0">
                <a:latin typeface="Candara" panose="020E0502030303020204" pitchFamily="34" charset="0"/>
              </a:rPr>
              <a:t>Click on the </a:t>
            </a:r>
            <a:r>
              <a:rPr lang="en-US" dirty="0">
                <a:highlight>
                  <a:srgbClr val="C0C0C0"/>
                </a:highlight>
                <a:latin typeface="Candara" panose="020E0502030303020204" pitchFamily="34" charset="0"/>
              </a:rPr>
              <a:t>Insert</a:t>
            </a:r>
            <a:r>
              <a:rPr lang="en-US" dirty="0">
                <a:latin typeface="Candara" panose="020E0502030303020204" pitchFamily="34" charset="0"/>
              </a:rPr>
              <a:t> dropdown.</a:t>
            </a:r>
          </a:p>
          <a:p>
            <a:pPr marL="548640" indent="-285750">
              <a:spcAft>
                <a:spcPts val="1200"/>
              </a:spcAft>
              <a:buFont typeface="Arial" panose="020B0604020202020204" pitchFamily="34" charset="0"/>
              <a:buChar char="•"/>
            </a:pPr>
            <a:r>
              <a:rPr lang="en-US" dirty="0">
                <a:latin typeface="Candara" panose="020E0502030303020204" pitchFamily="34" charset="0"/>
              </a:rPr>
              <a:t>Choose </a:t>
            </a:r>
            <a:r>
              <a:rPr lang="en-US" dirty="0">
                <a:highlight>
                  <a:srgbClr val="C0C0C0"/>
                </a:highlight>
                <a:latin typeface="Candara" panose="020E0502030303020204" pitchFamily="34" charset="0"/>
              </a:rPr>
              <a:t>Page Name</a:t>
            </a:r>
            <a:r>
              <a:rPr lang="en-US" dirty="0">
                <a:latin typeface="Candara" panose="020E0502030303020204" pitchFamily="34" charset="0"/>
              </a:rPr>
              <a:t>.</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CBC9A716-C029-4F28-9C33-45908C8AD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1649" y="2262364"/>
            <a:ext cx="2286000" cy="3707876"/>
          </a:xfrm>
          <a:prstGeom prst="rect">
            <a:avLst/>
          </a:prstGeom>
          <a:ln>
            <a:noFill/>
          </a:ln>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36165272-736C-40BE-8956-17754D4F46C3}"/>
              </a:ext>
            </a:extLst>
          </p:cNvPr>
          <p:cNvSpPr/>
          <p:nvPr/>
        </p:nvSpPr>
        <p:spPr>
          <a:xfrm>
            <a:off x="7576530" y="351017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5E053A0-2D9A-4338-A322-312068D04FD7}"/>
              </a:ext>
            </a:extLst>
          </p:cNvPr>
          <p:cNvSpPr/>
          <p:nvPr/>
        </p:nvSpPr>
        <p:spPr>
          <a:xfrm>
            <a:off x="7986382" y="2085046"/>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05124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7725">
        <p15:prstTrans prst="peelOff"/>
      </p:transition>
    </mc:Choice>
    <mc:Fallback>
      <p:transition spd="slow" advTm="77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92D5DCF7-761F-475E-9995-E8A16DD2B1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51" y="2660423"/>
            <a:ext cx="2833589" cy="3657600"/>
          </a:xfrm>
          <a:prstGeom prst="rect">
            <a:avLst/>
          </a:prstGeom>
          <a:ln>
            <a:no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093428"/>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Now the map caption is too stark and should be formatted to draw less attention.  </a:t>
            </a:r>
          </a:p>
          <a:p>
            <a:pPr marL="3200400" indent="-285750">
              <a:spcAft>
                <a:spcPts val="1200"/>
              </a:spcAft>
              <a:buFont typeface="Arial" panose="020B0604020202020204" pitchFamily="34" charset="0"/>
              <a:buChar char="•"/>
            </a:pPr>
            <a:r>
              <a:rPr lang="en-US" dirty="0">
                <a:latin typeface="Candara" panose="020E0502030303020204" pitchFamily="34" charset="0"/>
              </a:rPr>
              <a:t>Right click on the caption. </a:t>
            </a:r>
          </a:p>
          <a:p>
            <a:pPr marL="320040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Format caption...</a:t>
            </a:r>
            <a:r>
              <a:rPr lang="en-US" dirty="0">
                <a:latin typeface="Candara" panose="020E0502030303020204" pitchFamily="34" charset="0"/>
              </a:rPr>
              <a:t>.</a:t>
            </a:r>
          </a:p>
          <a:p>
            <a:pPr marL="3200400" indent="-285750">
              <a:spcAft>
                <a:spcPts val="1200"/>
              </a:spcAft>
              <a:buFont typeface="Arial" panose="020B0604020202020204" pitchFamily="34" charset="0"/>
              <a:buChar char="•"/>
            </a:pPr>
            <a:r>
              <a:rPr lang="en-US" dirty="0">
                <a:latin typeface="Candara" panose="020E0502030303020204" pitchFamily="34" charset="0"/>
              </a:rPr>
              <a:t>From the </a:t>
            </a:r>
            <a:r>
              <a:rPr lang="en-US" dirty="0">
                <a:highlight>
                  <a:srgbClr val="C0C0C0"/>
                </a:highlight>
                <a:latin typeface="Candara" panose="020E0502030303020204" pitchFamily="34" charset="0"/>
              </a:rPr>
              <a:t>Format Title and Caption</a:t>
            </a:r>
            <a:r>
              <a:rPr lang="en-US" dirty="0">
                <a:latin typeface="Candara" panose="020E0502030303020204" pitchFamily="34" charset="0"/>
              </a:rPr>
              <a:t> pane which appears to the left, </a:t>
            </a:r>
            <a:br>
              <a:rPr lang="en-US" dirty="0">
                <a:latin typeface="Candara" panose="020E0502030303020204" pitchFamily="34" charset="0"/>
              </a:rPr>
            </a:br>
            <a:r>
              <a:rPr lang="en-US" dirty="0">
                <a:latin typeface="Candara" panose="020E0502030303020204" pitchFamily="34" charset="0"/>
              </a:rPr>
              <a:t>under </a:t>
            </a:r>
            <a:r>
              <a:rPr lang="en-US" dirty="0">
                <a:highlight>
                  <a:srgbClr val="C0C0C0"/>
                </a:highlight>
                <a:latin typeface="Candara" panose="020E0502030303020204" pitchFamily="34" charset="0"/>
              </a:rPr>
              <a:t>Caption</a:t>
            </a:r>
            <a:r>
              <a:rPr lang="en-US" dirty="0">
                <a:latin typeface="Candara" panose="020E0502030303020204" pitchFamily="34" charset="0"/>
              </a:rPr>
              <a:t>, choose a light gray from the </a:t>
            </a:r>
            <a:r>
              <a:rPr lang="en-US" dirty="0">
                <a:highlight>
                  <a:srgbClr val="C0C0C0"/>
                </a:highlight>
                <a:latin typeface="Candara" panose="020E0502030303020204" pitchFamily="34" charset="0"/>
              </a:rPr>
              <a:t>Shading</a:t>
            </a:r>
            <a:r>
              <a:rPr lang="en-US" dirty="0">
                <a:latin typeface="Candara" panose="020E0502030303020204" pitchFamily="34" charset="0"/>
              </a:rPr>
              <a:t> dropdown.</a:t>
            </a:r>
          </a:p>
          <a:p>
            <a:pPr marL="3200400" indent="-285750">
              <a:spcAft>
                <a:spcPts val="1200"/>
              </a:spcAft>
              <a:buFont typeface="Arial" panose="020B0604020202020204" pitchFamily="34" charset="0"/>
              <a:buChar char="•"/>
            </a:pPr>
            <a:r>
              <a:rPr lang="en-US" dirty="0">
                <a:highlight>
                  <a:srgbClr val="C0C0C0"/>
                </a:highlight>
                <a:latin typeface="Candara" panose="020E0502030303020204" pitchFamily="34" charset="0"/>
              </a:rPr>
              <a:t>X</a:t>
            </a:r>
            <a:r>
              <a:rPr lang="en-US" dirty="0">
                <a:latin typeface="Candara" panose="020E0502030303020204" pitchFamily="34" charset="0"/>
              </a:rPr>
              <a:t> out.</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9" name="Picture 8">
            <a:extLst>
              <a:ext uri="{FF2B5EF4-FFF2-40B4-BE49-F238E27FC236}">
                <a16:creationId xmlns:a16="http://schemas.microsoft.com/office/drawing/2014/main" id="{87E62FEA-03D6-445F-860F-8F264EFB9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8608" y="2535529"/>
            <a:ext cx="1371600" cy="874986"/>
          </a:xfrm>
          <a:prstGeom prst="rect">
            <a:avLst/>
          </a:prstGeom>
        </p:spPr>
      </p:pic>
      <p:sp>
        <p:nvSpPr>
          <p:cNvPr id="16" name="Arrow: Left 15">
            <a:extLst>
              <a:ext uri="{FF2B5EF4-FFF2-40B4-BE49-F238E27FC236}">
                <a16:creationId xmlns:a16="http://schemas.microsoft.com/office/drawing/2014/main" id="{36165272-736C-40BE-8956-17754D4F46C3}"/>
              </a:ext>
            </a:extLst>
          </p:cNvPr>
          <p:cNvSpPr/>
          <p:nvPr/>
        </p:nvSpPr>
        <p:spPr>
          <a:xfrm>
            <a:off x="2885684" y="2747375"/>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5E053A0-2D9A-4338-A322-312068D04FD7}"/>
              </a:ext>
            </a:extLst>
          </p:cNvPr>
          <p:cNvSpPr/>
          <p:nvPr/>
        </p:nvSpPr>
        <p:spPr>
          <a:xfrm>
            <a:off x="1798942" y="2503685"/>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A23698EC-4C0D-4CF3-A90F-DA6E160D6066}"/>
              </a:ext>
            </a:extLst>
          </p:cNvPr>
          <p:cNvSpPr/>
          <p:nvPr/>
        </p:nvSpPr>
        <p:spPr>
          <a:xfrm>
            <a:off x="8665089" y="3234511"/>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291CCB6-2047-4CDF-A4B9-F1261F68154D}"/>
              </a:ext>
            </a:extLst>
          </p:cNvPr>
          <p:cNvSpPr/>
          <p:nvPr/>
        </p:nvSpPr>
        <p:spPr>
          <a:xfrm>
            <a:off x="2560210" y="400677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68DC8F5-CA4F-4BD9-8059-06F1F772231D}"/>
              </a:ext>
            </a:extLst>
          </p:cNvPr>
          <p:cNvSpPr/>
          <p:nvPr/>
        </p:nvSpPr>
        <p:spPr>
          <a:xfrm>
            <a:off x="1908389" y="4738793"/>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68A0CFE-C9D9-4E10-BAD7-CB7D364FFA57}"/>
              </a:ext>
            </a:extLst>
          </p:cNvPr>
          <p:cNvSpPr/>
          <p:nvPr/>
        </p:nvSpPr>
        <p:spPr>
          <a:xfrm>
            <a:off x="476129" y="401683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5169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807">
        <p15:prstTrans prst="peelOff"/>
      </p:transition>
    </mc:Choice>
    <mc:Fallback>
      <p:transition spd="slow" advTm="15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left)">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left)">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1500"/>
                            </p:stCondLst>
                            <p:childTnLst>
                              <p:par>
                                <p:cTn id="47" presetID="22" presetClass="entr" presetSubtype="1"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2000"/>
                            </p:stCondLst>
                            <p:childTnLst>
                              <p:par>
                                <p:cTn id="51" presetID="22" presetClass="entr" presetSubtype="1"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1">
                                            <p:txEl>
                                              <p:pRg st="4" end="4"/>
                                            </p:txEl>
                                          </p:spTgt>
                                        </p:tgtEl>
                                        <p:attrNameLst>
                                          <p:attrName>style.visibility</p:attrName>
                                        </p:attrNameLst>
                                      </p:cBhvr>
                                      <p:to>
                                        <p:strVal val="visible"/>
                                      </p:to>
                                    </p:set>
                                    <p:animEffect transition="in" filter="wipe(left)">
                                      <p:cBhvr>
                                        <p:cTn id="58" dur="500"/>
                                        <p:tgtEl>
                                          <p:spTgt spid="11">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3" grpId="0" animBg="1"/>
      <p:bldP spid="17" grpId="0" animBg="1"/>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370427"/>
          </a:xfrm>
          <a:prstGeom prst="rect">
            <a:avLst/>
          </a:prstGeom>
          <a:noFill/>
        </p:spPr>
        <p:txBody>
          <a:bodyPr wrap="square" rtlCol="0">
            <a:spAutoFit/>
          </a:bodyPr>
          <a:lstStyle/>
          <a:p>
            <a:pPr marL="1828800" indent="-285750">
              <a:spcAft>
                <a:spcPts val="1200"/>
              </a:spcAft>
              <a:buFont typeface="Arial" panose="020B0604020202020204" pitchFamily="34" charset="0"/>
              <a:buChar char="•"/>
            </a:pPr>
            <a:r>
              <a:rPr lang="en-US" dirty="0">
                <a:latin typeface="Candara" panose="020E0502030303020204" pitchFamily="34" charset="0"/>
              </a:rPr>
              <a:t>While the map is still selected, click on </a:t>
            </a:r>
            <a:r>
              <a:rPr lang="en-US" dirty="0">
                <a:highlight>
                  <a:srgbClr val="C0C0C0"/>
                </a:highlight>
                <a:latin typeface="Candara" panose="020E0502030303020204" pitchFamily="34" charset="0"/>
              </a:rPr>
              <a:t>Background</a:t>
            </a:r>
            <a:r>
              <a:rPr lang="en-US" dirty="0">
                <a:latin typeface="Candara" panose="020E0502030303020204" pitchFamily="34" charset="0"/>
              </a:rPr>
              <a:t> from the </a:t>
            </a:r>
            <a:r>
              <a:rPr lang="en-US" dirty="0">
                <a:highlight>
                  <a:srgbClr val="C0C0C0"/>
                </a:highlight>
                <a:latin typeface="Candara" panose="020E0502030303020204" pitchFamily="34" charset="0"/>
              </a:rPr>
              <a:t>Layout</a:t>
            </a:r>
            <a:r>
              <a:rPr lang="en-US" dirty="0">
                <a:latin typeface="Candara" panose="020E0502030303020204" pitchFamily="34" charset="0"/>
              </a:rPr>
              <a:t> pane on the left.</a:t>
            </a:r>
          </a:p>
          <a:p>
            <a:pPr marL="1828800" indent="-285750">
              <a:spcAft>
                <a:spcPts val="1200"/>
              </a:spcAft>
              <a:buFont typeface="Arial" panose="020B0604020202020204" pitchFamily="34" charset="0"/>
              <a:buChar char="•"/>
            </a:pPr>
            <a:r>
              <a:rPr lang="en-US" dirty="0">
                <a:latin typeface="Candara" panose="020E0502030303020204" pitchFamily="34" charset="0"/>
              </a:rPr>
              <a:t>Select the same light gray.</a:t>
            </a:r>
          </a:p>
          <a:p>
            <a:pPr marL="1828800" indent="-285750">
              <a:spcAft>
                <a:spcPts val="1200"/>
              </a:spcAft>
              <a:buFont typeface="Arial" panose="020B0604020202020204" pitchFamily="34" charset="0"/>
              <a:buChar char="•"/>
            </a:pPr>
            <a:r>
              <a:rPr lang="en-US" dirty="0">
                <a:latin typeface="Candara" panose="020E0502030303020204" pitchFamily="34" charset="0"/>
              </a:rPr>
              <a:t>Rename the dashboard sheet.</a:t>
            </a:r>
            <a:br>
              <a:rPr lang="en-US" dirty="0">
                <a:latin typeface="Candara" panose="020E0502030303020204" pitchFamily="34" charset="0"/>
              </a:rPr>
            </a:br>
            <a:r>
              <a:rPr lang="en-US" i="1" dirty="0">
                <a:latin typeface="Candara" panose="020E0502030303020204" pitchFamily="34" charset="0"/>
              </a:rPr>
              <a:t>*See </a:t>
            </a:r>
            <a:r>
              <a:rPr lang="en-US" i="1" dirty="0">
                <a:latin typeface="Candara" panose="020E0502030303020204" pitchFamily="34" charset="0"/>
                <a:hlinkClick r:id="rId4" action="ppaction://hlinksldjump"/>
              </a:rPr>
              <a:t>slide 27</a:t>
            </a:r>
            <a:r>
              <a:rPr lang="en-US" i="1" dirty="0">
                <a:latin typeface="Candara" panose="020E0502030303020204" pitchFamily="34" charset="0"/>
              </a:rPr>
              <a:t> for a review.</a:t>
            </a:r>
          </a:p>
          <a:p>
            <a:pPr marL="1828800">
              <a:spcAft>
                <a:spcPts val="1200"/>
              </a:spcAft>
            </a:pPr>
            <a:r>
              <a:rPr lang="en-US" dirty="0">
                <a:latin typeface="Candara" panose="020E0502030303020204" pitchFamily="34" charset="0"/>
              </a:rPr>
              <a:t>You now have a dashboard!  Give it a whirl!</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sp>
        <p:nvSpPr>
          <p:cNvPr id="18" name="Arrow: Right 17">
            <a:extLst>
              <a:ext uri="{FF2B5EF4-FFF2-40B4-BE49-F238E27FC236}">
                <a16:creationId xmlns:a16="http://schemas.microsoft.com/office/drawing/2014/main" id="{368A0CFE-C9D9-4E10-BAD7-CB7D364FFA57}"/>
              </a:ext>
            </a:extLst>
          </p:cNvPr>
          <p:cNvSpPr/>
          <p:nvPr/>
        </p:nvSpPr>
        <p:spPr>
          <a:xfrm>
            <a:off x="484302" y="409598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8A5F6CF-5CA4-4CF6-B646-33153C13E2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114" y="1746402"/>
            <a:ext cx="1600200" cy="4699801"/>
          </a:xfrm>
          <a:prstGeom prst="rect">
            <a:avLst/>
          </a:prstGeom>
          <a:ln>
            <a:no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75E053A0-2D9A-4338-A322-312068D04FD7}"/>
              </a:ext>
            </a:extLst>
          </p:cNvPr>
          <p:cNvSpPr/>
          <p:nvPr/>
        </p:nvSpPr>
        <p:spPr>
          <a:xfrm>
            <a:off x="1839582" y="1594676"/>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291CCB6-2047-4CDF-A4B9-F1261F68154D}"/>
              </a:ext>
            </a:extLst>
          </p:cNvPr>
          <p:cNvSpPr/>
          <p:nvPr/>
        </p:nvSpPr>
        <p:spPr>
          <a:xfrm>
            <a:off x="1035953" y="469713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63873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218">
        <p15:prstTrans prst="peelOff"/>
      </p:transition>
    </mc:Choice>
    <mc:Fallback>
      <p:transition spd="slow" advTm="92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left)">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wipe(left)">
                                      <p:cBhvr>
                                        <p:cTn id="35" dur="500"/>
                                        <p:tgtEl>
                                          <p:spTgt spid="1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1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82543942-53A0-4D28-A249-9D3D5E07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67" y="1203733"/>
            <a:ext cx="11606266" cy="5243014"/>
          </a:xfrm>
          <a:prstGeom prst="rect">
            <a:avLst/>
          </a:prstGeom>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4DE28556-F5C9-4B2A-BE94-2E0A59C0DCD3}"/>
              </a:ext>
            </a:extLst>
          </p:cNvPr>
          <p:cNvSpPr txBox="1"/>
          <p:nvPr/>
        </p:nvSpPr>
        <p:spPr>
          <a:xfrm>
            <a:off x="233680" y="6519148"/>
            <a:ext cx="10850880" cy="369332"/>
          </a:xfrm>
          <a:prstGeom prst="rect">
            <a:avLst/>
          </a:prstGeom>
          <a:noFill/>
        </p:spPr>
        <p:txBody>
          <a:bodyPr wrap="square" rtlCol="0">
            <a:spAutoFit/>
          </a:bodyPr>
          <a:lstStyle/>
          <a:p>
            <a:r>
              <a:rPr lang="en-US" dirty="0">
                <a:latin typeface="Candara" panose="020E0502030303020204" pitchFamily="34" charset="0"/>
              </a:rPr>
              <a:t>A view of the finished dashboard</a:t>
            </a:r>
          </a:p>
        </p:txBody>
      </p:sp>
    </p:spTree>
    <p:custDataLst>
      <p:tags r:id="rId1"/>
    </p:custDataLst>
    <p:extLst>
      <p:ext uri="{BB962C8B-B14F-4D97-AF65-F5344CB8AC3E}">
        <p14:creationId xmlns:p14="http://schemas.microsoft.com/office/powerpoint/2010/main" val="10600462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16">
        <p15:prstTrans prst="peelOff"/>
      </p:transition>
    </mc:Choice>
    <mc:Fallback>
      <p:transition spd="slow" advTm="916">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PDF</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4" y="2962076"/>
            <a:ext cx="2094041" cy="2057396"/>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433490"/>
            <a:ext cx="1853076" cy="3063995"/>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6760" y="780555"/>
            <a:ext cx="2879738" cy="17506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369332"/>
          </a:xfrm>
          <a:prstGeom prst="rect">
            <a:avLst/>
          </a:prstGeom>
          <a:noFill/>
        </p:spPr>
        <p:txBody>
          <a:bodyPr wrap="square" rtlCol="0">
            <a:spAutoFit/>
          </a:bodyPr>
          <a:lstStyle/>
          <a:p>
            <a:pPr marL="868680" indent="-285750">
              <a:spcAft>
                <a:spcPts val="1200"/>
              </a:spcAft>
              <a:buFont typeface="Arial" panose="020B0604020202020204" pitchFamily="34" charset="0"/>
              <a:buChar char="•"/>
            </a:pPr>
            <a:endParaRPr lang="en-US" dirty="0">
              <a:latin typeface="Candara" panose="020E0502030303020204" pitchFamily="34" charset="0"/>
            </a:endParaRPr>
          </a:p>
        </p:txBody>
      </p:sp>
      <p:sp>
        <p:nvSpPr>
          <p:cNvPr id="3" name="Speech Bubble: Oval 2">
            <a:extLst>
              <a:ext uri="{FF2B5EF4-FFF2-40B4-BE49-F238E27FC236}">
                <a16:creationId xmlns:a16="http://schemas.microsoft.com/office/drawing/2014/main" id="{B4F3BCA1-32D7-42ED-8147-D2A5EABA84C4}"/>
              </a:ext>
            </a:extLst>
          </p:cNvPr>
          <p:cNvSpPr/>
          <p:nvPr/>
        </p:nvSpPr>
        <p:spPr>
          <a:xfrm>
            <a:off x="244558" y="1340426"/>
            <a:ext cx="2514600" cy="1141949"/>
          </a:xfrm>
          <a:prstGeom prst="wedgeEllipseCallout">
            <a:avLst>
              <a:gd name="adj1" fmla="val 17106"/>
              <a:gd name="adj2" fmla="val 71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Now that I have all these amazing, informative charts, how can I share them?</a:t>
            </a:r>
          </a:p>
        </p:txBody>
      </p:sp>
      <p:sp>
        <p:nvSpPr>
          <p:cNvPr id="10" name="TextBox 9">
            <a:extLst>
              <a:ext uri="{FF2B5EF4-FFF2-40B4-BE49-F238E27FC236}">
                <a16:creationId xmlns:a16="http://schemas.microsoft.com/office/drawing/2014/main" id="{739C836E-B245-4CE7-8226-C484D414BFF4}"/>
              </a:ext>
            </a:extLst>
          </p:cNvPr>
          <p:cNvSpPr txBox="1"/>
          <p:nvPr/>
        </p:nvSpPr>
        <p:spPr>
          <a:xfrm>
            <a:off x="2590800" y="1796576"/>
            <a:ext cx="7025268" cy="3477875"/>
          </a:xfrm>
          <a:prstGeom prst="rect">
            <a:avLst/>
          </a:prstGeom>
          <a:noFill/>
        </p:spPr>
        <p:txBody>
          <a:bodyPr wrap="square" rtlCol="0">
            <a:spAutoFit/>
          </a:bodyPr>
          <a:lstStyle/>
          <a:p>
            <a:pPr marL="582930">
              <a:spcAft>
                <a:spcPts val="1200"/>
              </a:spcAft>
            </a:pPr>
            <a:r>
              <a:rPr lang="en-US" dirty="0">
                <a:latin typeface="Candara" panose="020E0502030303020204" pitchFamily="34" charset="0"/>
              </a:rPr>
              <a:t>Tableau offers several options to share visualizations, but </a:t>
            </a:r>
            <a:br>
              <a:rPr lang="en-US" dirty="0">
                <a:latin typeface="Candara" panose="020E0502030303020204" pitchFamily="34" charset="0"/>
              </a:rPr>
            </a:br>
            <a:r>
              <a:rPr lang="en-US" dirty="0">
                <a:latin typeface="Candara" panose="020E0502030303020204" pitchFamily="34" charset="0"/>
              </a:rPr>
              <a:t>each is at the expense of budget or privacy.  </a:t>
            </a:r>
          </a:p>
          <a:p>
            <a:pPr marL="868680" indent="-285750">
              <a:spcAft>
                <a:spcPts val="1200"/>
              </a:spcAft>
              <a:buFont typeface="Arial" panose="020B0604020202020204" pitchFamily="34" charset="0"/>
              <a:buChar char="•"/>
            </a:pPr>
            <a:r>
              <a:rPr lang="en-US" dirty="0">
                <a:latin typeface="Candara" panose="020E0502030303020204" pitchFamily="34" charset="0"/>
                <a:hlinkClick r:id="rId6"/>
              </a:rPr>
              <a:t>Tableau Server</a:t>
            </a:r>
            <a:r>
              <a:rPr lang="en-US" dirty="0">
                <a:latin typeface="Candara" panose="020E0502030303020204" pitchFamily="34" charset="0"/>
              </a:rPr>
              <a:t> is really for larger organizations with the budget and staff to manage a server and warrant collaboration.</a:t>
            </a:r>
          </a:p>
          <a:p>
            <a:pPr marL="868680" indent="-285750">
              <a:spcAft>
                <a:spcPts val="1200"/>
              </a:spcAft>
              <a:buFont typeface="Arial" panose="020B0604020202020204" pitchFamily="34" charset="0"/>
              <a:buChar char="•"/>
            </a:pPr>
            <a:r>
              <a:rPr lang="en-US" dirty="0">
                <a:latin typeface="Candara" panose="020E0502030303020204" pitchFamily="34" charset="0"/>
                <a:hlinkClick r:id="rId7"/>
              </a:rPr>
              <a:t>Tableau Online</a:t>
            </a:r>
            <a:r>
              <a:rPr lang="en-US" dirty="0">
                <a:latin typeface="Candara" panose="020E0502030303020204" pitchFamily="34" charset="0"/>
              </a:rPr>
              <a:t> is available at a cost.</a:t>
            </a:r>
          </a:p>
          <a:p>
            <a:pPr marL="868680" indent="-285750">
              <a:spcAft>
                <a:spcPts val="1200"/>
              </a:spcAft>
              <a:buFont typeface="Arial" panose="020B0604020202020204" pitchFamily="34" charset="0"/>
              <a:buChar char="•"/>
            </a:pPr>
            <a:r>
              <a:rPr lang="en-US" dirty="0">
                <a:latin typeface="Candara" panose="020E0502030303020204" pitchFamily="34" charset="0"/>
                <a:hlinkClick r:id="rId8"/>
              </a:rPr>
              <a:t>Embedded Analytics</a:t>
            </a:r>
            <a:r>
              <a:rPr lang="en-US" dirty="0">
                <a:latin typeface="Candara" panose="020E0502030303020204" pitchFamily="34" charset="0"/>
              </a:rPr>
              <a:t> is available at a cost.</a:t>
            </a:r>
          </a:p>
          <a:p>
            <a:pPr marL="868680" indent="-285750">
              <a:spcAft>
                <a:spcPts val="1200"/>
              </a:spcAft>
              <a:buFont typeface="Arial" panose="020B0604020202020204" pitchFamily="34" charset="0"/>
              <a:buChar char="•"/>
            </a:pPr>
            <a:r>
              <a:rPr lang="en-US" dirty="0">
                <a:latin typeface="Candara" panose="020E0502030303020204" pitchFamily="34" charset="0"/>
                <a:hlinkClick r:id="rId9"/>
              </a:rPr>
              <a:t>Tableau Public</a:t>
            </a:r>
            <a:r>
              <a:rPr lang="en-US" dirty="0">
                <a:latin typeface="Candara" panose="020E0502030303020204" pitchFamily="34" charset="0"/>
              </a:rPr>
              <a:t> is free, but the visualizations are public, which would not be suitable for anything an organization may wish to keep private.</a:t>
            </a:r>
          </a:p>
        </p:txBody>
      </p:sp>
    </p:spTree>
    <p:custDataLst>
      <p:tags r:id="rId1"/>
    </p:custDataLst>
    <p:extLst>
      <p:ext uri="{BB962C8B-B14F-4D97-AF65-F5344CB8AC3E}">
        <p14:creationId xmlns:p14="http://schemas.microsoft.com/office/powerpoint/2010/main" val="30570113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9708">
        <p15:prstTrans prst="peelOff"/>
      </p:transition>
    </mc:Choice>
    <mc:Fallback>
      <p:transition spd="slow" advTm="197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left)">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left)">
                                      <p:cBhvr>
                                        <p:cTn id="3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4524315"/>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The simplest way to share your visualizations is to print them to PDF so you can distribute them via email, intranet, website, etc.  Note: This method only produces a static copy.</a:t>
            </a:r>
          </a:p>
          <a:p>
            <a:pPr marL="262890">
              <a:spcAft>
                <a:spcPts val="1200"/>
              </a:spcAft>
            </a:pPr>
            <a:r>
              <a:rPr lang="en-US" dirty="0">
                <a:latin typeface="Candara" panose="020E0502030303020204" pitchFamily="34" charset="0"/>
              </a:rPr>
              <a:t>Let’s print a PDF of our dashboard for the latest year.</a:t>
            </a:r>
          </a:p>
          <a:p>
            <a:pPr marL="548640" indent="-285750">
              <a:spcAft>
                <a:spcPts val="1200"/>
              </a:spcAft>
              <a:buFont typeface="Arial" panose="020B0604020202020204" pitchFamily="34" charset="0"/>
              <a:buChar char="•"/>
            </a:pPr>
            <a:r>
              <a:rPr lang="en-US" dirty="0">
                <a:latin typeface="Candara" panose="020E0502030303020204" pitchFamily="34" charset="0"/>
              </a:rPr>
              <a:t>Mouse to the </a:t>
            </a:r>
            <a:r>
              <a:rPr lang="en-US" dirty="0">
                <a:highlight>
                  <a:srgbClr val="C0C0C0"/>
                </a:highlight>
                <a:latin typeface="Candara" panose="020E0502030303020204" pitchFamily="34" charset="0"/>
              </a:rPr>
              <a:t>Year</a:t>
            </a:r>
            <a:r>
              <a:rPr lang="en-US" dirty="0">
                <a:latin typeface="Candara" panose="020E0502030303020204" pitchFamily="34" charset="0"/>
              </a:rPr>
              <a:t> legend.</a:t>
            </a:r>
          </a:p>
          <a:p>
            <a:pPr marL="548640" indent="-285750">
              <a:spcAft>
                <a:spcPts val="1200"/>
              </a:spcAft>
              <a:buFont typeface="Arial" panose="020B0604020202020204" pitchFamily="34" charset="0"/>
              <a:buChar char="•"/>
            </a:pPr>
            <a:r>
              <a:rPr lang="en-US" dirty="0">
                <a:latin typeface="Candara" panose="020E0502030303020204" pitchFamily="34" charset="0"/>
              </a:rPr>
              <a:t>Click on the dropdown arrow.</a:t>
            </a:r>
          </a:p>
          <a:p>
            <a:pPr marL="54864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2017</a:t>
            </a:r>
            <a:r>
              <a:rPr lang="en-US" dirty="0">
                <a:latin typeface="Candara" panose="020E0502030303020204" pitchFamily="34" charset="0"/>
              </a:rPr>
              <a:t>.</a:t>
            </a: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9BE146E1-0405-4B4C-967F-43AFD65AA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818" y="3372278"/>
            <a:ext cx="4572000" cy="2112767"/>
          </a:xfrm>
          <a:prstGeom prst="rect">
            <a:avLst/>
          </a:prstGeom>
          <a:ln>
            <a:noFill/>
          </a:ln>
          <a:effectLst>
            <a:outerShdw blurRad="50800" dist="38100" dir="2700000" algn="tl" rotWithShape="0">
              <a:prstClr val="black">
                <a:alpha val="40000"/>
              </a:prstClr>
            </a:outerShdw>
          </a:effectLst>
        </p:spPr>
      </p:pic>
      <p:sp>
        <p:nvSpPr>
          <p:cNvPr id="13" name="Arrow: Down 12">
            <a:extLst>
              <a:ext uri="{FF2B5EF4-FFF2-40B4-BE49-F238E27FC236}">
                <a16:creationId xmlns:a16="http://schemas.microsoft.com/office/drawing/2014/main" id="{C291CCB6-2047-4CDF-A4B9-F1261F68154D}"/>
              </a:ext>
            </a:extLst>
          </p:cNvPr>
          <p:cNvSpPr/>
          <p:nvPr/>
        </p:nvSpPr>
        <p:spPr>
          <a:xfrm>
            <a:off x="6979553" y="336313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68A0CFE-C9D9-4E10-BAD7-CB7D364FFA57}"/>
              </a:ext>
            </a:extLst>
          </p:cNvPr>
          <p:cNvSpPr/>
          <p:nvPr/>
        </p:nvSpPr>
        <p:spPr>
          <a:xfrm>
            <a:off x="5748370" y="348471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A23698EC-4C0D-4CF3-A90F-DA6E160D6066}"/>
              </a:ext>
            </a:extLst>
          </p:cNvPr>
          <p:cNvSpPr/>
          <p:nvPr/>
        </p:nvSpPr>
        <p:spPr>
          <a:xfrm>
            <a:off x="6979553" y="533162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8801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2931">
        <p15:prstTrans prst="peelOff"/>
      </p:transition>
    </mc:Choice>
    <mc:Fallback>
      <p:transition spd="slow" advTm="129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wipe(left)">
                                      <p:cBhvr>
                                        <p:cTn id="41" dur="500"/>
                                        <p:tgtEl>
                                          <p:spTgt spid="11">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right)">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bldP spid="1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5386090"/>
          </a:xfrm>
          <a:prstGeom prst="rect">
            <a:avLst/>
          </a:prstGeom>
          <a:noFill/>
        </p:spPr>
        <p:txBody>
          <a:bodyPr wrap="square" rtlCol="0">
            <a:spAutoFit/>
          </a:bodyPr>
          <a:lstStyle/>
          <a:p>
            <a:pPr marL="262890">
              <a:spcAft>
                <a:spcPts val="1200"/>
              </a:spcAft>
            </a:pPr>
            <a:r>
              <a:rPr lang="en-US" dirty="0">
                <a:latin typeface="Candara" panose="020E0502030303020204" pitchFamily="34" charset="0"/>
              </a:rPr>
              <a:t>We will also focus on city libraries in the Boulder and Denver area. </a:t>
            </a:r>
          </a:p>
          <a:p>
            <a:pPr marL="54864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C0C0C0"/>
                </a:highlight>
                <a:latin typeface="Candara" panose="020E0502030303020204" pitchFamily="34" charset="0"/>
              </a:rPr>
              <a:t>City</a:t>
            </a:r>
            <a:r>
              <a:rPr lang="en-US" dirty="0">
                <a:latin typeface="Candara" panose="020E0502030303020204" pitchFamily="34" charset="0"/>
              </a:rPr>
              <a:t> in the </a:t>
            </a:r>
            <a:r>
              <a:rPr lang="en-US" dirty="0">
                <a:highlight>
                  <a:srgbClr val="C0C0C0"/>
                </a:highlight>
                <a:latin typeface="Candara" panose="020E0502030303020204" pitchFamily="34" charset="0"/>
              </a:rPr>
              <a:t>Legal Basis</a:t>
            </a:r>
            <a:r>
              <a:rPr lang="en-US" dirty="0">
                <a:latin typeface="Candara" panose="020E0502030303020204" pitchFamily="34" charset="0"/>
              </a:rPr>
              <a:t> legend. </a:t>
            </a:r>
          </a:p>
          <a:p>
            <a:pPr marL="548640" indent="-285750">
              <a:spcAft>
                <a:spcPts val="1200"/>
              </a:spcAft>
              <a:buFont typeface="Arial" panose="020B0604020202020204" pitchFamily="34" charset="0"/>
              <a:buChar char="•"/>
            </a:pPr>
            <a:r>
              <a:rPr lang="en-US" dirty="0">
                <a:latin typeface="Candara" panose="020E0502030303020204" pitchFamily="34" charset="0"/>
              </a:rPr>
              <a:t>Recenter the map.</a:t>
            </a:r>
          </a:p>
          <a:p>
            <a:pPr marL="1005840" lvl="1" indent="-285750">
              <a:spcAft>
                <a:spcPts val="1200"/>
              </a:spcAft>
              <a:buFont typeface="Calibri" panose="020F0502020204030204" pitchFamily="34" charset="0"/>
              <a:buChar char="▪"/>
            </a:pPr>
            <a:r>
              <a:rPr lang="en-US" dirty="0">
                <a:latin typeface="Candara" panose="020E0502030303020204" pitchFamily="34" charset="0"/>
              </a:rPr>
              <a:t>Click the arrow in the mouse-over control panel. </a:t>
            </a:r>
          </a:p>
          <a:p>
            <a:pPr marL="1005840" lvl="1" indent="-285750">
              <a:spcAft>
                <a:spcPts val="1200"/>
              </a:spcAft>
              <a:buFont typeface="Calibri" panose="020F0502020204030204" pitchFamily="34" charset="0"/>
              <a:buChar char="▪"/>
            </a:pPr>
            <a:r>
              <a:rPr lang="en-US" dirty="0">
                <a:latin typeface="Candara" panose="020E0502030303020204" pitchFamily="34" charset="0"/>
              </a:rPr>
              <a:t>Select the perpendicular arrows.</a:t>
            </a:r>
          </a:p>
          <a:p>
            <a:pPr marL="1005840" lvl="1" indent="-285750">
              <a:spcAft>
                <a:spcPts val="1200"/>
              </a:spcAft>
              <a:buFont typeface="Calibri" panose="020F0502020204030204" pitchFamily="34" charset="0"/>
              <a:buChar char="▪"/>
            </a:pPr>
            <a:r>
              <a:rPr lang="en-US" dirty="0">
                <a:latin typeface="Candara" panose="020E0502030303020204" pitchFamily="34" charset="0"/>
              </a:rPr>
              <a:t>Pan to the area of interest.</a:t>
            </a:r>
          </a:p>
          <a:p>
            <a:pPr marL="1005840" lvl="1" indent="-285750">
              <a:spcAft>
                <a:spcPts val="1200"/>
              </a:spcAft>
              <a:buFont typeface="Calibri" panose="020F0502020204030204" pitchFamily="34" charset="0"/>
              <a:buChar char="▪"/>
            </a:pPr>
            <a:r>
              <a:rPr lang="en-US" dirty="0">
                <a:latin typeface="Candara" panose="020E0502030303020204" pitchFamily="34" charset="0"/>
              </a:rPr>
              <a:t>Zoom and pan again until the map shows the level of </a:t>
            </a:r>
            <a:br>
              <a:rPr lang="en-US" dirty="0">
                <a:latin typeface="Candara" panose="020E0502030303020204" pitchFamily="34" charset="0"/>
              </a:rPr>
            </a:br>
            <a:r>
              <a:rPr lang="en-US" dirty="0">
                <a:latin typeface="Candara" panose="020E0502030303020204" pitchFamily="34" charset="0"/>
              </a:rPr>
              <a:t>detail you wish to see.</a:t>
            </a:r>
          </a:p>
          <a:p>
            <a:pPr marL="1005840" lvl="1" indent="-285750">
              <a:spcAft>
                <a:spcPts val="1200"/>
              </a:spcAft>
              <a:buFont typeface="Calibri" panose="020F0502020204030204" pitchFamily="34" charset="0"/>
              <a:buChar char="▪"/>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sp>
        <p:nvSpPr>
          <p:cNvPr id="17" name="Arrow: Up 16">
            <a:extLst>
              <a:ext uri="{FF2B5EF4-FFF2-40B4-BE49-F238E27FC236}">
                <a16:creationId xmlns:a16="http://schemas.microsoft.com/office/drawing/2014/main" id="{468DC8F5-CA4F-4BD9-8059-06F1F772231D}"/>
              </a:ext>
            </a:extLst>
          </p:cNvPr>
          <p:cNvSpPr/>
          <p:nvPr/>
        </p:nvSpPr>
        <p:spPr>
          <a:xfrm>
            <a:off x="8885312" y="5665912"/>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D383A1A-1096-41A0-9A67-F40A12B6FF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629" y="2592960"/>
            <a:ext cx="4717189" cy="739204"/>
          </a:xfrm>
          <a:prstGeom prst="rect">
            <a:avLst/>
          </a:prstGeom>
          <a:ln>
            <a:no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368A0CFE-C9D9-4E10-BAD7-CB7D364FFA57}"/>
              </a:ext>
            </a:extLst>
          </p:cNvPr>
          <p:cNvSpPr/>
          <p:nvPr/>
        </p:nvSpPr>
        <p:spPr>
          <a:xfrm>
            <a:off x="5662701" y="288636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36165272-736C-40BE-8956-17754D4F46C3}"/>
              </a:ext>
            </a:extLst>
          </p:cNvPr>
          <p:cNvSpPr/>
          <p:nvPr/>
        </p:nvSpPr>
        <p:spPr>
          <a:xfrm>
            <a:off x="6629045" y="268902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4AACC52-E652-4439-8376-1268EE3D3A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253" y="3773748"/>
            <a:ext cx="1919111" cy="1828800"/>
          </a:xfrm>
          <a:prstGeom prst="rect">
            <a:avLst/>
          </a:prstGeom>
          <a:ln>
            <a:noFill/>
          </a:ln>
          <a:effectLst>
            <a:outerShdw blurRad="50800" dist="38100" dir="2700000" algn="tl" rotWithShape="0">
              <a:prstClr val="black">
                <a:alpha val="40000"/>
              </a:prstClr>
            </a:outerShdw>
          </a:effectLst>
        </p:spPr>
      </p:pic>
      <p:sp>
        <p:nvSpPr>
          <p:cNvPr id="19" name="Arrow: Right 18">
            <a:extLst>
              <a:ext uri="{FF2B5EF4-FFF2-40B4-BE49-F238E27FC236}">
                <a16:creationId xmlns:a16="http://schemas.microsoft.com/office/drawing/2014/main" id="{F2FE85CD-6E1F-4877-BBF2-BB2BA8995119}"/>
              </a:ext>
            </a:extLst>
          </p:cNvPr>
          <p:cNvSpPr/>
          <p:nvPr/>
        </p:nvSpPr>
        <p:spPr>
          <a:xfrm>
            <a:off x="7918136" y="538361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3976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7613">
        <p15:prstTrans prst="peelOff"/>
      </p:transition>
    </mc:Choice>
    <mc:Fallback>
      <p:transition spd="slow" advTm="176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3" end="3"/>
                                            </p:txEl>
                                          </p:spTgt>
                                        </p:tgtEl>
                                        <p:attrNameLst>
                                          <p:attrName>style.visibility</p:attrName>
                                        </p:attrNameLst>
                                      </p:cBhvr>
                                      <p:to>
                                        <p:strVal val="visible"/>
                                      </p:to>
                                    </p:set>
                                    <p:animEffect transition="in" filter="wipe(left)">
                                      <p:cBhvr>
                                        <p:cTn id="40" dur="500"/>
                                        <p:tgtEl>
                                          <p:spTgt spid="11">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wipe(left)">
                                      <p:cBhvr>
                                        <p:cTn id="50" dur="500"/>
                                        <p:tgtEl>
                                          <p:spTgt spid="1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1">
                                            <p:txEl>
                                              <p:pRg st="5" end="5"/>
                                            </p:txEl>
                                          </p:spTgt>
                                        </p:tgtEl>
                                        <p:attrNameLst>
                                          <p:attrName>style.visibility</p:attrName>
                                        </p:attrNameLst>
                                      </p:cBhvr>
                                      <p:to>
                                        <p:strVal val="visible"/>
                                      </p:to>
                                    </p:set>
                                    <p:animEffect transition="in" filter="wipe(left)">
                                      <p:cBhvr>
                                        <p:cTn id="60" dur="500"/>
                                        <p:tgtEl>
                                          <p:spTgt spid="11">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1">
                                            <p:txEl>
                                              <p:pRg st="6" end="6"/>
                                            </p:txEl>
                                          </p:spTgt>
                                        </p:tgtEl>
                                        <p:attrNameLst>
                                          <p:attrName>style.visibility</p:attrName>
                                        </p:attrNameLst>
                                      </p:cBhvr>
                                      <p:to>
                                        <p:strVal val="visible"/>
                                      </p:to>
                                    </p:set>
                                    <p:animEffect transition="in" filter="wipe(left)">
                                      <p:cBhvr>
                                        <p:cTn id="6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6"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80139"/>
            <a:ext cx="10053038" cy="393954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Candara" panose="020E0502030303020204" pitchFamily="34" charset="0"/>
              </a:rPr>
              <a:t>Rename the data worksheet and create a new one for a key.</a:t>
            </a:r>
          </a:p>
          <a:p>
            <a:pPr marL="285750" indent="-285750">
              <a:spcAft>
                <a:spcPts val="1200"/>
              </a:spcAft>
              <a:buFont typeface="Arial" panose="020B0604020202020204" pitchFamily="34" charset="0"/>
              <a:buChar char="•"/>
            </a:pPr>
            <a:r>
              <a:rPr lang="en-US" dirty="0">
                <a:latin typeface="Candara" panose="020E0502030303020204" pitchFamily="34" charset="0"/>
              </a:rPr>
              <a:t>Create a color coded key to identify types of edits, and apply those colors as you edit.</a:t>
            </a:r>
          </a:p>
          <a:p>
            <a:pPr marL="2743200">
              <a:spcAft>
                <a:spcPts val="1200"/>
              </a:spcAft>
            </a:pPr>
            <a:r>
              <a:rPr lang="en-US" dirty="0">
                <a:latin typeface="Candara" panose="020E0502030303020204" pitchFamily="34" charset="0"/>
              </a:rPr>
              <a:t>You may need to update the key as you work with the data and uncover more types of edits you need to perform.</a:t>
            </a:r>
          </a:p>
          <a:p>
            <a:pPr marL="285750" indent="-285750">
              <a:spcAft>
                <a:spcPts val="1200"/>
              </a:spcAft>
              <a:buFont typeface="Arial" panose="020B0604020202020204" pitchFamily="34" charset="0"/>
              <a:buChar char="•"/>
            </a:pPr>
            <a:r>
              <a:rPr lang="en-US" dirty="0">
                <a:latin typeface="Candara" panose="020E0502030303020204" pitchFamily="34" charset="0"/>
              </a:rPr>
              <a:t>Sort columns by clicking the arrow to the right of the column header to easily identify missing data.</a:t>
            </a:r>
          </a:p>
          <a:p>
            <a:pPr marL="285750" indent="-285750">
              <a:spcAft>
                <a:spcPts val="1200"/>
              </a:spcAft>
              <a:buFont typeface="Arial" panose="020B0604020202020204" pitchFamily="34" charset="0"/>
              <a:buChar char="•"/>
            </a:pPr>
            <a:r>
              <a:rPr lang="en-US" dirty="0">
                <a:latin typeface="Candara" panose="020E0502030303020204" pitchFamily="34" charset="0"/>
              </a:rPr>
              <a:t>Copy values from appropriate cells and paste to cells with empty or 0 values (for example, from available low salaries to missing high salaries and vice versa).</a:t>
            </a:r>
          </a:p>
          <a:p>
            <a:pPr marL="285750" indent="-285750">
              <a:spcAft>
                <a:spcPts val="1200"/>
              </a:spcAft>
              <a:buFont typeface="Arial" panose="020B0604020202020204" pitchFamily="34" charset="0"/>
              <a:buChar char="•"/>
            </a:pPr>
            <a:r>
              <a:rPr lang="en-US" dirty="0">
                <a:latin typeface="Candara" panose="020E0502030303020204" pitchFamily="34" charset="0"/>
              </a:rPr>
              <a:t>Insert a column next to fields you want to aggregate.</a:t>
            </a:r>
          </a:p>
          <a:p>
            <a:pPr marL="742950" lvl="1" indent="-285750">
              <a:spcAft>
                <a:spcPts val="1200"/>
              </a:spcAft>
              <a:buFont typeface="Calibri" panose="020F0502020204030204" pitchFamily="34" charset="0"/>
              <a:buChar char="▪"/>
            </a:pPr>
            <a:r>
              <a:rPr lang="en-US" dirty="0">
                <a:latin typeface="Candara" panose="020E0502030303020204" pitchFamily="34" charset="0"/>
              </a:rPr>
              <a:t>Right click on the letter above the column header you want the cut column to be in front of.</a:t>
            </a:r>
          </a:p>
          <a:p>
            <a:pPr marL="742950" lvl="1" indent="-285750">
              <a:spcAft>
                <a:spcPts val="1200"/>
              </a:spcAft>
              <a:buFont typeface="Calibri" panose="020F0502020204030204" pitchFamily="34" charset="0"/>
              <a:buChar char="▪"/>
            </a:pPr>
            <a:r>
              <a:rPr lang="en-US" dirty="0">
                <a:latin typeface="Candara" panose="020E0502030303020204" pitchFamily="34" charset="0"/>
              </a:rPr>
              <a:t>Select </a:t>
            </a:r>
            <a:r>
              <a:rPr lang="en-US" sz="1700" dirty="0">
                <a:highlight>
                  <a:srgbClr val="EEEAEA"/>
                </a:highlight>
                <a:latin typeface="Book Antiqua" panose="02040602050305030304" pitchFamily="18" charset="0"/>
              </a:rPr>
              <a:t>Insert</a:t>
            </a:r>
            <a:r>
              <a:rPr lang="en-US" dirty="0">
                <a:latin typeface="Candara" panose="020E0502030303020204" pitchFamily="34" charset="0"/>
              </a:rPr>
              <a:t>.  Rename the column header.</a:t>
            </a:r>
            <a:endParaRPr lang="en-US" dirty="0"/>
          </a:p>
        </p:txBody>
      </p:sp>
      <p:pic>
        <p:nvPicPr>
          <p:cNvPr id="9" name="Picture 8">
            <a:extLst>
              <a:ext uri="{FF2B5EF4-FFF2-40B4-BE49-F238E27FC236}">
                <a16:creationId xmlns:a16="http://schemas.microsoft.com/office/drawing/2014/main" id="{A75B86F7-BAFA-4877-99D5-A3B57CA69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524" y="2963686"/>
            <a:ext cx="2190863" cy="622332"/>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485749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303">
        <p15:prstTrans prst="peelOff"/>
      </p:transition>
    </mc:Choice>
    <mc:Fallback>
      <p:transition spd="slow" advTm="303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5816977"/>
          </a:xfrm>
          <a:prstGeom prst="rect">
            <a:avLst/>
          </a:prstGeom>
          <a:noFill/>
        </p:spPr>
        <p:txBody>
          <a:bodyPr wrap="square" rtlCol="0">
            <a:spAutoFit/>
          </a:bodyPr>
          <a:lstStyle/>
          <a:p>
            <a:pPr marL="228600" indent="-285750">
              <a:spcAft>
                <a:spcPts val="1200"/>
              </a:spcAft>
              <a:buFont typeface="Arial" panose="020B0604020202020204" pitchFamily="34" charset="0"/>
              <a:buChar char="•"/>
            </a:pPr>
            <a:r>
              <a:rPr lang="en-US" dirty="0">
                <a:latin typeface="Candara" panose="020E0502030303020204" pitchFamily="34" charset="0"/>
              </a:rPr>
              <a:t>Click in the </a:t>
            </a:r>
            <a:r>
              <a:rPr lang="en-US" dirty="0">
                <a:highlight>
                  <a:srgbClr val="C0C0C0"/>
                </a:highlight>
                <a:latin typeface="Candara" panose="020E0502030303020204" pitchFamily="34" charset="0"/>
              </a:rPr>
              <a:t>Dashboard</a:t>
            </a:r>
            <a:r>
              <a:rPr lang="en-US" dirty="0">
                <a:latin typeface="Candara" panose="020E0502030303020204" pitchFamily="34" charset="0"/>
              </a:rPr>
              <a:t> pane to the left to unselect all objects.</a:t>
            </a:r>
          </a:p>
          <a:p>
            <a:pPr marL="228600" indent="-285750">
              <a:spcAft>
                <a:spcPts val="1200"/>
              </a:spcAft>
              <a:buFont typeface="Arial" panose="020B0604020202020204" pitchFamily="34" charset="0"/>
              <a:buChar char="•"/>
            </a:pPr>
            <a:r>
              <a:rPr lang="en-US" dirty="0">
                <a:latin typeface="Candara" panose="020E0502030303020204" pitchFamily="34" charset="0"/>
              </a:rPr>
              <a:t>Click on </a:t>
            </a:r>
            <a:r>
              <a:rPr lang="en-US" dirty="0">
                <a:highlight>
                  <a:srgbClr val="C0C0C0"/>
                </a:highlight>
                <a:latin typeface="Candara" panose="020E0502030303020204" pitchFamily="34" charset="0"/>
              </a:rPr>
              <a:t>File</a:t>
            </a:r>
            <a:r>
              <a:rPr lang="en-US" dirty="0">
                <a:latin typeface="Candara" panose="020E0502030303020204" pitchFamily="34" charset="0"/>
              </a:rPr>
              <a:t>.</a:t>
            </a:r>
          </a:p>
          <a:p>
            <a:pPr marL="228600" indent="-285750">
              <a:spcAft>
                <a:spcPts val="1200"/>
              </a:spcAft>
              <a:buFont typeface="Arial" panose="020B0604020202020204" pitchFamily="34" charset="0"/>
              <a:buChar char="•"/>
            </a:pPr>
            <a:r>
              <a:rPr lang="en-US" dirty="0">
                <a:latin typeface="Candara" panose="020E0502030303020204" pitchFamily="34" charset="0"/>
              </a:rPr>
              <a:t>Select </a:t>
            </a:r>
            <a:r>
              <a:rPr lang="en-US" dirty="0">
                <a:highlight>
                  <a:srgbClr val="C0C0C0"/>
                </a:highlight>
                <a:latin typeface="Candara" panose="020E0502030303020204" pitchFamily="34" charset="0"/>
              </a:rPr>
              <a:t>Print to PDF…</a:t>
            </a:r>
            <a:r>
              <a:rPr lang="en-US" dirty="0">
                <a:latin typeface="Candara" panose="020E0502030303020204" pitchFamily="34" charset="0"/>
              </a:rPr>
              <a:t>. </a:t>
            </a:r>
          </a:p>
          <a:p>
            <a:pPr marL="228600" indent="-285750">
              <a:spcAft>
                <a:spcPts val="1200"/>
              </a:spcAft>
              <a:buFont typeface="Arial" panose="020B0604020202020204" pitchFamily="34" charset="0"/>
              <a:buChar char="•"/>
            </a:pPr>
            <a:r>
              <a:rPr lang="en-US" dirty="0">
                <a:latin typeface="Candara" panose="020E0502030303020204" pitchFamily="34" charset="0"/>
              </a:rPr>
              <a:t>The default options will suit our needs, so hit </a:t>
            </a:r>
            <a:r>
              <a:rPr lang="en-US" dirty="0">
                <a:highlight>
                  <a:srgbClr val="C0C0C0"/>
                </a:highlight>
                <a:latin typeface="Candara" panose="020E0502030303020204" pitchFamily="34" charset="0"/>
              </a:rPr>
              <a:t>OK</a:t>
            </a:r>
            <a:r>
              <a:rPr lang="en-US" dirty="0">
                <a:latin typeface="Candara" panose="020E0502030303020204" pitchFamily="34" charset="0"/>
              </a:rPr>
              <a:t>.</a:t>
            </a:r>
          </a:p>
          <a:p>
            <a:pPr marL="228600" indent="-285750">
              <a:spcAft>
                <a:spcPts val="1200"/>
              </a:spcAft>
              <a:buFont typeface="Arial" panose="020B0604020202020204" pitchFamily="34" charset="0"/>
              <a:buChar char="•"/>
            </a:pPr>
            <a:r>
              <a:rPr lang="en-US" dirty="0">
                <a:latin typeface="Candara" panose="020E0502030303020204" pitchFamily="34" charset="0"/>
              </a:rPr>
              <a:t>Select the location where you wish to save the PDF.</a:t>
            </a:r>
          </a:p>
          <a:p>
            <a:pPr marL="228600" indent="-285750">
              <a:spcAft>
                <a:spcPts val="1200"/>
              </a:spcAft>
              <a:buFont typeface="Arial" panose="020B0604020202020204" pitchFamily="34" charset="0"/>
              <a:buChar char="•"/>
            </a:pPr>
            <a:r>
              <a:rPr lang="en-US" dirty="0">
                <a:latin typeface="Candara" panose="020E0502030303020204" pitchFamily="34" charset="0"/>
              </a:rPr>
              <a:t>Name the file.</a:t>
            </a:r>
          </a:p>
          <a:p>
            <a:pPr marL="228600" indent="-285750">
              <a:spcAft>
                <a:spcPts val="1200"/>
              </a:spcAft>
              <a:buFont typeface="Arial" panose="020B0604020202020204" pitchFamily="34" charset="0"/>
              <a:buChar char="•"/>
            </a:pPr>
            <a:r>
              <a:rPr lang="en-US" dirty="0">
                <a:latin typeface="Candara" panose="020E0502030303020204" pitchFamily="34" charset="0"/>
              </a:rPr>
              <a:t>Hit </a:t>
            </a:r>
            <a:r>
              <a:rPr lang="en-US" dirty="0">
                <a:highlight>
                  <a:srgbClr val="C0C0C0"/>
                </a:highlight>
                <a:latin typeface="Candara" panose="020E0502030303020204" pitchFamily="34" charset="0"/>
              </a:rPr>
              <a:t>OK</a:t>
            </a:r>
            <a:r>
              <a:rPr lang="en-US" dirty="0">
                <a:latin typeface="Candara" panose="020E0502030303020204" pitchFamily="34" charset="0"/>
              </a:rPr>
              <a:t>.  </a:t>
            </a:r>
          </a:p>
          <a:p>
            <a:pPr>
              <a:spcAft>
                <a:spcPts val="1200"/>
              </a:spcAft>
            </a:pPr>
            <a:r>
              <a:rPr lang="en-US" dirty="0">
                <a:latin typeface="Candara" panose="020E0502030303020204" pitchFamily="34" charset="0"/>
              </a:rPr>
              <a:t>You now have a PDF and can email this to your </a:t>
            </a:r>
            <a:br>
              <a:rPr lang="en-US" dirty="0">
                <a:latin typeface="Candara" panose="020E0502030303020204" pitchFamily="34" charset="0"/>
              </a:rPr>
            </a:br>
            <a:r>
              <a:rPr lang="en-US" dirty="0">
                <a:latin typeface="Candara" panose="020E0502030303020204" pitchFamily="34" charset="0"/>
              </a:rPr>
              <a:t>supervisors along with your insights.</a:t>
            </a:r>
          </a:p>
          <a:p>
            <a:pPr marL="1005840" lvl="1" indent="-285750">
              <a:spcAft>
                <a:spcPts val="1200"/>
              </a:spcAft>
              <a:buFont typeface="Calibri" panose="020F0502020204030204" pitchFamily="34" charset="0"/>
              <a:buChar char="▪"/>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marL="262890">
              <a:spcAft>
                <a:spcPts val="1200"/>
              </a:spcAft>
            </a:pPr>
            <a:endParaRPr lang="en-US" dirty="0">
              <a:latin typeface="Candara" panose="020E0502030303020204" pitchFamily="34" charset="0"/>
            </a:endParaRPr>
          </a:p>
          <a:p>
            <a:pPr>
              <a:spcAft>
                <a:spcPts val="1200"/>
              </a:spcAft>
            </a:pPr>
            <a:endParaRPr lang="en-US" i="1" dirty="0">
              <a:latin typeface="Candara" panose="020E0502030303020204" pitchFamily="34" charset="0"/>
            </a:endParaRPr>
          </a:p>
          <a:p>
            <a:pPr marL="868680" indent="-285750">
              <a:spcAft>
                <a:spcPts val="1200"/>
              </a:spcAft>
              <a:buFont typeface="Arial" panose="020B0604020202020204" pitchFamily="34" charset="0"/>
              <a:buChar char="•"/>
            </a:pPr>
            <a:endParaRPr lang="en-US" i="1" dirty="0">
              <a:latin typeface="Candara" panose="020E0502030303020204" pitchFamily="34" charset="0"/>
            </a:endParaRPr>
          </a:p>
        </p:txBody>
      </p:sp>
      <p:pic>
        <p:nvPicPr>
          <p:cNvPr id="7" name="Picture 6">
            <a:extLst>
              <a:ext uri="{FF2B5EF4-FFF2-40B4-BE49-F238E27FC236}">
                <a16:creationId xmlns:a16="http://schemas.microsoft.com/office/drawing/2014/main" id="{27C1BECC-C97E-486D-95CA-6C7EC1C44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9955" y="2709414"/>
            <a:ext cx="2743200" cy="2846146"/>
          </a:xfrm>
          <a:prstGeom prst="rect">
            <a:avLst/>
          </a:prstGeom>
          <a:ln>
            <a:noFill/>
          </a:ln>
          <a:effectLst>
            <a:outerShdw blurRad="50800" dist="38100" dir="2700000" algn="tl" rotWithShape="0">
              <a:prstClr val="black">
                <a:alpha val="40000"/>
              </a:prstClr>
            </a:outerShdw>
          </a:effectLst>
        </p:spPr>
      </p:pic>
      <p:sp>
        <p:nvSpPr>
          <p:cNvPr id="19" name="Arrow: Right 18">
            <a:extLst>
              <a:ext uri="{FF2B5EF4-FFF2-40B4-BE49-F238E27FC236}">
                <a16:creationId xmlns:a16="http://schemas.microsoft.com/office/drawing/2014/main" id="{F2FE85CD-6E1F-4877-BBF2-BB2BA8995119}"/>
              </a:ext>
            </a:extLst>
          </p:cNvPr>
          <p:cNvSpPr/>
          <p:nvPr/>
        </p:nvSpPr>
        <p:spPr>
          <a:xfrm>
            <a:off x="6588921" y="538284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9B14267-94D1-46DA-B108-1D48DA00B8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221" y="3500003"/>
            <a:ext cx="1828800" cy="1442720"/>
          </a:xfrm>
          <a:prstGeom prst="rect">
            <a:avLst/>
          </a:prstGeom>
          <a:ln>
            <a:no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368A0CFE-C9D9-4E10-BAD7-CB7D364FFA57}"/>
              </a:ext>
            </a:extLst>
          </p:cNvPr>
          <p:cNvSpPr/>
          <p:nvPr/>
        </p:nvSpPr>
        <p:spPr>
          <a:xfrm>
            <a:off x="6506948" y="292549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16">
            <a:extLst>
              <a:ext uri="{FF2B5EF4-FFF2-40B4-BE49-F238E27FC236}">
                <a16:creationId xmlns:a16="http://schemas.microsoft.com/office/drawing/2014/main" id="{468DC8F5-CA4F-4BD9-8059-06F1F772231D}"/>
              </a:ext>
            </a:extLst>
          </p:cNvPr>
          <p:cNvSpPr/>
          <p:nvPr/>
        </p:nvSpPr>
        <p:spPr>
          <a:xfrm>
            <a:off x="10750669" y="4940771"/>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3409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15002">
        <p15:prstTrans prst="peelOff"/>
      </p:transition>
    </mc:Choice>
    <mc:Fallback>
      <p:transition spd="slow" advTm="150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wipe(left)">
                                      <p:cBhvr>
                                        <p:cTn id="41" dur="500"/>
                                        <p:tgtEl>
                                          <p:spTgt spid="11">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left)">
                                      <p:cBhvr>
                                        <p:cTn id="51" dur="500"/>
                                        <p:tgtEl>
                                          <p:spTgt spid="11">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1">
                                            <p:txEl>
                                              <p:pRg st="5" end="5"/>
                                            </p:txEl>
                                          </p:spTgt>
                                        </p:tgtEl>
                                        <p:attrNameLst>
                                          <p:attrName>style.visibility</p:attrName>
                                        </p:attrNameLst>
                                      </p:cBhvr>
                                      <p:to>
                                        <p:strVal val="visible"/>
                                      </p:to>
                                    </p:set>
                                    <p:animEffect transition="in" filter="wipe(left)">
                                      <p:cBhvr>
                                        <p:cTn id="56" dur="500"/>
                                        <p:tgtEl>
                                          <p:spTgt spid="11">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xEl>
                                              <p:pRg st="6" end="6"/>
                                            </p:txEl>
                                          </p:spTgt>
                                        </p:tgtEl>
                                        <p:attrNameLst>
                                          <p:attrName>style.visibility</p:attrName>
                                        </p:attrNameLst>
                                      </p:cBhvr>
                                      <p:to>
                                        <p:strVal val="visible"/>
                                      </p:to>
                                    </p:set>
                                    <p:animEffect transition="in" filter="wipe(left)">
                                      <p:cBhvr>
                                        <p:cTn id="61" dur="500"/>
                                        <p:tgtEl>
                                          <p:spTgt spid="11">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1">
                                            <p:txEl>
                                              <p:pRg st="7" end="7"/>
                                            </p:txEl>
                                          </p:spTgt>
                                        </p:tgtEl>
                                        <p:attrNameLst>
                                          <p:attrName>style.visibility</p:attrName>
                                        </p:attrNameLst>
                                      </p:cBhvr>
                                      <p:to>
                                        <p:strVal val="visible"/>
                                      </p:to>
                                    </p:set>
                                    <p:animEffect transition="in" filter="wipe(left)">
                                      <p:cBhvr>
                                        <p:cTn id="6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82543942-53A0-4D28-A249-9D3D5E07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112" y="1203733"/>
            <a:ext cx="8757775" cy="5243014"/>
          </a:xfrm>
          <a:prstGeom prst="rect">
            <a:avLst/>
          </a:prstGeom>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64578C77-D8A3-47B7-9C48-4D18B37A8345}"/>
              </a:ext>
            </a:extLst>
          </p:cNvPr>
          <p:cNvSpPr txBox="1"/>
          <p:nvPr/>
        </p:nvSpPr>
        <p:spPr>
          <a:xfrm>
            <a:off x="1635760" y="6519148"/>
            <a:ext cx="7315200" cy="369332"/>
          </a:xfrm>
          <a:prstGeom prst="rect">
            <a:avLst/>
          </a:prstGeom>
          <a:noFill/>
        </p:spPr>
        <p:txBody>
          <a:bodyPr wrap="square" rtlCol="0">
            <a:spAutoFit/>
          </a:bodyPr>
          <a:lstStyle/>
          <a:p>
            <a:r>
              <a:rPr lang="en-US" dirty="0">
                <a:latin typeface="Candara" panose="020E0502030303020204" pitchFamily="34" charset="0"/>
              </a:rPr>
              <a:t>A view of the finished PDF</a:t>
            </a:r>
          </a:p>
        </p:txBody>
      </p:sp>
    </p:spTree>
    <p:custDataLst>
      <p:tags r:id="rId1"/>
    </p:custDataLst>
    <p:extLst>
      <p:ext uri="{BB962C8B-B14F-4D97-AF65-F5344CB8AC3E}">
        <p14:creationId xmlns:p14="http://schemas.microsoft.com/office/powerpoint/2010/main" val="38886399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957">
        <p15:prstTrans prst="peelOff"/>
      </p:transition>
    </mc:Choice>
    <mc:Fallback>
      <p:transition spd="slow" advTm="95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46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4257576"/>
          </a:xfrm>
          <a:prstGeom prst="rect">
            <a:avLst/>
          </a:prstGeom>
          <a:noFill/>
        </p:spPr>
        <p:txBody>
          <a:bodyPr wrap="square" rtlCol="0">
            <a:spAutoFit/>
          </a:bodyPr>
          <a:lstStyle/>
          <a:p>
            <a:pPr marL="742950" lvl="1" indent="-285750">
              <a:spcAft>
                <a:spcPts val="1200"/>
              </a:spcAft>
              <a:buFont typeface="Calibri" panose="020F0502020204030204" pitchFamily="34" charset="0"/>
              <a:buChar char="▪"/>
            </a:pPr>
            <a:r>
              <a:rPr lang="en-US" dirty="0">
                <a:latin typeface="Candara" panose="020E0502030303020204" pitchFamily="34" charset="0"/>
              </a:rPr>
              <a:t>Add values by typing </a:t>
            </a:r>
            <a:r>
              <a:rPr lang="en-US" sz="1700" dirty="0">
                <a:highlight>
                  <a:srgbClr val="EEEAEA"/>
                </a:highlight>
                <a:latin typeface="Book Antiqua" panose="02040602050305030304" pitchFamily="18" charset="0"/>
              </a:rPr>
              <a:t>=SUM( </a:t>
            </a:r>
            <a:r>
              <a:rPr lang="en-US" dirty="0">
                <a:latin typeface="Candara" panose="020E0502030303020204" pitchFamily="34" charset="0"/>
              </a:rPr>
              <a:t>to add cells or </a:t>
            </a:r>
            <a:r>
              <a:rPr lang="en-US" sz="1700" dirty="0">
                <a:highlight>
                  <a:srgbClr val="EEEAEA"/>
                </a:highlight>
                <a:latin typeface="Book Antiqua" panose="02040602050305030304" pitchFamily="18" charset="0"/>
              </a:rPr>
              <a:t>=AVERAGE( </a:t>
            </a:r>
            <a:r>
              <a:rPr lang="en-US" dirty="0">
                <a:latin typeface="Candara" panose="020E0502030303020204" pitchFamily="34" charset="0"/>
              </a:rPr>
              <a:t>to average them and then selecting and dragging the cells you wish to add.  Close the parentheses with </a:t>
            </a:r>
            <a:r>
              <a:rPr lang="en-US" sz="1700" dirty="0">
                <a:highlight>
                  <a:srgbClr val="EEEAEA"/>
                </a:highlight>
                <a:latin typeface="Book Antiqua" panose="02040602050305030304" pitchFamily="18" charset="0"/>
              </a:rPr>
              <a:t>)</a:t>
            </a:r>
            <a:r>
              <a:rPr lang="en-US" dirty="0">
                <a:latin typeface="Candara" panose="020E0502030303020204" pitchFamily="34" charset="0"/>
              </a:rPr>
              <a:t> and then hit enter.</a:t>
            </a:r>
          </a:p>
          <a:p>
            <a:pPr>
              <a:spcBef>
                <a:spcPts val="2200"/>
              </a:spcBef>
              <a:spcAft>
                <a:spcPts val="1200"/>
              </a:spcAft>
            </a:pP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br>
              <a:rPr lang="en-US" dirty="0">
                <a:latin typeface="Candara" panose="020E0502030303020204" pitchFamily="34" charset="0"/>
              </a:rPr>
            </a:br>
            <a:r>
              <a:rPr lang="en-US" dirty="0">
                <a:latin typeface="Candara" panose="020E0502030303020204" pitchFamily="34" charset="0"/>
              </a:rPr>
              <a:t>If Excel does not automatically apply the same formula to all rows in the column, mouse over the bottom right corner and drag the </a:t>
            </a:r>
            <a:r>
              <a:rPr lang="en-US" dirty="0">
                <a:highlight>
                  <a:srgbClr val="EEEAEA"/>
                </a:highlight>
                <a:latin typeface="Candara" panose="020E0502030303020204" pitchFamily="34" charset="0"/>
              </a:rPr>
              <a:t>+</a:t>
            </a:r>
            <a:r>
              <a:rPr lang="en-US" dirty="0">
                <a:latin typeface="Candara" panose="020E0502030303020204" pitchFamily="34" charset="0"/>
              </a:rPr>
              <a:t> sign to the end of the column.</a:t>
            </a:r>
          </a:p>
          <a:p>
            <a:pPr marL="285750" indent="-285750">
              <a:spcAft>
                <a:spcPts val="1200"/>
              </a:spcAft>
              <a:buFont typeface="Arial" panose="020B0604020202020204" pitchFamily="34" charset="0"/>
              <a:buChar char="•"/>
            </a:pPr>
            <a:r>
              <a:rPr lang="en-US" dirty="0">
                <a:latin typeface="Candara" panose="020E0502030303020204" pitchFamily="34" charset="0"/>
              </a:rPr>
              <a:t>Save and close your spreadsheet.</a:t>
            </a:r>
          </a:p>
        </p:txBody>
      </p:sp>
      <p:pic>
        <p:nvPicPr>
          <p:cNvPr id="6" name="Picture 5">
            <a:extLst>
              <a:ext uri="{FF2B5EF4-FFF2-40B4-BE49-F238E27FC236}">
                <a16:creationId xmlns:a16="http://schemas.microsoft.com/office/drawing/2014/main" id="{FAB8448C-2BB4-4267-9191-AFC9F14FD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9173" y="2860113"/>
            <a:ext cx="4599991" cy="132588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C6A9D95-4E6D-488D-A2E3-62DFA7A4F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722" y="4037907"/>
            <a:ext cx="6262895" cy="132588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Down 8">
            <a:extLst>
              <a:ext uri="{FF2B5EF4-FFF2-40B4-BE49-F238E27FC236}">
                <a16:creationId xmlns:a16="http://schemas.microsoft.com/office/drawing/2014/main" id="{9886CA00-259C-4BC3-8004-E212876CDDF9}"/>
              </a:ext>
            </a:extLst>
          </p:cNvPr>
          <p:cNvSpPr/>
          <p:nvPr/>
        </p:nvSpPr>
        <p:spPr>
          <a:xfrm>
            <a:off x="2607967" y="362701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84C88986-EE6E-4335-9B2A-DC190537C381}"/>
              </a:ext>
            </a:extLst>
          </p:cNvPr>
          <p:cNvSpPr/>
          <p:nvPr/>
        </p:nvSpPr>
        <p:spPr>
          <a:xfrm>
            <a:off x="6174127" y="474461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29303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24052">
        <p15:prstTrans prst="peelOff"/>
      </p:transition>
    </mc:Choice>
    <mc:Fallback>
      <p:transition spd="slow" advTm="240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000"/>
                            </p:stCondLst>
                            <p:childTnLst>
                              <p:par>
                                <p:cTn id="18" presetID="63" presetClass="path" presetSubtype="0" accel="50000" decel="50000" fill="hold" grpId="1" nodeType="afterEffect">
                                  <p:stCondLst>
                                    <p:cond delay="0"/>
                                  </p:stCondLst>
                                  <p:childTnLst>
                                    <p:animMotion origin="layout" path="M 0 0 L 0.25 0 E" pathEditMode="relative" ptsTypes="">
                                      <p:cBhvr>
                                        <p:cTn id="19" dur="2000" fill="hold"/>
                                        <p:tgtEl>
                                          <p:spTgt spid="9"/>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000"/>
                            </p:stCondLst>
                            <p:childTnLst>
                              <p:par>
                                <p:cTn id="30" presetID="63" presetClass="path" presetSubtype="0" accel="50000" decel="50000" fill="hold" grpId="1" nodeType="afterEffect">
                                  <p:stCondLst>
                                    <p:cond delay="0"/>
                                  </p:stCondLst>
                                  <p:childTnLst>
                                    <p:animMotion origin="layout" path="M 1.45833E-6 2.96296E-6 L 0.18255 0.00231 " pathEditMode="relative" rAng="0" ptsTypes="AA">
                                      <p:cBhvr>
                                        <p:cTn id="31" dur="2000" fill="hold"/>
                                        <p:tgtEl>
                                          <p:spTgt spid="10"/>
                                        </p:tgtEl>
                                        <p:attrNameLst>
                                          <p:attrName>ppt_x</p:attrName>
                                          <p:attrName>ppt_y</p:attrName>
                                        </p:attrNameLst>
                                      </p:cBhvr>
                                      <p:rCtr x="9128" y="116"/>
                                    </p:animMotion>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ipe(left)">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left)">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2|0.8|2.9|2.1|1.1|2.3|3|3.4|1.5"/>
</p:tagLst>
</file>

<file path=ppt/tags/tag10.xml><?xml version="1.0" encoding="utf-8"?>
<p:tagLst xmlns:a="http://schemas.openxmlformats.org/drawingml/2006/main" xmlns:r="http://schemas.openxmlformats.org/officeDocument/2006/relationships" xmlns:p="http://schemas.openxmlformats.org/presentationml/2006/main">
  <p:tag name="TIMING" val="|9.8|3.2|2.7|2|7.5|2.8"/>
</p:tagLst>
</file>

<file path=ppt/tags/tag11.xml><?xml version="1.0" encoding="utf-8"?>
<p:tagLst xmlns:a="http://schemas.openxmlformats.org/drawingml/2006/main" xmlns:r="http://schemas.openxmlformats.org/officeDocument/2006/relationships" xmlns:p="http://schemas.openxmlformats.org/presentationml/2006/main">
  <p:tag name="TIMING" val="|4.7|1.2|1.4|5.5|3.4"/>
</p:tagLst>
</file>

<file path=ppt/tags/tag12.xml><?xml version="1.0" encoding="utf-8"?>
<p:tagLst xmlns:a="http://schemas.openxmlformats.org/drawingml/2006/main" xmlns:r="http://schemas.openxmlformats.org/officeDocument/2006/relationships" xmlns:p="http://schemas.openxmlformats.org/presentationml/2006/main">
  <p:tag name="TIMING" val="|4.3|4.6|2.5|1.2"/>
</p:tagLst>
</file>

<file path=ppt/tags/tag13.xml><?xml version="1.0" encoding="utf-8"?>
<p:tagLst xmlns:a="http://schemas.openxmlformats.org/drawingml/2006/main" xmlns:r="http://schemas.openxmlformats.org/officeDocument/2006/relationships" xmlns:p="http://schemas.openxmlformats.org/presentationml/2006/main">
  <p:tag name="TIMING" val="|4.3|1.2|3.5|3.6"/>
</p:tagLst>
</file>

<file path=ppt/tags/tag14.xml><?xml version="1.0" encoding="utf-8"?>
<p:tagLst xmlns:a="http://schemas.openxmlformats.org/drawingml/2006/main" xmlns:r="http://schemas.openxmlformats.org/officeDocument/2006/relationships" xmlns:p="http://schemas.openxmlformats.org/presentationml/2006/main">
  <p:tag name="TIMING" val="|1.8|5.1|1.6|1.4|3.3|1.4|1.4|1.1|1.3"/>
</p:tagLst>
</file>

<file path=ppt/tags/tag15.xml><?xml version="1.0" encoding="utf-8"?>
<p:tagLst xmlns:a="http://schemas.openxmlformats.org/drawingml/2006/main" xmlns:r="http://schemas.openxmlformats.org/officeDocument/2006/relationships" xmlns:p="http://schemas.openxmlformats.org/presentationml/2006/main">
  <p:tag name="TIMING" val="|2.2|3.3|2.5|4.9|1.5|3.6|2.2"/>
</p:tagLst>
</file>

<file path=ppt/tags/tag16.xml><?xml version="1.0" encoding="utf-8"?>
<p:tagLst xmlns:a="http://schemas.openxmlformats.org/drawingml/2006/main" xmlns:r="http://schemas.openxmlformats.org/officeDocument/2006/relationships" xmlns:p="http://schemas.openxmlformats.org/presentationml/2006/main">
  <p:tag name="TIMING" val="|7.6|2.5|3.3|1.4|6.2|1.1|4.9"/>
</p:tagLst>
</file>

<file path=ppt/tags/tag17.xml><?xml version="1.0" encoding="utf-8"?>
<p:tagLst xmlns:a="http://schemas.openxmlformats.org/drawingml/2006/main" xmlns:r="http://schemas.openxmlformats.org/officeDocument/2006/relationships" xmlns:p="http://schemas.openxmlformats.org/presentationml/2006/main">
  <p:tag name="TIMING" val="|3.6|1.9|10.1|1.7|8.4"/>
</p:tagLst>
</file>

<file path=ppt/tags/tag18.xml><?xml version="1.0" encoding="utf-8"?>
<p:tagLst xmlns:a="http://schemas.openxmlformats.org/drawingml/2006/main" xmlns:r="http://schemas.openxmlformats.org/officeDocument/2006/relationships" xmlns:p="http://schemas.openxmlformats.org/presentationml/2006/main">
  <p:tag name="TIMING" val="|6|2.2|2.5|2.4|1.3"/>
</p:tagLst>
</file>

<file path=ppt/tags/tag19.xml><?xml version="1.0" encoding="utf-8"?>
<p:tagLst xmlns:a="http://schemas.openxmlformats.org/drawingml/2006/main" xmlns:r="http://schemas.openxmlformats.org/officeDocument/2006/relationships" xmlns:p="http://schemas.openxmlformats.org/presentationml/2006/main">
  <p:tag name="TIMING" val="|1.7|1.5|1.3|0.9|2.9|1|4.7|3.5"/>
</p:tagLst>
</file>

<file path=ppt/tags/tag2.xml><?xml version="1.0" encoding="utf-8"?>
<p:tagLst xmlns:a="http://schemas.openxmlformats.org/drawingml/2006/main" xmlns:r="http://schemas.openxmlformats.org/officeDocument/2006/relationships" xmlns:p="http://schemas.openxmlformats.org/presentationml/2006/main">
  <p:tag name="TIMING" val="|1.7|1.5|2.9|1.2|2.1|2.1|1.1|4.3|5.6|1.4|1.2"/>
</p:tagLst>
</file>

<file path=ppt/tags/tag20.xml><?xml version="1.0" encoding="utf-8"?>
<p:tagLst xmlns:a="http://schemas.openxmlformats.org/drawingml/2006/main" xmlns:r="http://schemas.openxmlformats.org/officeDocument/2006/relationships" xmlns:p="http://schemas.openxmlformats.org/presentationml/2006/main">
  <p:tag name="TIMING" val="|5|2.4|1.2|1.4|0.9|1.3|1|2.9|1.1|1.4"/>
</p:tagLst>
</file>

<file path=ppt/tags/tag21.xml><?xml version="1.0" encoding="utf-8"?>
<p:tagLst xmlns:a="http://schemas.openxmlformats.org/drawingml/2006/main" xmlns:r="http://schemas.openxmlformats.org/officeDocument/2006/relationships" xmlns:p="http://schemas.openxmlformats.org/presentationml/2006/main">
  <p:tag name="TIMING" val="|17.9|4|1.5|2.3|1.9|1.2|0.9"/>
</p:tagLst>
</file>

<file path=ppt/tags/tag22.xml><?xml version="1.0" encoding="utf-8"?>
<p:tagLst xmlns:a="http://schemas.openxmlformats.org/drawingml/2006/main" xmlns:r="http://schemas.openxmlformats.org/officeDocument/2006/relationships" xmlns:p="http://schemas.openxmlformats.org/presentationml/2006/main">
  <p:tag name="TIMING" val="|2.8|0.9|4.1|1.1|2.7|1.7"/>
</p:tagLst>
</file>

<file path=ppt/tags/tag23.xml><?xml version="1.0" encoding="utf-8"?>
<p:tagLst xmlns:a="http://schemas.openxmlformats.org/drawingml/2006/main" xmlns:r="http://schemas.openxmlformats.org/officeDocument/2006/relationships" xmlns:p="http://schemas.openxmlformats.org/presentationml/2006/main">
  <p:tag name="TIMING" val="|3.8|1.2|2.7|1.2|5.4|0.8|1"/>
</p:tagLst>
</file>

<file path=ppt/tags/tag24.xml><?xml version="1.0" encoding="utf-8"?>
<p:tagLst xmlns:a="http://schemas.openxmlformats.org/drawingml/2006/main" xmlns:r="http://schemas.openxmlformats.org/officeDocument/2006/relationships" xmlns:p="http://schemas.openxmlformats.org/presentationml/2006/main">
  <p:tag name="TIMING" val="|7|1.3|5.5|1.3|4.8|1.4|1"/>
</p:tagLst>
</file>

<file path=ppt/tags/tag25.xml><?xml version="1.0" encoding="utf-8"?>
<p:tagLst xmlns:a="http://schemas.openxmlformats.org/drawingml/2006/main" xmlns:r="http://schemas.openxmlformats.org/officeDocument/2006/relationships" xmlns:p="http://schemas.openxmlformats.org/presentationml/2006/main">
  <p:tag name="TIMING" val="|1.3|3.2|1.3|2.6|1.9|2.6|0.9|2"/>
</p:tagLst>
</file>

<file path=ppt/tags/tag26.xml><?xml version="1.0" encoding="utf-8"?>
<p:tagLst xmlns:a="http://schemas.openxmlformats.org/drawingml/2006/main" xmlns:r="http://schemas.openxmlformats.org/officeDocument/2006/relationships" xmlns:p="http://schemas.openxmlformats.org/presentationml/2006/main">
  <p:tag name="TIMING" val="|3.6|2.2|1.4"/>
</p:tagLst>
</file>

<file path=ppt/tags/tag27.xml><?xml version="1.0" encoding="utf-8"?>
<p:tagLst xmlns:a="http://schemas.openxmlformats.org/drawingml/2006/main" xmlns:r="http://schemas.openxmlformats.org/officeDocument/2006/relationships" xmlns:p="http://schemas.openxmlformats.org/presentationml/2006/main">
  <p:tag name="TIMING" val="|4.1|1.1|1.3|1.2|4.1|1.2|0.8|1.3|0.8"/>
</p:tagLst>
</file>

<file path=ppt/tags/tag28.xml><?xml version="1.0" encoding="utf-8"?>
<p:tagLst xmlns:a="http://schemas.openxmlformats.org/drawingml/2006/main" xmlns:r="http://schemas.openxmlformats.org/officeDocument/2006/relationships" xmlns:p="http://schemas.openxmlformats.org/presentationml/2006/main">
  <p:tag name="TIMING" val="|3.1|2.8|1.7|3.6|1.6|3.2|7.1|1.2"/>
</p:tagLst>
</file>

<file path=ppt/tags/tag29.xml><?xml version="1.0" encoding="utf-8"?>
<p:tagLst xmlns:a="http://schemas.openxmlformats.org/drawingml/2006/main" xmlns:r="http://schemas.openxmlformats.org/officeDocument/2006/relationships" xmlns:p="http://schemas.openxmlformats.org/presentationml/2006/main">
  <p:tag name="TIMING" val="|2.4|2.9|1.6|2.5|1.6|5.1|2.7|2.6|2.7"/>
</p:tagLst>
</file>

<file path=ppt/tags/tag3.xml><?xml version="1.0" encoding="utf-8"?>
<p:tagLst xmlns:a="http://schemas.openxmlformats.org/drawingml/2006/main" xmlns:r="http://schemas.openxmlformats.org/officeDocument/2006/relationships" xmlns:p="http://schemas.openxmlformats.org/presentationml/2006/main">
  <p:tag name="TIMING" val="|3.9|1.3|1.4"/>
</p:tagLst>
</file>

<file path=ppt/tags/tag30.xml><?xml version="1.0" encoding="utf-8"?>
<p:tagLst xmlns:a="http://schemas.openxmlformats.org/drawingml/2006/main" xmlns:r="http://schemas.openxmlformats.org/officeDocument/2006/relationships" xmlns:p="http://schemas.openxmlformats.org/presentationml/2006/main">
  <p:tag name="TIMING" val="|1.6|1.4|1.4|1.7|1.4|2.7|4.7|1"/>
</p:tagLst>
</file>

<file path=ppt/tags/tag31.xml><?xml version="1.0" encoding="utf-8"?>
<p:tagLst xmlns:a="http://schemas.openxmlformats.org/drawingml/2006/main" xmlns:r="http://schemas.openxmlformats.org/officeDocument/2006/relationships" xmlns:p="http://schemas.openxmlformats.org/presentationml/2006/main">
  <p:tag name="TIMING" val="|1.4|0.9|1.3|1.1|1|1.1"/>
</p:tagLst>
</file>

<file path=ppt/tags/tag32.xml><?xml version="1.0" encoding="utf-8"?>
<p:tagLst xmlns:a="http://schemas.openxmlformats.org/drawingml/2006/main" xmlns:r="http://schemas.openxmlformats.org/officeDocument/2006/relationships" xmlns:p="http://schemas.openxmlformats.org/presentationml/2006/main">
  <p:tag name="TIMING" val="|1.8|1.3|2.1|1.6|1.7|1.5|2.6|1.3|1.1"/>
</p:tagLst>
</file>

<file path=ppt/tags/tag33.xml><?xml version="1.0" encoding="utf-8"?>
<p:tagLst xmlns:a="http://schemas.openxmlformats.org/drawingml/2006/main" xmlns:r="http://schemas.openxmlformats.org/officeDocument/2006/relationships" xmlns:p="http://schemas.openxmlformats.org/presentationml/2006/main">
  <p:tag name="TIMING" val="|6.4|1.1|2.4|1.1|4.9"/>
</p:tagLst>
</file>

<file path=ppt/tags/tag34.xml><?xml version="1.0" encoding="utf-8"?>
<p:tagLst xmlns:a="http://schemas.openxmlformats.org/drawingml/2006/main" xmlns:r="http://schemas.openxmlformats.org/officeDocument/2006/relationships" xmlns:p="http://schemas.openxmlformats.org/presentationml/2006/main">
  <p:tag name="TIMING" val="|5.4|4.7|2.3"/>
</p:tagLst>
</file>

<file path=ppt/tags/tag35.xml><?xml version="1.0" encoding="utf-8"?>
<p:tagLst xmlns:a="http://schemas.openxmlformats.org/drawingml/2006/main" xmlns:r="http://schemas.openxmlformats.org/officeDocument/2006/relationships" xmlns:p="http://schemas.openxmlformats.org/presentationml/2006/main">
  <p:tag name="TIMING" val="|4.7|1.5|1.5"/>
</p:tagLst>
</file>

<file path=ppt/tags/tag36.xml><?xml version="1.0" encoding="utf-8"?>
<p:tagLst xmlns:a="http://schemas.openxmlformats.org/drawingml/2006/main" xmlns:r="http://schemas.openxmlformats.org/officeDocument/2006/relationships" xmlns:p="http://schemas.openxmlformats.org/presentationml/2006/main">
  <p:tag name="TIMING" val="|4.4|1.7|1.9|1.3|1.2|1"/>
</p:tagLst>
</file>

<file path=ppt/tags/tag37.xml><?xml version="1.0" encoding="utf-8"?>
<p:tagLst xmlns:a="http://schemas.openxmlformats.org/drawingml/2006/main" xmlns:r="http://schemas.openxmlformats.org/officeDocument/2006/relationships" xmlns:p="http://schemas.openxmlformats.org/presentationml/2006/main">
  <p:tag name="TIMING" val="|1.8|4.4|1|1.3|1|3.8|1.1|0.9"/>
</p:tagLst>
</file>

<file path=ppt/tags/tag38.xml><?xml version="1.0" encoding="utf-8"?>
<p:tagLst xmlns:a="http://schemas.openxmlformats.org/drawingml/2006/main" xmlns:r="http://schemas.openxmlformats.org/officeDocument/2006/relationships" xmlns:p="http://schemas.openxmlformats.org/presentationml/2006/main">
  <p:tag name="TIMING" val="|5.7|0.9|1.5|1|1|1.1|2.8|1.2"/>
</p:tagLst>
</file>

<file path=ppt/tags/tag39.xml><?xml version="1.0" encoding="utf-8"?>
<p:tagLst xmlns:a="http://schemas.openxmlformats.org/drawingml/2006/main" xmlns:r="http://schemas.openxmlformats.org/officeDocument/2006/relationships" xmlns:p="http://schemas.openxmlformats.org/presentationml/2006/main">
  <p:tag name="TIMING" val="|1.7|1.3|0.8|3.3|1|1.5|2.2|1.1|1.6"/>
</p:tagLst>
</file>

<file path=ppt/tags/tag4.xml><?xml version="1.0" encoding="utf-8"?>
<p:tagLst xmlns:a="http://schemas.openxmlformats.org/drawingml/2006/main" xmlns:r="http://schemas.openxmlformats.org/officeDocument/2006/relationships" xmlns:p="http://schemas.openxmlformats.org/presentationml/2006/main">
  <p:tag name="TIMING" val="|2.9|1|2.1|2.9|1.9|1.8|1.7|1.2"/>
</p:tagLst>
</file>

<file path=ppt/tags/tag40.xml><?xml version="1.0" encoding="utf-8"?>
<p:tagLst xmlns:a="http://schemas.openxmlformats.org/drawingml/2006/main" xmlns:r="http://schemas.openxmlformats.org/officeDocument/2006/relationships" xmlns:p="http://schemas.openxmlformats.org/presentationml/2006/main">
  <p:tag name="TIMING" val="|4.6|1.2|0.9|5.2|0.8"/>
</p:tagLst>
</file>

<file path=ppt/tags/tag41.xml><?xml version="1.0" encoding="utf-8"?>
<p:tagLst xmlns:a="http://schemas.openxmlformats.org/drawingml/2006/main" xmlns:r="http://schemas.openxmlformats.org/officeDocument/2006/relationships" xmlns:p="http://schemas.openxmlformats.org/presentationml/2006/main">
  <p:tag name="TIMING" val="|2.9|3.4|2.5|5.8|0.8|1.1|2|0.9|0.9"/>
</p:tagLst>
</file>

<file path=ppt/tags/tag42.xml><?xml version="1.0" encoding="utf-8"?>
<p:tagLst xmlns:a="http://schemas.openxmlformats.org/drawingml/2006/main" xmlns:r="http://schemas.openxmlformats.org/officeDocument/2006/relationships" xmlns:p="http://schemas.openxmlformats.org/presentationml/2006/main">
  <p:tag name="TIMING" val="|2.8|8.8|1.4|0.9"/>
</p:tagLst>
</file>

<file path=ppt/tags/tag43.xml><?xml version="1.0" encoding="utf-8"?>
<p:tagLst xmlns:a="http://schemas.openxmlformats.org/drawingml/2006/main" xmlns:r="http://schemas.openxmlformats.org/officeDocument/2006/relationships" xmlns:p="http://schemas.openxmlformats.org/presentationml/2006/main">
  <p:tag name="TIMING" val="|1.2|1.2|1.6|2.4|1.2"/>
</p:tagLst>
</file>

<file path=ppt/tags/tag44.xml><?xml version="1.0" encoding="utf-8"?>
<p:tagLst xmlns:a="http://schemas.openxmlformats.org/drawingml/2006/main" xmlns:r="http://schemas.openxmlformats.org/officeDocument/2006/relationships" xmlns:p="http://schemas.openxmlformats.org/presentationml/2006/main">
  <p:tag name="TIMING" val="|8.1|3.3|1.4|1.3|1.3|1|1"/>
</p:tagLst>
</file>

<file path=ppt/tags/tag45.xml><?xml version="1.0" encoding="utf-8"?>
<p:tagLst xmlns:a="http://schemas.openxmlformats.org/drawingml/2006/main" xmlns:r="http://schemas.openxmlformats.org/officeDocument/2006/relationships" xmlns:p="http://schemas.openxmlformats.org/presentationml/2006/main">
  <p:tag name="TIMING" val="|5.2|1|3|1.4|1.3|1.2"/>
</p:tagLst>
</file>

<file path=ppt/tags/tag46.xml><?xml version="1.0" encoding="utf-8"?>
<p:tagLst xmlns:a="http://schemas.openxmlformats.org/drawingml/2006/main" xmlns:r="http://schemas.openxmlformats.org/officeDocument/2006/relationships" xmlns:p="http://schemas.openxmlformats.org/presentationml/2006/main">
  <p:tag name="TIMING" val="|1.9|1.3|1.1|1.1|1.5|1.2"/>
</p:tagLst>
</file>

<file path=ppt/tags/tag47.xml><?xml version="1.0" encoding="utf-8"?>
<p:tagLst xmlns:a="http://schemas.openxmlformats.org/drawingml/2006/main" xmlns:r="http://schemas.openxmlformats.org/officeDocument/2006/relationships" xmlns:p="http://schemas.openxmlformats.org/presentationml/2006/main">
  <p:tag name="TIMING" val="|1.4|1.1|2.2|0.9|4.2|1.4|1"/>
</p:tagLst>
</file>

<file path=ppt/tags/tag48.xml><?xml version="1.0" encoding="utf-8"?>
<p:tagLst xmlns:a="http://schemas.openxmlformats.org/drawingml/2006/main" xmlns:r="http://schemas.openxmlformats.org/officeDocument/2006/relationships" xmlns:p="http://schemas.openxmlformats.org/presentationml/2006/main">
  <p:tag name="TIMING" val="|0.8|1|0.8"/>
</p:tagLst>
</file>

<file path=ppt/tags/tag49.xml><?xml version="1.0" encoding="utf-8"?>
<p:tagLst xmlns:a="http://schemas.openxmlformats.org/drawingml/2006/main" xmlns:r="http://schemas.openxmlformats.org/officeDocument/2006/relationships" xmlns:p="http://schemas.openxmlformats.org/presentationml/2006/main">
  <p:tag name="TIMING" val="|0.6|2|1.6|1.3|3.1|1.6"/>
</p:tagLst>
</file>

<file path=ppt/tags/tag5.xml><?xml version="1.0" encoding="utf-8"?>
<p:tagLst xmlns:a="http://schemas.openxmlformats.org/drawingml/2006/main" xmlns:r="http://schemas.openxmlformats.org/officeDocument/2006/relationships" xmlns:p="http://schemas.openxmlformats.org/presentationml/2006/main">
  <p:tag name="TIMING" val="|1.2|1.4|2.9|1|3.4|3.1|0.9"/>
</p:tagLst>
</file>

<file path=ppt/tags/tag50.xml><?xml version="1.0" encoding="utf-8"?>
<p:tagLst xmlns:a="http://schemas.openxmlformats.org/drawingml/2006/main" xmlns:r="http://schemas.openxmlformats.org/officeDocument/2006/relationships" xmlns:p="http://schemas.openxmlformats.org/presentationml/2006/main">
  <p:tag name="TIMING" val="|3.2|1|1.3|1.9|1.4|1.9"/>
</p:tagLst>
</file>

<file path=ppt/tags/tag51.xml><?xml version="1.0" encoding="utf-8"?>
<p:tagLst xmlns:a="http://schemas.openxmlformats.org/drawingml/2006/main" xmlns:r="http://schemas.openxmlformats.org/officeDocument/2006/relationships" xmlns:p="http://schemas.openxmlformats.org/presentationml/2006/main">
  <p:tag name="TIMING" val="|5.4|1.2|1.4"/>
</p:tagLst>
</file>

<file path=ppt/tags/tag52.xml><?xml version="1.0" encoding="utf-8"?>
<p:tagLst xmlns:a="http://schemas.openxmlformats.org/drawingml/2006/main" xmlns:r="http://schemas.openxmlformats.org/officeDocument/2006/relationships" xmlns:p="http://schemas.openxmlformats.org/presentationml/2006/main">
  <p:tag name="TIMING" val="|0.6|2|1.6|1.3|3.1|1.6"/>
</p:tagLst>
</file>

<file path=ppt/tags/tag53.xml><?xml version="1.0" encoding="utf-8"?>
<p:tagLst xmlns:a="http://schemas.openxmlformats.org/drawingml/2006/main" xmlns:r="http://schemas.openxmlformats.org/officeDocument/2006/relationships" xmlns:p="http://schemas.openxmlformats.org/presentationml/2006/main">
  <p:tag name="TIMING" val="|2|2|2.1|1.4|1|1.9|1.1|5.7"/>
</p:tagLst>
</file>

<file path=ppt/tags/tag54.xml><?xml version="1.0" encoding="utf-8"?>
<p:tagLst xmlns:a="http://schemas.openxmlformats.org/drawingml/2006/main" xmlns:r="http://schemas.openxmlformats.org/officeDocument/2006/relationships" xmlns:p="http://schemas.openxmlformats.org/presentationml/2006/main">
  <p:tag name="TIMING" val="|5.6"/>
</p:tagLst>
</file>

<file path=ppt/tags/tag55.xml><?xml version="1.0" encoding="utf-8"?>
<p:tagLst xmlns:a="http://schemas.openxmlformats.org/drawingml/2006/main" xmlns:r="http://schemas.openxmlformats.org/officeDocument/2006/relationships" xmlns:p="http://schemas.openxmlformats.org/presentationml/2006/main">
  <p:tag name="TIMING" val="|1|1.2|2.1|1.1|1.1|9.4|2.3"/>
</p:tagLst>
</file>

<file path=ppt/tags/tag56.xml><?xml version="1.0" encoding="utf-8"?>
<p:tagLst xmlns:a="http://schemas.openxmlformats.org/drawingml/2006/main" xmlns:r="http://schemas.openxmlformats.org/officeDocument/2006/relationships" xmlns:p="http://schemas.openxmlformats.org/presentationml/2006/main">
  <p:tag name="TIMING" val="|4.3|2.8|1.7|1.4|0.9|1.3"/>
</p:tagLst>
</file>

<file path=ppt/tags/tag57.xml><?xml version="1.0" encoding="utf-8"?>
<p:tagLst xmlns:a="http://schemas.openxmlformats.org/drawingml/2006/main" xmlns:r="http://schemas.openxmlformats.org/officeDocument/2006/relationships" xmlns:p="http://schemas.openxmlformats.org/presentationml/2006/main">
  <p:tag name="TIMING" val="|1|4.3|0.9|1.1|1.1|0.9|1.1"/>
</p:tagLst>
</file>

<file path=ppt/tags/tag58.xml><?xml version="1.0" encoding="utf-8"?>
<p:tagLst xmlns:a="http://schemas.openxmlformats.org/drawingml/2006/main" xmlns:r="http://schemas.openxmlformats.org/officeDocument/2006/relationships" xmlns:p="http://schemas.openxmlformats.org/presentationml/2006/main">
  <p:tag name="TIMING" val="|2.3|1.3|1.9|1.6|3.3|1.5|1.1"/>
</p:tagLst>
</file>

<file path=ppt/tags/tag59.xml><?xml version="1.0" encoding="utf-8"?>
<p:tagLst xmlns:a="http://schemas.openxmlformats.org/drawingml/2006/main" xmlns:r="http://schemas.openxmlformats.org/officeDocument/2006/relationships" xmlns:p="http://schemas.openxmlformats.org/presentationml/2006/main">
  <p:tag name="TIMING" val="|1.5|0.9|0.9|0.9|2.9"/>
</p:tagLst>
</file>

<file path=ppt/tags/tag6.xml><?xml version="1.0" encoding="utf-8"?>
<p:tagLst xmlns:a="http://schemas.openxmlformats.org/drawingml/2006/main" xmlns:r="http://schemas.openxmlformats.org/officeDocument/2006/relationships" xmlns:p="http://schemas.openxmlformats.org/presentationml/2006/main">
  <p:tag name="TIMING" val="|9.1|3.8|1.1|2.2|1.9|0.9|2.5"/>
</p:tagLst>
</file>

<file path=ppt/tags/tag60.xml><?xml version="1.0" encoding="utf-8"?>
<p:tagLst xmlns:a="http://schemas.openxmlformats.org/drawingml/2006/main" xmlns:r="http://schemas.openxmlformats.org/officeDocument/2006/relationships" xmlns:p="http://schemas.openxmlformats.org/presentationml/2006/main">
  <p:tag name="TIMING" val="|2.7|1.1|1.7|4.8|1.1"/>
</p:tagLst>
</file>

<file path=ppt/tags/tag61.xml><?xml version="1.0" encoding="utf-8"?>
<p:tagLst xmlns:a="http://schemas.openxmlformats.org/drawingml/2006/main" xmlns:r="http://schemas.openxmlformats.org/officeDocument/2006/relationships" xmlns:p="http://schemas.openxmlformats.org/presentationml/2006/main">
  <p:tag name="TIMING" val="|2.8|2.5|1.6|2.2|1|1|5.5"/>
</p:tagLst>
</file>

<file path=ppt/tags/tag62.xml><?xml version="1.0" encoding="utf-8"?>
<p:tagLst xmlns:a="http://schemas.openxmlformats.org/drawingml/2006/main" xmlns:r="http://schemas.openxmlformats.org/officeDocument/2006/relationships" xmlns:p="http://schemas.openxmlformats.org/presentationml/2006/main">
  <p:tag name="TIMING" val="|1.1|1.3|2.9|1.6"/>
</p:tagLst>
</file>

<file path=ppt/tags/tag63.xml><?xml version="1.0" encoding="utf-8"?>
<p:tagLst xmlns:a="http://schemas.openxmlformats.org/drawingml/2006/main" xmlns:r="http://schemas.openxmlformats.org/officeDocument/2006/relationships" xmlns:p="http://schemas.openxmlformats.org/presentationml/2006/main">
  <p:tag name="TIMING" val="|10.2|1|1.2|0.9|0.8|2.8|1.1|1.3|0.9|0.9|1.4|1.6|2.4"/>
</p:tagLst>
</file>

<file path=ppt/tags/tag64.xml><?xml version="1.0" encoding="utf-8"?>
<p:tagLst xmlns:a="http://schemas.openxmlformats.org/drawingml/2006/main" xmlns:r="http://schemas.openxmlformats.org/officeDocument/2006/relationships" xmlns:p="http://schemas.openxmlformats.org/presentationml/2006/main">
  <p:tag name="TIMING" val="|2.3|1.1|1.1|4.6|0.8"/>
</p:tagLst>
</file>

<file path=ppt/tags/tag65.xml><?xml version="1.0" encoding="utf-8"?>
<p:tagLst xmlns:a="http://schemas.openxmlformats.org/drawingml/2006/main" xmlns:r="http://schemas.openxmlformats.org/officeDocument/2006/relationships" xmlns:p="http://schemas.openxmlformats.org/presentationml/2006/main">
  <p:tag name="TIMING" val="|2.5|3.5|1.4|2.4"/>
</p:tagLst>
</file>

<file path=ppt/tags/tag66.xml><?xml version="1.0" encoding="utf-8"?>
<p:tagLst xmlns:a="http://schemas.openxmlformats.org/drawingml/2006/main" xmlns:r="http://schemas.openxmlformats.org/officeDocument/2006/relationships" xmlns:p="http://schemas.openxmlformats.org/presentationml/2006/main">
  <p:tag name="TIMING" val="|1|0.9|1.4|0.9|0.8|0.9|1.2|1.1|2|0.7"/>
</p:tagLst>
</file>

<file path=ppt/tags/tag67.xml><?xml version="1.0" encoding="utf-8"?>
<p:tagLst xmlns:a="http://schemas.openxmlformats.org/drawingml/2006/main" xmlns:r="http://schemas.openxmlformats.org/officeDocument/2006/relationships" xmlns:p="http://schemas.openxmlformats.org/presentationml/2006/main">
  <p:tag name="TIMING" val="|0.8|0.8|2.1|1.3|0.8|0.7|1.3|1|1.1|1|0.9"/>
</p:tagLst>
</file>

<file path=ppt/tags/tag68.xml><?xml version="1.0" encoding="utf-8"?>
<p:tagLst xmlns:a="http://schemas.openxmlformats.org/drawingml/2006/main" xmlns:r="http://schemas.openxmlformats.org/officeDocument/2006/relationships" xmlns:p="http://schemas.openxmlformats.org/presentationml/2006/main">
  <p:tag name="TIMING" val="|3.5|0.8|1.3|0.9"/>
</p:tagLst>
</file>

<file path=ppt/tags/tag69.xml><?xml version="1.0" encoding="utf-8"?>
<p:tagLst xmlns:a="http://schemas.openxmlformats.org/drawingml/2006/main" xmlns:r="http://schemas.openxmlformats.org/officeDocument/2006/relationships" xmlns:p="http://schemas.openxmlformats.org/presentationml/2006/main">
  <p:tag name="TIMING" val="|2.3|0.9|0.9|1|0.8|4.5|2.9|1.1"/>
</p:tagLst>
</file>

<file path=ppt/tags/tag7.xml><?xml version="1.0" encoding="utf-8"?>
<p:tagLst xmlns:a="http://schemas.openxmlformats.org/drawingml/2006/main" xmlns:r="http://schemas.openxmlformats.org/officeDocument/2006/relationships" xmlns:p="http://schemas.openxmlformats.org/presentationml/2006/main">
  <p:tag name="TIMING" val="|1.3|5.4|1|2.9|4.1|6.6|2.2|5.3"/>
</p:tagLst>
</file>

<file path=ppt/tags/tag70.xml><?xml version="1.0" encoding="utf-8"?>
<p:tagLst xmlns:a="http://schemas.openxmlformats.org/drawingml/2006/main" xmlns:r="http://schemas.openxmlformats.org/officeDocument/2006/relationships" xmlns:p="http://schemas.openxmlformats.org/presentationml/2006/main">
  <p:tag name="TIMING" val="|3|2|1.2|1|0.9"/>
</p:tagLst>
</file>

<file path=ppt/tags/tag71.xml><?xml version="1.0" encoding="utf-8"?>
<p:tagLst xmlns:a="http://schemas.openxmlformats.org/drawingml/2006/main" xmlns:r="http://schemas.openxmlformats.org/officeDocument/2006/relationships" xmlns:p="http://schemas.openxmlformats.org/presentationml/2006/main">
  <p:tag name="TIMING" val="|0.6|2|1.6|1.3|3.1|1.6"/>
</p:tagLst>
</file>

<file path=ppt/tags/tag72.xml><?xml version="1.0" encoding="utf-8"?>
<p:tagLst xmlns:a="http://schemas.openxmlformats.org/drawingml/2006/main" xmlns:r="http://schemas.openxmlformats.org/officeDocument/2006/relationships" xmlns:p="http://schemas.openxmlformats.org/presentationml/2006/main">
  <p:tag name="TIMING" val="|1.7|3.9|3|3.8|1.1|1.5"/>
</p:tagLst>
</file>

<file path=ppt/tags/tag73.xml><?xml version="1.0" encoding="utf-8"?>
<p:tagLst xmlns:a="http://schemas.openxmlformats.org/drawingml/2006/main" xmlns:r="http://schemas.openxmlformats.org/officeDocument/2006/relationships" xmlns:p="http://schemas.openxmlformats.org/presentationml/2006/main">
  <p:tag name="TIMING" val="|4.7|1.5|1.1|1.4|1.1|0.9|0.9"/>
</p:tagLst>
</file>

<file path=ppt/tags/tag74.xml><?xml version="1.0" encoding="utf-8"?>
<p:tagLst xmlns:a="http://schemas.openxmlformats.org/drawingml/2006/main" xmlns:r="http://schemas.openxmlformats.org/officeDocument/2006/relationships" xmlns:p="http://schemas.openxmlformats.org/presentationml/2006/main">
  <p:tag name="TIMING" val="|2.7|1.5|1.9|1.1|1.4|1.6|1.1|1.3|0.9|1.2"/>
</p:tagLst>
</file>

<file path=ppt/tags/tag75.xml><?xml version="1.0" encoding="utf-8"?>
<p:tagLst xmlns:a="http://schemas.openxmlformats.org/drawingml/2006/main" xmlns:r="http://schemas.openxmlformats.org/officeDocument/2006/relationships" xmlns:p="http://schemas.openxmlformats.org/presentationml/2006/main">
  <p:tag name="TIMING" val="|1.6|0.8|1.3|1.3|0.8|1.3|1.4|0.9|1.1|0.9|0.9"/>
</p:tagLst>
</file>

<file path=ppt/tags/tag76.xml><?xml version="1.0" encoding="utf-8"?>
<p:tagLst xmlns:a="http://schemas.openxmlformats.org/drawingml/2006/main" xmlns:r="http://schemas.openxmlformats.org/officeDocument/2006/relationships" xmlns:p="http://schemas.openxmlformats.org/presentationml/2006/main">
  <p:tag name="TIMING" val="|0.6|2|1.6|1.3|3.1|1.6"/>
</p:tagLst>
</file>

<file path=ppt/tags/tag8.xml><?xml version="1.0" encoding="utf-8"?>
<p:tagLst xmlns:a="http://schemas.openxmlformats.org/drawingml/2006/main" xmlns:r="http://schemas.openxmlformats.org/officeDocument/2006/relationships" xmlns:p="http://schemas.openxmlformats.org/presentationml/2006/main">
  <p:tag name="TIMING" val="|9.2|3.2|3.1|7.4"/>
</p:tagLst>
</file>

<file path=ppt/tags/tag9.xml><?xml version="1.0" encoding="utf-8"?>
<p:tagLst xmlns:a="http://schemas.openxmlformats.org/drawingml/2006/main" xmlns:r="http://schemas.openxmlformats.org/officeDocument/2006/relationships" xmlns:p="http://schemas.openxmlformats.org/presentationml/2006/main">
  <p:tag name="TIMING" val="|0.8|3.3|1.3|1.8|1.5|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3833</TotalTime>
  <Words>3884</Words>
  <Application>Microsoft Office PowerPoint</Application>
  <PresentationFormat>Widescreen</PresentationFormat>
  <Paragraphs>649</Paragraphs>
  <Slides>81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Berlin Sans FB Demi</vt:lpstr>
      <vt:lpstr>Book Antiqua</vt:lpstr>
      <vt:lpstr>Calibri</vt:lpstr>
      <vt:lpstr>Calibri Light</vt:lpstr>
      <vt:lpstr>Candara</vt:lpstr>
      <vt:lpstr>Office Theme</vt:lpstr>
      <vt:lpstr>Visualizing Data for Libraries </vt:lpstr>
      <vt:lpstr>Acquire Data </vt:lpstr>
      <vt:lpstr>Acquire Data (cont’d) </vt:lpstr>
      <vt:lpstr>Acquire Data (cont’d) </vt:lpstr>
      <vt:lpstr>Prepare Data Excel </vt:lpstr>
      <vt:lpstr>Prepare Data Excel (cont’d) </vt:lpstr>
      <vt:lpstr>Prepare Data Excel (cont’d) </vt:lpstr>
      <vt:lpstr>Prepare Data Excel (cont’d) </vt:lpstr>
      <vt:lpstr>Prepare Data Excel (cont’d) </vt:lpstr>
      <vt:lpstr>Prepare Data Excel (cont’d) </vt:lpstr>
      <vt:lpstr>Prepare Data Tableau </vt:lpstr>
      <vt:lpstr>Prepare Data Tableau (cont’d) </vt:lpstr>
      <vt:lpstr>Prepare Data Tableau (cont’d) </vt:lpstr>
      <vt:lpstr>Prepare Data Tableau (cont’d) </vt:lpstr>
      <vt:lpstr>Prepare Data Tableau (cont’d) </vt:lpstr>
      <vt:lpstr>Motion Scatter Chart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Symbol Map   </vt:lpstr>
      <vt:lpstr>Symbol Map (cont’d) </vt:lpstr>
      <vt:lpstr>Symbol Map (cont’d) </vt:lpstr>
      <vt:lpstr>Symbol Map (cont’d) </vt:lpstr>
      <vt:lpstr>Symbol Map (cont’d) </vt:lpstr>
      <vt:lpstr>Symbol Map (cont’d) </vt:lpstr>
      <vt:lpstr>Symbol Map (cont’d) </vt:lpstr>
      <vt:lpstr>Symbol Map (cont’d) </vt:lpstr>
      <vt:lpstr>Symbol Map (cont’d) </vt:lpstr>
      <vt:lpstr>Symbol Map (cont’d) </vt:lpstr>
      <vt:lpstr>Symbol Map (cont’d) </vt:lpstr>
      <vt:lpstr>Symbol Map (cont’d) </vt:lpstr>
      <vt:lpstr>Symbol Map (cont’d) </vt:lpstr>
      <vt:lpstr>Symbol Map (cont’d) </vt:lpstr>
      <vt:lpstr>Line Chart   </vt:lpstr>
      <vt:lpstr>Line Chart (cont’d) </vt:lpstr>
      <vt:lpstr>Line Chart (cont’d) </vt:lpstr>
      <vt:lpstr>Line Chart (cont’d) </vt:lpstr>
      <vt:lpstr>Line Chart (cont’d) </vt:lpstr>
      <vt:lpstr>Line Chart (cont’d) </vt:lpstr>
      <vt:lpstr>Line Chart (cont’d) </vt:lpstr>
      <vt:lpstr>Line Chart (cont’d) </vt:lpstr>
      <vt:lpstr>Line Chart (cont’d) </vt:lpstr>
      <vt:lpstr>Dashboard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PDF   </vt:lpstr>
      <vt:lpstr>PDF (cont’d) </vt:lpstr>
      <vt:lpstr>PDF (cont’d) </vt:lpstr>
      <vt:lpstr>PDF (cont’d) </vt:lpstr>
      <vt:lpstr>PDF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Elven Lore</dc:creator>
  <cp:lastModifiedBy>Elven Lore</cp:lastModifiedBy>
  <cp:revision>422</cp:revision>
  <dcterms:created xsi:type="dcterms:W3CDTF">2018-11-04T00:19:10Z</dcterms:created>
  <dcterms:modified xsi:type="dcterms:W3CDTF">2018-12-10T04:27:00Z</dcterms:modified>
</cp:coreProperties>
</file>